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4447" r:id="rId5"/>
    <p:sldId id="4448" r:id="rId6"/>
  </p:sldIdLst>
  <p:sldSz cx="12190413" cy="6858000"/>
  <p:notesSz cx="7315200" cy="9601200"/>
  <p:embeddedFontLst>
    <p:embeddedFont>
      <p:font typeface="Century Gothic" panose="020B050202020202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">
          <p15:clr>
            <a:srgbClr val="A4A3A4"/>
          </p15:clr>
        </p15:guide>
        <p15:guide id="2" orient="horz" pos="956">
          <p15:clr>
            <a:srgbClr val="A4A3A4"/>
          </p15:clr>
        </p15:guide>
        <p15:guide id="3" orient="horz" pos="3657" userDrawn="1">
          <p15:clr>
            <a:srgbClr val="A4A3A4"/>
          </p15:clr>
        </p15:guide>
        <p15:guide id="4" pos="347" userDrawn="1">
          <p15:clr>
            <a:srgbClr val="A4A3A4"/>
          </p15:clr>
        </p15:guide>
        <p15:guide id="5" pos="3840">
          <p15:clr>
            <a:srgbClr val="A4A3A4"/>
          </p15:clr>
        </p15:guide>
        <p15:guide id="6" pos="7338">
          <p15:clr>
            <a:srgbClr val="A4A3A4"/>
          </p15:clr>
        </p15:guide>
        <p15:guide id="7" orient="horz" pos="3660">
          <p15:clr>
            <a:srgbClr val="A4A3A4"/>
          </p15:clr>
        </p15:guide>
        <p15:guide id="8" orient="horz" pos="952">
          <p15:clr>
            <a:srgbClr val="A4A3A4"/>
          </p15:clr>
        </p15:guide>
        <p15:guide id="9" orient="horz" pos="3906" userDrawn="1">
          <p15:clr>
            <a:srgbClr val="A4A3A4"/>
          </p15:clr>
        </p15:guide>
        <p15:guide id="10" orient="horz" pos="4106">
          <p15:clr>
            <a:srgbClr val="A4A3A4"/>
          </p15:clr>
        </p15:guide>
        <p15:guide id="11" orient="horz" pos="504" userDrawn="1">
          <p15:clr>
            <a:srgbClr val="A4A3A4"/>
          </p15:clr>
        </p15:guide>
        <p15:guide id="12" pos="937">
          <p15:clr>
            <a:srgbClr val="A4A3A4"/>
          </p15:clr>
        </p15:guide>
        <p15:guide id="13" pos="4492">
          <p15:clr>
            <a:srgbClr val="A4A3A4"/>
          </p15:clr>
        </p15:guide>
        <p15:guide id="14" pos="7337">
          <p15:clr>
            <a:srgbClr val="A4A3A4"/>
          </p15:clr>
        </p15:guide>
        <p15:guide id="15" pos="341">
          <p15:clr>
            <a:srgbClr val="A4A3A4"/>
          </p15:clr>
        </p15:guide>
        <p15:guide id="16" pos="2139">
          <p15:clr>
            <a:srgbClr val="A4A3A4"/>
          </p15:clr>
        </p15:guide>
        <p15:guide id="17" pos="7678">
          <p15:clr>
            <a:srgbClr val="A4A3A4"/>
          </p15:clr>
        </p15:guide>
        <p15:guide id="18" pos="5699" userDrawn="1">
          <p15:clr>
            <a:srgbClr val="A4A3A4"/>
          </p15:clr>
        </p15:guide>
        <p15:guide id="19" pos="7339">
          <p15:clr>
            <a:srgbClr val="A4A3A4"/>
          </p15:clr>
        </p15:guide>
        <p15:guide id="20" orient="horz" pos="272">
          <p15:clr>
            <a:srgbClr val="A4A3A4"/>
          </p15:clr>
        </p15:guide>
        <p15:guide id="22" orient="horz" pos="4128">
          <p15:clr>
            <a:srgbClr val="A4A3A4"/>
          </p15:clr>
        </p15:guide>
        <p15:guide id="23" pos="7336">
          <p15:clr>
            <a:srgbClr val="A4A3A4"/>
          </p15:clr>
        </p15:guide>
        <p15:guide id="24" pos="35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F63EAD-B2AF-A486-08AC-E384B6D89524}" name="Nováková Jana Ing. PhD." initials="NJIP" userId="S::jnovakova@pss.sk::b38e8f42-7a8f-47d3-ba61-1678e7b0f4f8" providerId="AD"/>
  <p188:author id="{12ADD4BA-4F68-2483-0484-D28298C8BA85}" name="Baraniaková Zita Ing." initials="BZI" userId="S::zbaraniakova@pss.sk::27631c54-e483-4cb6-9a70-1c03ebcac0c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6"/>
    <a:srgbClr val="009879"/>
    <a:srgbClr val="FFFFFF"/>
    <a:srgbClr val="E63027"/>
    <a:srgbClr val="009779"/>
    <a:srgbClr val="339966"/>
    <a:srgbClr val="57C99E"/>
    <a:srgbClr val="E1E1E1"/>
    <a:srgbClr val="F61A49"/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8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396"/>
      </p:cViewPr>
      <p:guideLst>
        <p:guide orient="horz" pos="273"/>
        <p:guide orient="horz" pos="956"/>
        <p:guide orient="horz" pos="3657"/>
        <p:guide pos="347"/>
        <p:guide pos="3840"/>
        <p:guide pos="7338"/>
        <p:guide orient="horz" pos="3660"/>
        <p:guide orient="horz" pos="952"/>
        <p:guide orient="horz" pos="3906"/>
        <p:guide orient="horz" pos="4106"/>
        <p:guide orient="horz" pos="504"/>
        <p:guide pos="937"/>
        <p:guide pos="4492"/>
        <p:guide pos="7337"/>
        <p:guide pos="341"/>
        <p:guide pos="2139"/>
        <p:guide pos="7678"/>
        <p:guide pos="5699"/>
        <p:guide pos="7339"/>
        <p:guide orient="horz" pos="272"/>
        <p:guide orient="horz" pos="4128"/>
        <p:guide pos="7336"/>
        <p:guide pos="35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"/>
          <p:cNvSpPr>
            <a:spLocks noGrp="1"/>
          </p:cNvSpPr>
          <p:nvPr>
            <p:ph type="ftr" sz="quarter" idx="2"/>
          </p:nvPr>
        </p:nvSpPr>
        <p:spPr>
          <a:xfrm>
            <a:off x="0" y="9034200"/>
            <a:ext cx="5376000" cy="567000"/>
          </a:xfrm>
          <a:prstGeom prst="rect">
            <a:avLst/>
          </a:prstGeom>
        </p:spPr>
        <p:txBody>
          <a:bodyPr vert="horz" lIns="360000" tIns="0" rIns="0" bIns="18000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"/>
          <p:cNvSpPr>
            <a:spLocks noGrp="1"/>
          </p:cNvSpPr>
          <p:nvPr>
            <p:ph type="sldNum" sz="quarter" idx="3"/>
          </p:nvPr>
        </p:nvSpPr>
        <p:spPr>
          <a:xfrm>
            <a:off x="5779200" y="9034200"/>
            <a:ext cx="1536000" cy="567000"/>
          </a:xfrm>
          <a:prstGeom prst="rect">
            <a:avLst/>
          </a:prstGeom>
        </p:spPr>
        <p:txBody>
          <a:bodyPr vert="horz" lIns="0" tIns="0" rIns="360000" bIns="180000" rtlCol="0" anchor="b"/>
          <a:lstStyle>
            <a:lvl1pPr algn="r">
              <a:defRPr sz="1200"/>
            </a:lvl1pPr>
          </a:lstStyle>
          <a:p>
            <a:fld id="{CD9C266D-9BF6-45DD-93F4-23D3D4380AFF}" type="slidenum">
              <a:rPr lang="de-DE" smtClean="0"/>
              <a:t>‹#›</a:t>
            </a:fld>
            <a:endParaRPr lang="de-DE"/>
          </a:p>
        </p:txBody>
      </p:sp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939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454025"/>
            <a:ext cx="6448425" cy="3627438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  <p:txBody>
          <a:bodyPr vert="horz" lIns="0" tIns="0" rIns="0" bIns="0" rtlCol="0" anchor="ctr"/>
          <a:lstStyle/>
          <a:p>
            <a:endParaRPr lang="de-DE" noProof="0"/>
          </a:p>
        </p:txBody>
      </p:sp>
      <p:sp>
        <p:nvSpPr>
          <p:cNvPr id="5" name="Notizen"/>
          <p:cNvSpPr>
            <a:spLocks noGrp="1"/>
          </p:cNvSpPr>
          <p:nvPr>
            <p:ph type="body" sz="quarter" idx="3"/>
          </p:nvPr>
        </p:nvSpPr>
        <p:spPr>
          <a:xfrm>
            <a:off x="384000" y="4460400"/>
            <a:ext cx="6547200" cy="42714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"/>
          <p:cNvSpPr>
            <a:spLocks noGrp="1"/>
          </p:cNvSpPr>
          <p:nvPr>
            <p:ph type="ftr" sz="quarter" idx="4"/>
          </p:nvPr>
        </p:nvSpPr>
        <p:spPr>
          <a:xfrm>
            <a:off x="0" y="9034200"/>
            <a:ext cx="5376000" cy="567000"/>
          </a:xfrm>
          <a:prstGeom prst="rect">
            <a:avLst/>
          </a:prstGeom>
        </p:spPr>
        <p:txBody>
          <a:bodyPr vert="horz" lIns="360000" tIns="0" rIns="0" bIns="18000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"/>
          <p:cNvSpPr>
            <a:spLocks noGrp="1"/>
          </p:cNvSpPr>
          <p:nvPr>
            <p:ph type="sldNum" sz="quarter" idx="5"/>
          </p:nvPr>
        </p:nvSpPr>
        <p:spPr>
          <a:xfrm>
            <a:off x="5779200" y="9034200"/>
            <a:ext cx="1536000" cy="567000"/>
          </a:xfrm>
          <a:prstGeom prst="rect">
            <a:avLst/>
          </a:prstGeom>
        </p:spPr>
        <p:txBody>
          <a:bodyPr vert="horz" lIns="0" tIns="0" rIns="360000" bIns="180000" rtlCol="0" anchor="b"/>
          <a:lstStyle>
            <a:lvl1pPr algn="r">
              <a:defRPr sz="1200"/>
            </a:lvl1pPr>
          </a:lstStyle>
          <a:p>
            <a:fld id="{92DA5471-CC57-402A-9527-36A1D012F698}" type="slidenum">
              <a:rPr lang="de-DE" noProof="0" smtClean="0"/>
              <a:t>‹#›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28653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539750" y="2154126"/>
            <a:ext cx="10433051" cy="1872760"/>
          </a:xfrm>
        </p:spPr>
        <p:txBody>
          <a:bodyPr vert="horz" lIns="0" tIns="0" rIns="0" bIns="0" rtlCol="0" anchor="b">
            <a:noAutofit/>
          </a:bodyPr>
          <a:lstStyle>
            <a:lvl1pPr marL="0" indent="0">
              <a:buNone/>
              <a:defRPr lang="de-DE" sz="4800" b="1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/>
            <a:r>
              <a:rPr lang="de-DE" noProof="0"/>
              <a:t>Titelmasterformat </a:t>
            </a:r>
            <a:br>
              <a:rPr lang="de-DE" noProof="0"/>
            </a:br>
            <a:r>
              <a:rPr lang="de-DE" noProof="0"/>
              <a:t>bearbeiten</a:t>
            </a:r>
          </a:p>
        </p:txBody>
      </p:sp>
      <p:sp>
        <p:nvSpPr>
          <p:cNvPr id="11" name="Untertitel"/>
          <p:cNvSpPr>
            <a:spLocks noGrp="1"/>
          </p:cNvSpPr>
          <p:nvPr>
            <p:ph type="subTitle" idx="1"/>
          </p:nvPr>
        </p:nvSpPr>
        <p:spPr bwMode="gray">
          <a:xfrm>
            <a:off x="539750" y="4198277"/>
            <a:ext cx="10433051" cy="360000"/>
          </a:xfrm>
        </p:spPr>
        <p:txBody>
          <a:bodyPr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noProof="0"/>
              <a:t>Upravte štýl predlohy podnadpisov</a:t>
            </a:r>
            <a:endParaRPr lang="de-DE" noProof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31E7EEB-F5FE-4160-82F2-D5013C8183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9938715" y="4735802"/>
            <a:ext cx="2926465" cy="85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5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568FA9A-EA37-4444-8AC7-6EA563029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3317" y="6268668"/>
            <a:ext cx="41148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075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el"/>
          <p:cNvSpPr>
            <a:spLocks noGrp="1"/>
          </p:cNvSpPr>
          <p:nvPr>
            <p:ph type="title"/>
          </p:nvPr>
        </p:nvSpPr>
        <p:spPr bwMode="gray">
          <a:xfrm>
            <a:off x="540000" y="432000"/>
            <a:ext cx="11109600" cy="540000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Text 1"/>
          <p:cNvSpPr>
            <a:spLocks noGrp="1"/>
          </p:cNvSpPr>
          <p:nvPr>
            <p:ph type="body" idx="1"/>
          </p:nvPr>
        </p:nvSpPr>
        <p:spPr bwMode="gray">
          <a:xfrm>
            <a:off x="527910" y="1519200"/>
            <a:ext cx="4860136" cy="357110"/>
          </a:xfrm>
          <a:noFill/>
        </p:spPr>
        <p:txBody>
          <a:bodyPr vert="horz" lIns="252000" tIns="0" rIns="144000" bIns="0" rtlCol="0" anchor="t" anchorCtr="0">
            <a:noAutofit/>
          </a:bodyPr>
          <a:lstStyle>
            <a:lvl1pPr marL="269973" indent="-269973">
              <a:buNone/>
              <a:defRPr lang="en-US" sz="2000" b="1" dirty="0" smtClean="0">
                <a:solidFill>
                  <a:schemeClr val="accent1"/>
                </a:solidFill>
                <a:latin typeface="+mj-lt"/>
              </a:defRPr>
            </a:lvl1pPr>
          </a:lstStyle>
          <a:p>
            <a:pPr marL="0" lvl="0" indent="0"/>
            <a:r>
              <a:rPr lang="de-DE" noProof="0"/>
              <a:t>Mastertextformat bearbeiten</a:t>
            </a:r>
          </a:p>
        </p:txBody>
      </p:sp>
      <p:sp>
        <p:nvSpPr>
          <p:cNvPr id="18" name="Dekorelement 1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40000" y="1864801"/>
            <a:ext cx="4860136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 </a:t>
            </a:r>
          </a:p>
        </p:txBody>
      </p:sp>
      <p:sp>
        <p:nvSpPr>
          <p:cNvPr id="4" name="Inhalt 1"/>
          <p:cNvSpPr>
            <a:spLocks noGrp="1"/>
          </p:cNvSpPr>
          <p:nvPr>
            <p:ph sz="half" idx="2"/>
          </p:nvPr>
        </p:nvSpPr>
        <p:spPr bwMode="gray">
          <a:xfrm>
            <a:off x="540000" y="1872000"/>
            <a:ext cx="4860136" cy="1557000"/>
          </a:xfrm>
          <a:noFill/>
        </p:spPr>
        <p:txBody>
          <a:bodyPr lIns="252000" tIns="144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5" name="Text 2"/>
          <p:cNvSpPr>
            <a:spLocks noGrp="1"/>
          </p:cNvSpPr>
          <p:nvPr>
            <p:ph type="body" sz="quarter" idx="3"/>
          </p:nvPr>
        </p:nvSpPr>
        <p:spPr bwMode="gray">
          <a:xfrm>
            <a:off x="5665245" y="1499400"/>
            <a:ext cx="5346000" cy="360000"/>
          </a:xfrm>
          <a:noFill/>
        </p:spPr>
        <p:txBody>
          <a:bodyPr vert="horz" lIns="252000" tIns="0" rIns="144000" bIns="0" rtlCol="0" anchor="t" anchorCtr="0">
            <a:noAutofit/>
          </a:bodyPr>
          <a:lstStyle>
            <a:lvl1pPr marL="269973" indent="-269973">
              <a:buNone/>
              <a:defRPr lang="en-US" sz="2000" b="1" dirty="0" smtClean="0">
                <a:solidFill>
                  <a:schemeClr val="accent1"/>
                </a:solidFill>
                <a:latin typeface="+mj-lt"/>
              </a:defRPr>
            </a:lvl1pPr>
          </a:lstStyle>
          <a:p>
            <a:pPr marL="0" lvl="0" indent="0"/>
            <a:r>
              <a:rPr lang="de-DE" noProof="0"/>
              <a:t>Mastertextformat bearbeiten</a:t>
            </a:r>
          </a:p>
        </p:txBody>
      </p:sp>
      <p:sp>
        <p:nvSpPr>
          <p:cNvPr id="19" name="Dekorelement 2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5665245" y="1852201"/>
            <a:ext cx="5346000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 </a:t>
            </a:r>
          </a:p>
        </p:txBody>
      </p:sp>
      <p:sp>
        <p:nvSpPr>
          <p:cNvPr id="6" name="Inhalt 2"/>
          <p:cNvSpPr>
            <a:spLocks noGrp="1"/>
          </p:cNvSpPr>
          <p:nvPr>
            <p:ph sz="quarter" idx="4"/>
          </p:nvPr>
        </p:nvSpPr>
        <p:spPr bwMode="gray">
          <a:xfrm>
            <a:off x="5665245" y="1859400"/>
            <a:ext cx="5346000" cy="1569600"/>
          </a:xfrm>
          <a:noFill/>
        </p:spPr>
        <p:txBody>
          <a:bodyPr lIns="252000" tIns="144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11" name="Text 3"/>
          <p:cNvSpPr>
            <a:spLocks noGrp="1"/>
          </p:cNvSpPr>
          <p:nvPr>
            <p:ph type="body" idx="14"/>
          </p:nvPr>
        </p:nvSpPr>
        <p:spPr bwMode="gray">
          <a:xfrm>
            <a:off x="540000" y="3880800"/>
            <a:ext cx="4860136" cy="340596"/>
          </a:xfrm>
          <a:noFill/>
        </p:spPr>
        <p:txBody>
          <a:bodyPr vert="horz" lIns="252000" tIns="0" rIns="144000" bIns="0" rtlCol="0" anchor="t" anchorCtr="0">
            <a:noAutofit/>
          </a:bodyPr>
          <a:lstStyle>
            <a:lvl1pPr marL="269973" indent="-269973">
              <a:buNone/>
              <a:defRPr lang="en-US" sz="2000" b="1" dirty="0" smtClean="0">
                <a:solidFill>
                  <a:schemeClr val="accent1"/>
                </a:solidFill>
                <a:latin typeface="+mj-lt"/>
              </a:defRPr>
            </a:lvl1pPr>
          </a:lstStyle>
          <a:p>
            <a:pPr marL="0" lvl="0" indent="0"/>
            <a:r>
              <a:rPr lang="de-DE" noProof="0"/>
              <a:t>Mastertextformat bearbeiten</a:t>
            </a:r>
          </a:p>
        </p:txBody>
      </p:sp>
      <p:sp>
        <p:nvSpPr>
          <p:cNvPr id="20" name="Dekorelement 3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540000" y="4222801"/>
            <a:ext cx="4860136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 </a:t>
            </a:r>
          </a:p>
        </p:txBody>
      </p:sp>
      <p:sp>
        <p:nvSpPr>
          <p:cNvPr id="12" name="Inhalt 3"/>
          <p:cNvSpPr>
            <a:spLocks noGrp="1"/>
          </p:cNvSpPr>
          <p:nvPr>
            <p:ph sz="half" idx="15"/>
          </p:nvPr>
        </p:nvSpPr>
        <p:spPr bwMode="gray">
          <a:xfrm>
            <a:off x="540000" y="4240800"/>
            <a:ext cx="4860136" cy="1485000"/>
          </a:xfrm>
          <a:noFill/>
        </p:spPr>
        <p:txBody>
          <a:bodyPr lIns="252000" tIns="144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13" name="Text 4"/>
          <p:cNvSpPr>
            <a:spLocks noGrp="1"/>
          </p:cNvSpPr>
          <p:nvPr>
            <p:ph type="body" sz="quarter" idx="16"/>
          </p:nvPr>
        </p:nvSpPr>
        <p:spPr bwMode="gray">
          <a:xfrm>
            <a:off x="5665245" y="3856421"/>
            <a:ext cx="5346000" cy="360000"/>
          </a:xfrm>
          <a:noFill/>
        </p:spPr>
        <p:txBody>
          <a:bodyPr vert="horz" lIns="252000" tIns="0" rIns="144000" bIns="0" rtlCol="0" anchor="t" anchorCtr="0">
            <a:noAutofit/>
          </a:bodyPr>
          <a:lstStyle>
            <a:lvl1pPr marL="269973" indent="-269973">
              <a:buNone/>
              <a:defRPr lang="en-US" sz="2000" b="1" dirty="0" smtClean="0">
                <a:solidFill>
                  <a:schemeClr val="accent1"/>
                </a:solidFill>
                <a:latin typeface="+mj-lt"/>
              </a:defRPr>
            </a:lvl1pPr>
          </a:lstStyle>
          <a:p>
            <a:pPr marL="0" lvl="0" indent="0"/>
            <a:r>
              <a:rPr lang="de-DE" noProof="0"/>
              <a:t>Mastertextformat bearbeiten</a:t>
            </a:r>
          </a:p>
        </p:txBody>
      </p:sp>
      <p:sp>
        <p:nvSpPr>
          <p:cNvPr id="21" name="Dekorelement 4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5665245" y="4198421"/>
            <a:ext cx="5346000" cy="1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 </a:t>
            </a:r>
          </a:p>
        </p:txBody>
      </p:sp>
      <p:sp>
        <p:nvSpPr>
          <p:cNvPr id="14" name="Inhalt 4"/>
          <p:cNvSpPr>
            <a:spLocks noGrp="1"/>
          </p:cNvSpPr>
          <p:nvPr>
            <p:ph sz="quarter" idx="17"/>
          </p:nvPr>
        </p:nvSpPr>
        <p:spPr bwMode="gray">
          <a:xfrm>
            <a:off x="5665245" y="4216421"/>
            <a:ext cx="5346000" cy="1569600"/>
          </a:xfrm>
          <a:noFill/>
        </p:spPr>
        <p:txBody>
          <a:bodyPr lIns="252000" tIns="144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44708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/>
          </p:nvPr>
        </p:nvSpPr>
        <p:spPr bwMode="gray">
          <a:xfrm>
            <a:off x="539999" y="432000"/>
            <a:ext cx="10579449" cy="540000"/>
          </a:xfrm>
        </p:spPr>
        <p:txBody>
          <a:bodyPr/>
          <a:lstStyle>
            <a:lvl1pPr>
              <a:defRPr/>
            </a:lvl1pPr>
          </a:lstStyle>
          <a:p>
            <a:r>
              <a:rPr lang="sk-SK" noProof="0"/>
              <a:t>Upravte štýly predlohy textu</a:t>
            </a:r>
            <a:endParaRPr lang="de-DE" noProof="0"/>
          </a:p>
        </p:txBody>
      </p:sp>
      <p:sp>
        <p:nvSpPr>
          <p:cNvPr id="8" name="Untertitel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00" y="1026188"/>
            <a:ext cx="10579448" cy="48581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noProof="0"/>
              <a:t>Geben Sie Ihren Untertitel ein</a:t>
            </a:r>
          </a:p>
        </p:txBody>
      </p:sp>
      <p:sp>
        <p:nvSpPr>
          <p:cNvPr id="3" name="Inhalt 1"/>
          <p:cNvSpPr>
            <a:spLocks noGrp="1"/>
          </p:cNvSpPr>
          <p:nvPr>
            <p:ph sz="half" idx="1"/>
          </p:nvPr>
        </p:nvSpPr>
        <p:spPr bwMode="gray">
          <a:xfrm>
            <a:off x="540000" y="1512000"/>
            <a:ext cx="5085374" cy="4298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de-DE" noProof="0"/>
          </a:p>
        </p:txBody>
      </p:sp>
      <p:sp>
        <p:nvSpPr>
          <p:cNvPr id="4" name="Inhalt 2"/>
          <p:cNvSpPr>
            <a:spLocks noGrp="1"/>
          </p:cNvSpPr>
          <p:nvPr>
            <p:ph sz="half" idx="2"/>
          </p:nvPr>
        </p:nvSpPr>
        <p:spPr bwMode="gray">
          <a:xfrm>
            <a:off x="5812512" y="1512000"/>
            <a:ext cx="5306936" cy="4298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51928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/>
          </p:nvPr>
        </p:nvSpPr>
        <p:spPr bwMode="gray">
          <a:xfrm>
            <a:off x="539999" y="561912"/>
            <a:ext cx="6553725" cy="540000"/>
          </a:xfrm>
          <a:prstGeom prst="rect">
            <a:avLst/>
          </a:prstGeom>
        </p:spPr>
        <p:txBody>
          <a:bodyPr vert="horz" lIns="0" tIns="0" rIns="2700000" bIns="0" rtlCol="0" anchor="t">
            <a:noAutofit/>
          </a:bodyPr>
          <a:lstStyle/>
          <a:p>
            <a:r>
              <a:rPr lang="de-DE" noProof="0"/>
              <a:t>Titel einfügen</a:t>
            </a:r>
          </a:p>
        </p:txBody>
      </p:sp>
      <p:sp>
        <p:nvSpPr>
          <p:cNvPr id="3" name="Inhalt"/>
          <p:cNvSpPr>
            <a:spLocks noGrp="1"/>
          </p:cNvSpPr>
          <p:nvPr>
            <p:ph type="body" idx="1"/>
          </p:nvPr>
        </p:nvSpPr>
        <p:spPr bwMode="gray">
          <a:xfrm>
            <a:off x="837471" y="1409813"/>
            <a:ext cx="10404225" cy="47154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cxnSp>
        <p:nvCxnSpPr>
          <p:cNvPr id="7" name="Linie"/>
          <p:cNvCxnSpPr/>
          <p:nvPr/>
        </p:nvCxnSpPr>
        <p:spPr bwMode="gray">
          <a:xfrm flipV="1">
            <a:off x="11241696" y="6329618"/>
            <a:ext cx="0" cy="180000"/>
          </a:xfrm>
          <a:prstGeom prst="line">
            <a:avLst/>
          </a:prstGeom>
          <a:ln w="1270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Hilfslinien"/>
          <p:cNvGrpSpPr/>
          <p:nvPr/>
        </p:nvGrpSpPr>
        <p:grpSpPr bwMode="gray">
          <a:xfrm>
            <a:off x="-1129004" y="-737252"/>
            <a:ext cx="12778605" cy="6547652"/>
            <a:chOff x="-1129004" y="-737252"/>
            <a:chExt cx="12778605" cy="6547652"/>
          </a:xfrm>
        </p:grpSpPr>
        <p:grpSp>
          <p:nvGrpSpPr>
            <p:cNvPr id="11" name="Hilfslinie"/>
            <p:cNvGrpSpPr/>
            <p:nvPr userDrawn="1"/>
          </p:nvGrpSpPr>
          <p:grpSpPr bwMode="gray">
            <a:xfrm>
              <a:off x="540000" y="-737252"/>
              <a:ext cx="1124339" cy="720000"/>
              <a:chOff x="540000" y="-737252"/>
              <a:chExt cx="1124339" cy="720000"/>
            </a:xfrm>
          </p:grpSpPr>
          <p:cxnSp>
            <p:nvCxnSpPr>
              <p:cNvPr id="24" name="Line"/>
              <p:cNvCxnSpPr/>
              <p:nvPr userDrawn="1"/>
            </p:nvCxnSpPr>
            <p:spPr bwMode="gray">
              <a:xfrm flipV="1">
                <a:off x="540002" y="-737252"/>
                <a:ext cx="0" cy="7200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"/>
              <p:cNvSpPr txBox="1"/>
              <p:nvPr userDrawn="1"/>
            </p:nvSpPr>
            <p:spPr bwMode="gray">
              <a:xfrm>
                <a:off x="540000" y="-720000"/>
                <a:ext cx="1124339" cy="540000"/>
              </a:xfrm>
              <a:prstGeom prst="rect">
                <a:avLst/>
              </a:prstGeom>
              <a:noFill/>
            </p:spPr>
            <p:txBody>
              <a:bodyPr wrap="square" lIns="72000" tIns="0" rIns="0" bIns="0" rtlCol="0">
                <a:noAutofit/>
              </a:bodyPr>
              <a:lstStyle/>
              <a:p>
                <a:pPr>
                  <a:lnSpc>
                    <a:spcPct val="90000"/>
                  </a:lnSpc>
                  <a:spcAft>
                    <a:spcPts val="1000"/>
                  </a:spcAft>
                </a:pPr>
                <a:r>
                  <a:rPr lang="de-DE" sz="1000" noProof="0"/>
                  <a:t>Position </a:t>
                </a:r>
                <a:br>
                  <a:rPr lang="de-DE" sz="1000" noProof="0"/>
                </a:br>
                <a:r>
                  <a:rPr lang="de-DE" sz="1000" noProof="0"/>
                  <a:t>Hilfslinie:</a:t>
                </a:r>
                <a:r>
                  <a:rPr lang="de-DE" sz="1000" baseline="0" noProof="0"/>
                  <a:t> </a:t>
                </a:r>
                <a:r>
                  <a:rPr lang="de-DE" sz="1000" noProof="0"/>
                  <a:t>15,42</a:t>
                </a:r>
              </a:p>
            </p:txBody>
          </p:sp>
        </p:grpSp>
        <p:grpSp>
          <p:nvGrpSpPr>
            <p:cNvPr id="12" name="Hilfslinie"/>
            <p:cNvGrpSpPr/>
            <p:nvPr userDrawn="1"/>
          </p:nvGrpSpPr>
          <p:grpSpPr bwMode="gray">
            <a:xfrm>
              <a:off x="10426791" y="-737252"/>
              <a:ext cx="1222810" cy="720000"/>
              <a:chOff x="10426791" y="-737252"/>
              <a:chExt cx="1222810" cy="720000"/>
            </a:xfrm>
          </p:grpSpPr>
          <p:cxnSp>
            <p:nvCxnSpPr>
              <p:cNvPr id="22" name="Line"/>
              <p:cNvCxnSpPr/>
              <p:nvPr userDrawn="1"/>
            </p:nvCxnSpPr>
            <p:spPr bwMode="gray">
              <a:xfrm flipV="1">
                <a:off x="11649601" y="-737252"/>
                <a:ext cx="0" cy="7200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"/>
              <p:cNvSpPr txBox="1"/>
              <p:nvPr userDrawn="1"/>
            </p:nvSpPr>
            <p:spPr bwMode="gray">
              <a:xfrm>
                <a:off x="10426791" y="-720000"/>
                <a:ext cx="1222810" cy="540000"/>
              </a:xfrm>
              <a:prstGeom prst="rect">
                <a:avLst/>
              </a:prstGeom>
              <a:noFill/>
            </p:spPr>
            <p:txBody>
              <a:bodyPr wrap="square" lIns="0" tIns="0" rIns="72000" bIns="0" rtlCol="0">
                <a:noAutofit/>
              </a:bodyPr>
              <a:lstStyle/>
              <a:p>
                <a:pPr algn="r">
                  <a:lnSpc>
                    <a:spcPct val="90000"/>
                  </a:lnSpc>
                  <a:spcAft>
                    <a:spcPts val="1000"/>
                  </a:spcAft>
                </a:pPr>
                <a:r>
                  <a:rPr lang="de-DE" sz="1000" noProof="0"/>
                  <a:t>Position </a:t>
                </a:r>
                <a:br>
                  <a:rPr lang="de-DE" sz="1000" noProof="0"/>
                </a:br>
                <a:r>
                  <a:rPr lang="de-DE" sz="1000" noProof="0"/>
                  <a:t>Hilfslinie: 15,42</a:t>
                </a:r>
              </a:p>
            </p:txBody>
          </p:sp>
        </p:grpSp>
        <p:grpSp>
          <p:nvGrpSpPr>
            <p:cNvPr id="13" name="Hilfslinie"/>
            <p:cNvGrpSpPr/>
            <p:nvPr userDrawn="1"/>
          </p:nvGrpSpPr>
          <p:grpSpPr bwMode="gray">
            <a:xfrm>
              <a:off x="-1129004" y="432000"/>
              <a:ext cx="1111752" cy="540000"/>
              <a:chOff x="-1129004" y="432000"/>
              <a:chExt cx="1111752" cy="540000"/>
            </a:xfrm>
          </p:grpSpPr>
          <p:cxnSp>
            <p:nvCxnSpPr>
              <p:cNvPr id="20" name="Line"/>
              <p:cNvCxnSpPr/>
              <p:nvPr/>
            </p:nvCxnSpPr>
            <p:spPr bwMode="gray">
              <a:xfrm>
                <a:off x="-737252" y="432000"/>
                <a:ext cx="720000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"/>
              <p:cNvSpPr txBox="1"/>
              <p:nvPr userDrawn="1"/>
            </p:nvSpPr>
            <p:spPr bwMode="gray">
              <a:xfrm>
                <a:off x="-1129004" y="432000"/>
                <a:ext cx="1016365" cy="540000"/>
              </a:xfrm>
              <a:prstGeom prst="rect">
                <a:avLst/>
              </a:prstGeom>
              <a:noFill/>
            </p:spPr>
            <p:txBody>
              <a:bodyPr wrap="square" lIns="0" tIns="72000" rIns="0" bIns="0" rtlCol="0">
                <a:noAutofit/>
              </a:bodyPr>
              <a:lstStyle/>
              <a:p>
                <a:pPr algn="r">
                  <a:lnSpc>
                    <a:spcPct val="90000"/>
                  </a:lnSpc>
                  <a:spcAft>
                    <a:spcPts val="1000"/>
                  </a:spcAft>
                </a:pPr>
                <a:r>
                  <a:rPr lang="de-DE" sz="1000" noProof="0"/>
                  <a:t>Position </a:t>
                </a:r>
                <a:br>
                  <a:rPr lang="de-DE" sz="1000" noProof="0"/>
                </a:br>
                <a:r>
                  <a:rPr lang="de-DE" sz="1000" noProof="0"/>
                  <a:t>Hilfslinie:</a:t>
                </a:r>
                <a:r>
                  <a:rPr lang="de-DE" sz="1000" baseline="0" noProof="0"/>
                  <a:t> </a:t>
                </a:r>
                <a:r>
                  <a:rPr lang="de-DE" sz="1000" noProof="0"/>
                  <a:t>8,32</a:t>
                </a:r>
              </a:p>
            </p:txBody>
          </p:sp>
        </p:grpSp>
        <p:grpSp>
          <p:nvGrpSpPr>
            <p:cNvPr id="14" name="Hilfslinie"/>
            <p:cNvGrpSpPr/>
            <p:nvPr userDrawn="1"/>
          </p:nvGrpSpPr>
          <p:grpSpPr bwMode="gray">
            <a:xfrm>
              <a:off x="-1129004" y="1512000"/>
              <a:ext cx="1111752" cy="540000"/>
              <a:chOff x="-1129004" y="1512000"/>
              <a:chExt cx="1111752" cy="540000"/>
            </a:xfrm>
          </p:grpSpPr>
          <p:cxnSp>
            <p:nvCxnSpPr>
              <p:cNvPr id="18" name="Line"/>
              <p:cNvCxnSpPr/>
              <p:nvPr userDrawn="1"/>
            </p:nvCxnSpPr>
            <p:spPr bwMode="gray">
              <a:xfrm>
                <a:off x="-737252" y="1512000"/>
                <a:ext cx="720000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"/>
              <p:cNvSpPr txBox="1"/>
              <p:nvPr userDrawn="1"/>
            </p:nvSpPr>
            <p:spPr bwMode="gray">
              <a:xfrm>
                <a:off x="-1129004" y="1512000"/>
                <a:ext cx="1016365" cy="540000"/>
              </a:xfrm>
              <a:prstGeom prst="rect">
                <a:avLst/>
              </a:prstGeom>
              <a:noFill/>
            </p:spPr>
            <p:txBody>
              <a:bodyPr wrap="square" lIns="0" tIns="72000" rIns="0" bIns="0" rtlCol="0">
                <a:noAutofit/>
              </a:bodyPr>
              <a:lstStyle/>
              <a:p>
                <a:pPr algn="r">
                  <a:lnSpc>
                    <a:spcPct val="90000"/>
                  </a:lnSpc>
                  <a:spcAft>
                    <a:spcPts val="1000"/>
                  </a:spcAft>
                </a:pPr>
                <a:r>
                  <a:rPr lang="de-DE" sz="1000" noProof="0"/>
                  <a:t>Position </a:t>
                </a:r>
                <a:br>
                  <a:rPr lang="de-DE" sz="1000" noProof="0"/>
                </a:br>
                <a:r>
                  <a:rPr lang="de-DE" sz="1000" noProof="0"/>
                  <a:t>Hilfslinie:</a:t>
                </a:r>
                <a:r>
                  <a:rPr lang="de-DE" sz="1000" baseline="0" noProof="0"/>
                  <a:t> </a:t>
                </a:r>
                <a:r>
                  <a:rPr lang="de-DE" sz="1000" noProof="0"/>
                  <a:t>5,33</a:t>
                </a:r>
              </a:p>
            </p:txBody>
          </p:sp>
        </p:grpSp>
        <p:grpSp>
          <p:nvGrpSpPr>
            <p:cNvPr id="15" name="Hilfslinie"/>
            <p:cNvGrpSpPr/>
            <p:nvPr userDrawn="1"/>
          </p:nvGrpSpPr>
          <p:grpSpPr bwMode="gray">
            <a:xfrm>
              <a:off x="-1129004" y="5423905"/>
              <a:ext cx="1111752" cy="386495"/>
              <a:chOff x="-1129004" y="5423905"/>
              <a:chExt cx="1111752" cy="386495"/>
            </a:xfrm>
          </p:grpSpPr>
          <p:cxnSp>
            <p:nvCxnSpPr>
              <p:cNvPr id="16" name="Line"/>
              <p:cNvCxnSpPr/>
              <p:nvPr userDrawn="1"/>
            </p:nvCxnSpPr>
            <p:spPr bwMode="gray">
              <a:xfrm>
                <a:off x="-737252" y="5810400"/>
                <a:ext cx="720000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"/>
              <p:cNvSpPr txBox="1"/>
              <p:nvPr userDrawn="1"/>
            </p:nvSpPr>
            <p:spPr bwMode="gray">
              <a:xfrm>
                <a:off x="-1129004" y="5423905"/>
                <a:ext cx="1016365" cy="386495"/>
              </a:xfrm>
              <a:prstGeom prst="rect">
                <a:avLst/>
              </a:prstGeom>
              <a:noFill/>
            </p:spPr>
            <p:txBody>
              <a:bodyPr wrap="square" lIns="0" tIns="72000" rIns="0" bIns="0" rtlCol="0">
                <a:noAutofit/>
              </a:bodyPr>
              <a:lstStyle/>
              <a:p>
                <a:pPr algn="r">
                  <a:lnSpc>
                    <a:spcPct val="90000"/>
                  </a:lnSpc>
                  <a:spcAft>
                    <a:spcPts val="1000"/>
                  </a:spcAft>
                </a:pPr>
                <a:r>
                  <a:rPr lang="de-DE" sz="1000" noProof="0"/>
                  <a:t>Position </a:t>
                </a:r>
                <a:br>
                  <a:rPr lang="de-DE" sz="1000" noProof="0"/>
                </a:br>
                <a:r>
                  <a:rPr lang="de-DE" sz="1000" noProof="0"/>
                  <a:t>Hilfslinie:</a:t>
                </a:r>
                <a:r>
                  <a:rPr lang="de-DE" sz="1000" baseline="0" noProof="0"/>
                  <a:t> </a:t>
                </a:r>
                <a:r>
                  <a:rPr lang="de-DE" sz="1000" noProof="0"/>
                  <a:t>6,61</a:t>
                </a:r>
              </a:p>
            </p:txBody>
          </p:sp>
        </p:grpSp>
      </p:grpSp>
      <p:sp>
        <p:nvSpPr>
          <p:cNvPr id="5" name="Textfeld 4">
            <a:extLst>
              <a:ext uri="{FF2B5EF4-FFF2-40B4-BE49-F238E27FC236}">
                <a16:creationId xmlns:a16="http://schemas.microsoft.com/office/drawing/2014/main" id="{B95069FB-1E6F-4561-9278-4B43420BB269}"/>
              </a:ext>
            </a:extLst>
          </p:cNvPr>
          <p:cNvSpPr txBox="1"/>
          <p:nvPr userDrawn="1"/>
        </p:nvSpPr>
        <p:spPr>
          <a:xfrm>
            <a:off x="11432328" y="6329618"/>
            <a:ext cx="515253" cy="29546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fld id="{C82B2B27-D490-4D9A-B01F-166608EA1EB2}" type="slidenum">
              <a:rPr lang="de-DE" sz="1200" smtClean="0">
                <a:latin typeface="Century Gothic" panose="020B0502020202020204" pitchFamily="34" charset="0"/>
              </a:rPr>
              <a:t>‹#›</a:t>
            </a:fld>
            <a:endParaRPr lang="de-DE" err="1">
              <a:latin typeface="Century Gothic" panose="020B0502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9E2D6AE-0BF8-4D3C-8BD4-A5429FDCB5F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0800867" y="5027579"/>
            <a:ext cx="1697469" cy="497844"/>
          </a:xfrm>
          <a:prstGeom prst="rect">
            <a:avLst/>
          </a:prstGeom>
        </p:spPr>
      </p:pic>
      <p:sp>
        <p:nvSpPr>
          <p:cNvPr id="27" name="Zástupný objekt pre pätu 4">
            <a:extLst>
              <a:ext uri="{FF2B5EF4-FFF2-40B4-BE49-F238E27FC236}">
                <a16:creationId xmlns:a16="http://schemas.microsoft.com/office/drawing/2014/main" id="{1950B23B-F205-4200-A393-D5564F5E9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3317" y="6268668"/>
            <a:ext cx="41148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592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654" r:id="rId2"/>
    <p:sldLayoutId id="2147483992" r:id="rId3"/>
    <p:sldLayoutId id="2147483993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2"/>
          </a:solidFill>
          <a:latin typeface="Century Gothic" panose="020B0502020202020204" pitchFamily="34" charset="0"/>
          <a:ea typeface="Verdana" panose="020B0604030504040204" pitchFamily="34" charset="0"/>
          <a:cs typeface="Aldhabi" panose="020B0604020202020204" pitchFamily="2" charset="-78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–"/>
        <a:defRPr sz="14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–"/>
        <a:defRPr sz="12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–"/>
        <a:defRPr sz="12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C3E6A6-23EC-B378-941D-7CC6911104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43DBCAF-FCBE-F3ED-E986-1942F1E18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9938" y="1033599"/>
            <a:ext cx="7095200" cy="3645576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rgbClr val="004996"/>
              </a:buClr>
            </a:pPr>
            <a:r>
              <a:rPr lang="sk-SK" sz="1400" dirty="0">
                <a:solidFill>
                  <a:schemeClr val="tx1"/>
                </a:solidFill>
                <a:latin typeface="Century Gothic"/>
              </a:rPr>
              <a:t>pre deti vo veku </a:t>
            </a:r>
            <a:r>
              <a:rPr lang="sk-SK" sz="1400" b="1" dirty="0">
                <a:solidFill>
                  <a:schemeClr val="tx1"/>
                </a:solidFill>
                <a:latin typeface="Century Gothic"/>
              </a:rPr>
              <a:t>0 – 18 rokov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004996"/>
              </a:buClr>
            </a:pPr>
            <a:r>
              <a:rPr lang="sk-SK" sz="1400" dirty="0">
                <a:solidFill>
                  <a:schemeClr val="tx1"/>
                </a:solidFill>
                <a:latin typeface="Century Gothic"/>
              </a:rPr>
              <a:t>nízke mesačné vklady (už od 15 Eur) </a:t>
            </a:r>
            <a:r>
              <a:rPr lang="sk-SK" sz="1400" b="1" dirty="0">
                <a:solidFill>
                  <a:schemeClr val="tx1"/>
                </a:solidFill>
                <a:latin typeface="Century Gothic"/>
              </a:rPr>
              <a:t>s ú. s. </a:t>
            </a:r>
            <a:r>
              <a:rPr lang="sk-SK" sz="1400" b="1" dirty="0">
                <a:solidFill>
                  <a:schemeClr val="accent1"/>
                </a:solidFill>
                <a:latin typeface="Century Gothic"/>
              </a:rPr>
              <a:t>0,5 % p. a.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004996"/>
              </a:buClr>
            </a:pPr>
            <a:r>
              <a:rPr lang="sk-SK" sz="1400" dirty="0">
                <a:solidFill>
                  <a:schemeClr val="tx1"/>
                </a:solidFill>
                <a:latin typeface="Century Gothic"/>
              </a:rPr>
              <a:t>cieľová suma: </a:t>
            </a:r>
            <a:r>
              <a:rPr lang="sk-SK" sz="1400" b="1" dirty="0">
                <a:solidFill>
                  <a:schemeClr val="tx1"/>
                </a:solidFill>
                <a:latin typeface="Century Gothic"/>
              </a:rPr>
              <a:t>5 000 – 300 000 Eur 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004996"/>
              </a:buClr>
            </a:pPr>
            <a:r>
              <a:rPr lang="sk-SK" sz="1400" dirty="0">
                <a:solidFill>
                  <a:schemeClr val="tx1"/>
                </a:solidFill>
                <a:latin typeface="Century Gothic"/>
              </a:rPr>
              <a:t>po dosiahnutí 18 roku a splnení podmienok </a:t>
            </a:r>
            <a:r>
              <a:rPr lang="sk-SK" sz="1400" b="1" dirty="0">
                <a:solidFill>
                  <a:schemeClr val="tx1"/>
                </a:solidFill>
                <a:latin typeface="Century Gothic"/>
              </a:rPr>
              <a:t>nároku na stavebný úver </a:t>
            </a:r>
            <a:r>
              <a:rPr lang="sk-SK" sz="1400" dirty="0">
                <a:solidFill>
                  <a:schemeClr val="tx1"/>
                </a:solidFill>
                <a:latin typeface="Century Gothic"/>
              </a:rPr>
              <a:t>do výšky cieľovej sumy s garantovanou úrokovou sadzbou počas celej doby splácania úveru </a:t>
            </a:r>
            <a:r>
              <a:rPr lang="sk-SK" sz="1400" b="1" i="0" dirty="0">
                <a:solidFill>
                  <a:schemeClr val="accent1"/>
                </a:solidFill>
                <a:effectLst/>
                <a:latin typeface="Helvetica Neue"/>
              </a:rPr>
              <a:t>3,4 % p. a.</a:t>
            </a:r>
            <a:endParaRPr lang="sk-SK" sz="1400" dirty="0">
              <a:solidFill>
                <a:schemeClr val="accent1"/>
              </a:solidFill>
              <a:latin typeface="Century Gothic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004996"/>
              </a:buClr>
            </a:pPr>
            <a:r>
              <a:rPr lang="sk-SK" sz="1400" b="1" dirty="0">
                <a:solidFill>
                  <a:schemeClr val="tx1"/>
                </a:solidFill>
                <a:latin typeface="Century Gothic"/>
              </a:rPr>
              <a:t>nárok na štátnu prémiu pre každé dieťa</a:t>
            </a:r>
            <a:r>
              <a:rPr lang="sk-SK" sz="1400" dirty="0">
                <a:solidFill>
                  <a:schemeClr val="tx1"/>
                </a:solidFill>
                <a:latin typeface="Century Gothic"/>
              </a:rPr>
              <a:t>, aktuálne vo výške 10 % z ročných vkladov, max 70 Eur ročne, </a:t>
            </a:r>
            <a:r>
              <a:rPr lang="sk-SK" sz="1400" b="1" dirty="0">
                <a:solidFill>
                  <a:schemeClr val="tx1"/>
                </a:solidFill>
                <a:latin typeface="Century Gothic"/>
              </a:rPr>
              <a:t>bez skúmania príjmu rodiča</a:t>
            </a:r>
          </a:p>
          <a:p>
            <a:pPr>
              <a:spcAft>
                <a:spcPts val="600"/>
              </a:spcAft>
              <a:buClr>
                <a:srgbClr val="004996"/>
              </a:buClr>
            </a:pPr>
            <a:r>
              <a:rPr lang="sk-SK" sz="1400" b="1" u="sng" dirty="0">
                <a:solidFill>
                  <a:schemeClr val="tx1"/>
                </a:solidFill>
                <a:latin typeface="Century Gothic"/>
              </a:rPr>
              <a:t>špeciálna výhoda Extra istota</a:t>
            </a:r>
            <a:r>
              <a:rPr lang="sk-SK" sz="1400" dirty="0">
                <a:solidFill>
                  <a:schemeClr val="tx1"/>
                </a:solidFill>
                <a:latin typeface="Century Gothic"/>
              </a:rPr>
              <a:t>:</a:t>
            </a:r>
          </a:p>
          <a:p>
            <a:pPr marL="735330" lvl="1" indent="-285750">
              <a:spcAft>
                <a:spcPts val="600"/>
              </a:spcAft>
              <a:buClr>
                <a:srgbClr val="004996"/>
              </a:buClr>
              <a:buFont typeface="Wingdings" panose="05000000000000000000" pitchFamily="2" charset="2"/>
              <a:buChar char="ü"/>
            </a:pPr>
            <a:r>
              <a:rPr lang="sk-SK" sz="1400" dirty="0">
                <a:solidFill>
                  <a:schemeClr val="tx1"/>
                </a:solidFill>
                <a:latin typeface="Century Gothic"/>
              </a:rPr>
              <a:t>v prípade úmrtia zákonného zástupcu pokračuje PSS v sporení do výšky max. 10 tis. Eur ( odpovedá CS 20 000 EUR )</a:t>
            </a:r>
          </a:p>
          <a:p>
            <a:pPr marL="735330" lvl="1" indent="-285750">
              <a:spcAft>
                <a:spcPts val="0"/>
              </a:spcAft>
              <a:buClr>
                <a:srgbClr val="004996"/>
              </a:buClr>
              <a:buFont typeface="Wingdings" panose="05000000000000000000" pitchFamily="2" charset="2"/>
              <a:buChar char="ü"/>
            </a:pPr>
            <a:r>
              <a:rPr lang="sk-SK" sz="1400" dirty="0">
                <a:solidFill>
                  <a:schemeClr val="tx1"/>
                </a:solidFill>
                <a:latin typeface="Century Gothic"/>
              </a:rPr>
              <a:t>podmienky: pravidelné sporenie v odporúčaných pravidelných mesačných vkladoch, zákonný zástupca nemá viac ako 55 rokov, čestné prehlásenie ZZ o dobrom zdravotnom stave</a:t>
            </a:r>
          </a:p>
        </p:txBody>
      </p:sp>
      <p:pic>
        <p:nvPicPr>
          <p:cNvPr id="7" name="Obrázok 6" descr="Obrázok, na ktorom je text&#10;&#10;Automaticky generovaný popis">
            <a:extLst>
              <a:ext uri="{FF2B5EF4-FFF2-40B4-BE49-F238E27FC236}">
                <a16:creationId xmlns:a16="http://schemas.microsoft.com/office/drawing/2014/main" id="{F36EBCAD-CC41-5A04-B6C7-2316A5A838A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5723" y="8236"/>
            <a:ext cx="4364689" cy="2991941"/>
          </a:xfrm>
          <a:prstGeom prst="rect">
            <a:avLst/>
          </a:prstGeom>
          <a:noFill/>
        </p:spPr>
      </p:pic>
      <p:sp>
        <p:nvSpPr>
          <p:cNvPr id="3" name="Rectangle 10">
            <a:extLst>
              <a:ext uri="{FF2B5EF4-FFF2-40B4-BE49-F238E27FC236}">
                <a16:creationId xmlns:a16="http://schemas.microsoft.com/office/drawing/2014/main" id="{ECF1CC72-49BB-C10F-5793-5E11FD2F58DC}"/>
              </a:ext>
            </a:extLst>
          </p:cNvPr>
          <p:cNvSpPr/>
          <p:nvPr/>
        </p:nvSpPr>
        <p:spPr>
          <a:xfrm>
            <a:off x="92235" y="91441"/>
            <a:ext cx="11991703" cy="6648994"/>
          </a:xfrm>
          <a:prstGeom prst="rect">
            <a:avLst/>
          </a:prstGeom>
          <a:noFill/>
          <a:ln w="6350">
            <a:solidFill>
              <a:srgbClr val="00499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SK" err="1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D11280C2-7516-CFDF-882A-036726448054}"/>
              </a:ext>
            </a:extLst>
          </p:cNvPr>
          <p:cNvSpPr txBox="1"/>
          <p:nvPr/>
        </p:nvSpPr>
        <p:spPr>
          <a:xfrm>
            <a:off x="4104039" y="5310448"/>
            <a:ext cx="3483668" cy="1362857"/>
          </a:xfrm>
          <a:prstGeom prst="rect">
            <a:avLst/>
          </a:prstGeom>
          <a:noFill/>
          <a:ln>
            <a:solidFill>
              <a:srgbClr val="E63027"/>
            </a:solidFill>
          </a:ln>
        </p:spPr>
        <p:txBody>
          <a:bodyPr wrap="square" lIns="0" tIns="72000" rIns="0" bIns="0" rtlCol="0">
            <a:noAutofit/>
          </a:bodyPr>
          <a:lstStyle/>
          <a:p>
            <a:pPr algn="ctr">
              <a:lnSpc>
                <a:spcPct val="90000"/>
              </a:lnSpc>
              <a:buClr>
                <a:srgbClr val="004996"/>
              </a:buClr>
            </a:pPr>
            <a:r>
              <a:rPr lang="sk-SK" sz="1400" b="1" dirty="0">
                <a:solidFill>
                  <a:srgbClr val="E63027"/>
                </a:solidFill>
                <a:latin typeface="Century Gothic" panose="020B0502020202020204" pitchFamily="34" charset="0"/>
              </a:rPr>
              <a:t>BEZ POPLATKU </a:t>
            </a:r>
          </a:p>
          <a:p>
            <a:pPr algn="ctr">
              <a:lnSpc>
                <a:spcPct val="90000"/>
              </a:lnSpc>
              <a:spcAft>
                <a:spcPts val="1200"/>
              </a:spcAft>
              <a:buClr>
                <a:srgbClr val="004996"/>
              </a:buClr>
            </a:pPr>
            <a:r>
              <a:rPr lang="sk-SK" sz="1400" b="1" dirty="0">
                <a:solidFill>
                  <a:srgbClr val="E63027"/>
                </a:solidFill>
                <a:latin typeface="Century Gothic" panose="020B0502020202020204" pitchFamily="34" charset="0"/>
              </a:rPr>
              <a:t>za uzatvorenie zmluvy </a:t>
            </a:r>
          </a:p>
          <a:p>
            <a:pPr algn="ctr">
              <a:lnSpc>
                <a:spcPct val="90000"/>
              </a:lnSpc>
              <a:spcAft>
                <a:spcPts val="1200"/>
              </a:spcAft>
              <a:buClr>
                <a:srgbClr val="004996"/>
              </a:buClr>
            </a:pPr>
            <a:r>
              <a:rPr lang="sk-SK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prvá zmluva pre deti do 6 rokov</a:t>
            </a:r>
          </a:p>
          <a:p>
            <a:pPr algn="ctr">
              <a:lnSpc>
                <a:spcPct val="90000"/>
              </a:lnSpc>
              <a:spcAft>
                <a:spcPts val="1200"/>
              </a:spcAft>
              <a:buClr>
                <a:srgbClr val="004996"/>
              </a:buClr>
            </a:pPr>
            <a:r>
              <a:rPr lang="sk-SK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sk-SK" sz="1400" dirty="0">
              <a:latin typeface="Century Gothic" panose="020B0502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2E5717-7D9B-41D4-BAE1-0D3AE0F1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32000"/>
            <a:ext cx="9558158" cy="540000"/>
          </a:xfrm>
          <a:solidFill>
            <a:srgbClr val="FFFFFF">
              <a:alpha val="80000"/>
            </a:srgbClr>
          </a:solidFill>
        </p:spPr>
        <p:txBody>
          <a:bodyPr rIns="0" anchor="ctr">
            <a:noAutofit/>
          </a:bodyPr>
          <a:lstStyle/>
          <a:p>
            <a:r>
              <a:rPr lang="sk-SK" b="1" dirty="0">
                <a:solidFill>
                  <a:srgbClr val="004996"/>
                </a:solidFill>
              </a:rPr>
              <a:t>STAVEBNÉ SPORENIE PRE DETI </a:t>
            </a:r>
            <a:r>
              <a:rPr lang="sk-SK" dirty="0">
                <a:solidFill>
                  <a:srgbClr val="004996"/>
                </a:solidFill>
              </a:rPr>
              <a:t>– </a:t>
            </a:r>
            <a:r>
              <a:rPr lang="sk-SK" dirty="0">
                <a:solidFill>
                  <a:schemeClr val="accent1"/>
                </a:solidFill>
              </a:rPr>
              <a:t>TARIFA JF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203DF0F1-500F-D499-A1D1-2ACB403CA553}"/>
              </a:ext>
            </a:extLst>
          </p:cNvPr>
          <p:cNvSpPr txBox="1"/>
          <p:nvPr/>
        </p:nvSpPr>
        <p:spPr>
          <a:xfrm>
            <a:off x="470425" y="4639769"/>
            <a:ext cx="10909879" cy="334800"/>
          </a:xfrm>
          <a:prstGeom prst="rect">
            <a:avLst/>
          </a:prstGeom>
          <a:solidFill>
            <a:srgbClr val="E63027"/>
          </a:solidFill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1200"/>
              </a:spcAft>
              <a:buClr>
                <a:srgbClr val="004996"/>
              </a:buClr>
            </a:pPr>
            <a:r>
              <a:rPr lang="sk-SK" sz="1600" b="1">
                <a:solidFill>
                  <a:schemeClr val="bg1"/>
                </a:solidFill>
                <a:latin typeface="Century Gothic" panose="020B0502020202020204" pitchFamily="34" charset="0"/>
              </a:rPr>
              <a:t>AKCIA</a:t>
            </a:r>
            <a:endParaRPr lang="sk-SK" sz="16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Zástupný objekt pre obsah 3">
            <a:extLst>
              <a:ext uri="{FF2B5EF4-FFF2-40B4-BE49-F238E27FC236}">
                <a16:creationId xmlns:a16="http://schemas.microsoft.com/office/drawing/2014/main" id="{7AC36A04-2E29-F236-ACD0-BAE297AA6886}"/>
              </a:ext>
            </a:extLst>
          </p:cNvPr>
          <p:cNvSpPr txBox="1">
            <a:spLocks/>
          </p:cNvSpPr>
          <p:nvPr/>
        </p:nvSpPr>
        <p:spPr bwMode="gray">
          <a:xfrm>
            <a:off x="7825723" y="3081170"/>
            <a:ext cx="4184120" cy="1357853"/>
          </a:xfrm>
          <a:prstGeom prst="rect">
            <a:avLst/>
          </a:prstGeom>
          <a:ln>
            <a:solidFill>
              <a:srgbClr val="004996"/>
            </a:solidFill>
          </a:ln>
        </p:spPr>
        <p:txBody>
          <a:bodyPr vert="horz" lIns="72000" tIns="72000" rIns="0" bIns="0" rtlCol="0" anchor="t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2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2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Clr>
                <a:srgbClr val="004996"/>
              </a:buClr>
              <a:buNone/>
            </a:pPr>
            <a:r>
              <a:rPr lang="sk-SK" sz="1600" b="1" dirty="0">
                <a:solidFill>
                  <a:srgbClr val="004996"/>
                </a:solidFill>
                <a:latin typeface="Century Gothic"/>
              </a:rPr>
              <a:t>služba </a:t>
            </a:r>
            <a:r>
              <a:rPr lang="sk-SK" sz="1600" b="1" dirty="0" err="1">
                <a:solidFill>
                  <a:srgbClr val="004996"/>
                </a:solidFill>
                <a:latin typeface="Century Gothic"/>
              </a:rPr>
              <a:t>mojaPSS</a:t>
            </a:r>
            <a:r>
              <a:rPr lang="sk-SK" sz="1600" b="1" dirty="0">
                <a:solidFill>
                  <a:srgbClr val="004996"/>
                </a:solidFill>
                <a:latin typeface="Century Gothic"/>
              </a:rPr>
              <a:t> </a:t>
            </a:r>
          </a:p>
          <a:p>
            <a:pPr marL="0" indent="0">
              <a:spcAft>
                <a:spcPts val="600"/>
              </a:spcAft>
              <a:buClr>
                <a:srgbClr val="004996"/>
              </a:buClr>
              <a:buNone/>
            </a:pPr>
            <a:r>
              <a:rPr lang="sk-SK" sz="1400" dirty="0">
                <a:solidFill>
                  <a:schemeClr val="tx1"/>
                </a:solidFill>
                <a:latin typeface="Century Gothic"/>
              </a:rPr>
              <a:t>pre zákonného zástupcu uvedeného v zmluve o stavebnom sporení (získa online prístup)</a:t>
            </a:r>
            <a:endParaRPr lang="sk-SK" sz="1400" dirty="0">
              <a:solidFill>
                <a:schemeClr val="tx1"/>
              </a:solidFill>
            </a:endParaRPr>
          </a:p>
        </p:txBody>
      </p:sp>
      <p:sp>
        <p:nvSpPr>
          <p:cNvPr id="10" name="Rovnoramenný trojuholník 9">
            <a:extLst>
              <a:ext uri="{FF2B5EF4-FFF2-40B4-BE49-F238E27FC236}">
                <a16:creationId xmlns:a16="http://schemas.microsoft.com/office/drawing/2014/main" id="{E80AF809-3787-D39A-DF76-4CB4F0FCCBFE}"/>
              </a:ext>
            </a:extLst>
          </p:cNvPr>
          <p:cNvSpPr/>
          <p:nvPr/>
        </p:nvSpPr>
        <p:spPr>
          <a:xfrm flipV="1">
            <a:off x="4969675" y="4911101"/>
            <a:ext cx="1727476" cy="334799"/>
          </a:xfrm>
          <a:prstGeom prst="triangle">
            <a:avLst/>
          </a:prstGeom>
          <a:solidFill>
            <a:schemeClr val="bg1"/>
          </a:solidFill>
          <a:ln w="6350">
            <a:solidFill>
              <a:srgbClr val="E6302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sk-SK" err="1"/>
          </a:p>
        </p:txBody>
      </p:sp>
    </p:spTree>
    <p:extLst>
      <p:ext uri="{BB962C8B-B14F-4D97-AF65-F5344CB8AC3E}">
        <p14:creationId xmlns:p14="http://schemas.microsoft.com/office/powerpoint/2010/main" val="406493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92EB28-8CF1-2A33-FBD9-4ECB50CA5C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47634-94D5-AECC-DCC8-438351F38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316" y="345302"/>
            <a:ext cx="11547592" cy="830864"/>
          </a:xfrm>
        </p:spPr>
        <p:txBody>
          <a:bodyPr rIns="0"/>
          <a:lstStyle/>
          <a:p>
            <a:r>
              <a:rPr lang="sk-SK" b="1" dirty="0">
                <a:solidFill>
                  <a:srgbClr val="004996"/>
                </a:solidFill>
                <a:latin typeface="Century Gothic"/>
                <a:ea typeface="Verdana"/>
                <a:cs typeface="Aldhabi"/>
              </a:rPr>
              <a:t>STAVEBNÉ SPORENIE ŠTANDARD </a:t>
            </a:r>
            <a:r>
              <a:rPr lang="sk-SK" dirty="0">
                <a:solidFill>
                  <a:srgbClr val="004996"/>
                </a:solidFill>
                <a:latin typeface="Century Gothic"/>
                <a:ea typeface="Verdana"/>
                <a:cs typeface="Aldhabi"/>
              </a:rPr>
              <a:t>- </a:t>
            </a:r>
            <a:r>
              <a:rPr lang="sk-SK" dirty="0">
                <a:solidFill>
                  <a:schemeClr val="accent1"/>
                </a:solidFill>
                <a:latin typeface="Century Gothic"/>
                <a:ea typeface="Verdana"/>
                <a:cs typeface="Aldhabi"/>
              </a:rPr>
              <a:t>TARIFA SF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0ADF4EC8-217E-7C73-BE53-7B4C920935FF}"/>
              </a:ext>
            </a:extLst>
          </p:cNvPr>
          <p:cNvSpPr/>
          <p:nvPr/>
        </p:nvSpPr>
        <p:spPr>
          <a:xfrm>
            <a:off x="92235" y="91441"/>
            <a:ext cx="11991703" cy="6648994"/>
          </a:xfrm>
          <a:prstGeom prst="rect">
            <a:avLst/>
          </a:prstGeom>
          <a:noFill/>
          <a:ln w="6350">
            <a:solidFill>
              <a:srgbClr val="00499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SK" err="1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05975FBF-E2A3-69F9-6578-4D9179032ADD}"/>
              </a:ext>
            </a:extLst>
          </p:cNvPr>
          <p:cNvSpPr txBox="1">
            <a:spLocks/>
          </p:cNvSpPr>
          <p:nvPr/>
        </p:nvSpPr>
        <p:spPr bwMode="gray">
          <a:xfrm>
            <a:off x="403316" y="1126283"/>
            <a:ext cx="10909879" cy="224676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2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0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44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2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0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2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Clr>
                <a:srgbClr val="004996"/>
              </a:buClr>
            </a:pPr>
            <a:r>
              <a:rPr lang="sk-SK" noProof="1">
                <a:solidFill>
                  <a:schemeClr val="tx1"/>
                </a:solidFill>
                <a:latin typeface="Century Gothic"/>
              </a:rPr>
              <a:t>u</a:t>
            </a:r>
            <a:r>
              <a:rPr lang="en-US" noProof="1">
                <a:solidFill>
                  <a:schemeClr val="tx1"/>
                </a:solidFill>
                <a:latin typeface="Century Gothic"/>
              </a:rPr>
              <a:t>rčená</a:t>
            </a:r>
            <a:r>
              <a:rPr lang="sk-SK" noProof="1">
                <a:solidFill>
                  <a:schemeClr val="tx1"/>
                </a:solidFill>
                <a:latin typeface="Century Gothic"/>
              </a:rPr>
              <a:t> </a:t>
            </a:r>
            <a:r>
              <a:rPr lang="en-US" noProof="1">
                <a:solidFill>
                  <a:schemeClr val="tx1"/>
                </a:solidFill>
                <a:latin typeface="Century Gothic"/>
              </a:rPr>
              <a:t>pre </a:t>
            </a:r>
            <a:r>
              <a:rPr lang="sk-SK" noProof="1">
                <a:solidFill>
                  <a:schemeClr val="tx1"/>
                </a:solidFill>
                <a:latin typeface="Century Gothic"/>
              </a:rPr>
              <a:t>všetkých, ktorí chcú primárne sporiť</a:t>
            </a:r>
            <a:r>
              <a:rPr lang="en-US" noProof="1">
                <a:solidFill>
                  <a:schemeClr val="tx1"/>
                </a:solidFill>
                <a:latin typeface="Century Gothic"/>
              </a:rPr>
              <a:t>, </a:t>
            </a:r>
            <a:r>
              <a:rPr lang="sk-SK" b="1" noProof="1">
                <a:solidFill>
                  <a:schemeClr val="tx1"/>
                </a:solidFill>
                <a:latin typeface="Century Gothic"/>
              </a:rPr>
              <a:t>bezpečne a výhodne zhodnocovať peniaze</a:t>
            </a:r>
            <a:r>
              <a:rPr lang="sk-SK" noProof="1">
                <a:solidFill>
                  <a:schemeClr val="tx1"/>
                </a:solidFill>
                <a:latin typeface="Century Gothic"/>
              </a:rPr>
              <a:t>,     s</a:t>
            </a:r>
            <a:r>
              <a:rPr lang="en-US" noProof="1">
                <a:solidFill>
                  <a:schemeClr val="tx1"/>
                </a:solidFill>
                <a:latin typeface="Century Gothic"/>
              </a:rPr>
              <a:t> možnosťou</a:t>
            </a:r>
            <a:r>
              <a:rPr lang="sk-SK" noProof="1">
                <a:solidFill>
                  <a:schemeClr val="tx1"/>
                </a:solidFill>
                <a:latin typeface="Century Gothic"/>
              </a:rPr>
              <a:t> </a:t>
            </a:r>
            <a:r>
              <a:rPr lang="en-US" noProof="1">
                <a:solidFill>
                  <a:schemeClr val="tx1"/>
                </a:solidFill>
                <a:latin typeface="Century Gothic"/>
              </a:rPr>
              <a:t>v budúcnosti čerpať stavebný úver</a:t>
            </a:r>
            <a:endParaRPr lang="sk-SK" noProof="1">
              <a:solidFill>
                <a:schemeClr val="tx1"/>
              </a:solidFill>
              <a:latin typeface="Century Gothic"/>
            </a:endParaRPr>
          </a:p>
          <a:p>
            <a:pPr>
              <a:spcAft>
                <a:spcPts val="600"/>
              </a:spcAft>
              <a:buClr>
                <a:srgbClr val="004996"/>
              </a:buClr>
            </a:pPr>
            <a:r>
              <a:rPr lang="sk-SK" noProof="1">
                <a:solidFill>
                  <a:schemeClr val="tx1"/>
                </a:solidFill>
                <a:latin typeface="Century Gothic"/>
              </a:rPr>
              <a:t>zhodnotenie vkladov v tomto roku </a:t>
            </a:r>
            <a:r>
              <a:rPr lang="sk-SK" b="1" noProof="1">
                <a:solidFill>
                  <a:schemeClr val="accent1"/>
                </a:solidFill>
                <a:latin typeface="Century Gothic"/>
              </a:rPr>
              <a:t>0,5 % p. a. </a:t>
            </a:r>
            <a:endParaRPr lang="sk-SK" noProof="1">
              <a:solidFill>
                <a:schemeClr val="tx1"/>
              </a:solidFill>
              <a:latin typeface="Century Gothic"/>
            </a:endParaRPr>
          </a:p>
          <a:p>
            <a:pPr>
              <a:spcAft>
                <a:spcPts val="600"/>
              </a:spcAft>
              <a:buClr>
                <a:srgbClr val="004996"/>
              </a:buClr>
            </a:pPr>
            <a:r>
              <a:rPr lang="sk-SK" noProof="1">
                <a:solidFill>
                  <a:schemeClr val="tx1"/>
                </a:solidFill>
                <a:latin typeface="Century Gothic"/>
              </a:rPr>
              <a:t>možnosť získať stavebný úver </a:t>
            </a:r>
            <a:r>
              <a:rPr lang="sk-SK" b="1" noProof="1">
                <a:solidFill>
                  <a:schemeClr val="tx1"/>
                </a:solidFill>
                <a:latin typeface="Century Gothic"/>
              </a:rPr>
              <a:t>až do 50 000 € bez záložného objektu </a:t>
            </a:r>
            <a:r>
              <a:rPr lang="sk-SK" noProof="1">
                <a:solidFill>
                  <a:schemeClr val="tx1"/>
                </a:solidFill>
                <a:latin typeface="Century Gothic"/>
              </a:rPr>
              <a:t>s garantovanou úrokovou sadzbou </a:t>
            </a:r>
            <a:r>
              <a:rPr lang="sk-SK" b="1" noProof="1">
                <a:solidFill>
                  <a:schemeClr val="accent1"/>
                </a:solidFill>
                <a:latin typeface="Century Gothic"/>
              </a:rPr>
              <a:t>3,40 % p. a.</a:t>
            </a:r>
          </a:p>
          <a:p>
            <a:pPr>
              <a:spcAft>
                <a:spcPts val="600"/>
              </a:spcAft>
              <a:buClr>
                <a:srgbClr val="004996"/>
              </a:buClr>
            </a:pPr>
            <a:r>
              <a:rPr lang="sk-SK" noProof="1">
                <a:solidFill>
                  <a:schemeClr val="tx1"/>
                </a:solidFill>
                <a:latin typeface="Century Gothic"/>
              </a:rPr>
              <a:t>s nárokom na </a:t>
            </a:r>
            <a:r>
              <a:rPr lang="en-US" noProof="1">
                <a:solidFill>
                  <a:schemeClr val="tx1"/>
                </a:solidFill>
                <a:latin typeface="Century Gothic"/>
              </a:rPr>
              <a:t>štátn</a:t>
            </a:r>
            <a:r>
              <a:rPr lang="sk-SK" noProof="1">
                <a:solidFill>
                  <a:schemeClr val="tx1"/>
                </a:solidFill>
                <a:latin typeface="Century Gothic"/>
              </a:rPr>
              <a:t>u</a:t>
            </a:r>
            <a:r>
              <a:rPr lang="en-US" noProof="1">
                <a:solidFill>
                  <a:schemeClr val="tx1"/>
                </a:solidFill>
                <a:latin typeface="Century Gothic"/>
              </a:rPr>
              <a:t> prémi</a:t>
            </a:r>
            <a:r>
              <a:rPr lang="sk-SK" noProof="1">
                <a:solidFill>
                  <a:schemeClr val="tx1"/>
                </a:solidFill>
                <a:latin typeface="Century Gothic"/>
              </a:rPr>
              <a:t>u po splnení podmienok</a:t>
            </a:r>
            <a:endParaRPr lang="sk-SK" b="1" noProof="1">
              <a:solidFill>
                <a:schemeClr val="tx1"/>
              </a:solidFill>
              <a:latin typeface="Century Gothic"/>
            </a:endParaRPr>
          </a:p>
          <a:p>
            <a:pPr>
              <a:spcAft>
                <a:spcPts val="600"/>
              </a:spcAft>
              <a:buClr>
                <a:srgbClr val="004996"/>
              </a:buClr>
            </a:pPr>
            <a:r>
              <a:rPr lang="sk-SK" dirty="0">
                <a:solidFill>
                  <a:schemeClr val="tx1"/>
                </a:solidFill>
                <a:latin typeface="Century Gothic"/>
              </a:rPr>
              <a:t>k stavebnému sporeniu aj </a:t>
            </a:r>
            <a:r>
              <a:rPr lang="sk-SK" b="1" dirty="0">
                <a:solidFill>
                  <a:schemeClr val="tx1"/>
                </a:solidFill>
                <a:latin typeface="Century Gothic"/>
              </a:rPr>
              <a:t>služba </a:t>
            </a:r>
            <a:r>
              <a:rPr lang="sk-SK" b="1" dirty="0" err="1">
                <a:solidFill>
                  <a:schemeClr val="tx1"/>
                </a:solidFill>
                <a:latin typeface="Century Gothic"/>
              </a:rPr>
              <a:t>mojaPSS</a:t>
            </a:r>
            <a:r>
              <a:rPr lang="sk-SK" b="1" dirty="0">
                <a:solidFill>
                  <a:schemeClr val="tx1"/>
                </a:solidFill>
                <a:latin typeface="Century Gothic"/>
              </a:rPr>
              <a:t> </a:t>
            </a:r>
            <a:r>
              <a:rPr lang="sk-SK" dirty="0">
                <a:solidFill>
                  <a:schemeClr val="tx1"/>
                </a:solidFill>
                <a:latin typeface="Century Gothic"/>
              </a:rPr>
              <a:t>(klient získa online prístup)</a:t>
            </a:r>
            <a:endParaRPr lang="en-US" dirty="0">
              <a:latin typeface="Century Gothic"/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3FB5B587-C5D8-7604-6DB1-87513CF8E4AC}"/>
              </a:ext>
            </a:extLst>
          </p:cNvPr>
          <p:cNvSpPr txBox="1"/>
          <p:nvPr/>
        </p:nvSpPr>
        <p:spPr>
          <a:xfrm>
            <a:off x="1046185" y="4782542"/>
            <a:ext cx="2971778" cy="1362857"/>
          </a:xfrm>
          <a:prstGeom prst="rect">
            <a:avLst/>
          </a:prstGeom>
          <a:noFill/>
          <a:ln>
            <a:solidFill>
              <a:srgbClr val="E63027"/>
            </a:solidFill>
          </a:ln>
        </p:spPr>
        <p:txBody>
          <a:bodyPr wrap="square" lIns="0" tIns="72000" rIns="0" bIns="0" rtlCol="0">
            <a:noAutofit/>
          </a:bodyPr>
          <a:lstStyle/>
          <a:p>
            <a:pPr algn="ctr">
              <a:lnSpc>
                <a:spcPct val="90000"/>
              </a:lnSpc>
              <a:buClr>
                <a:srgbClr val="004996"/>
              </a:buClr>
            </a:pPr>
            <a:r>
              <a:rPr lang="sk-SK" sz="1400" b="1" dirty="0">
                <a:solidFill>
                  <a:srgbClr val="E63027"/>
                </a:solidFill>
                <a:latin typeface="Century Gothic" panose="020B0502020202020204" pitchFamily="34" charset="0"/>
              </a:rPr>
              <a:t>30 EUR </a:t>
            </a:r>
          </a:p>
          <a:p>
            <a:pPr algn="ctr">
              <a:lnSpc>
                <a:spcPct val="90000"/>
              </a:lnSpc>
              <a:buClr>
                <a:srgbClr val="004996"/>
              </a:buClr>
            </a:pPr>
            <a:r>
              <a:rPr lang="sk-SK" sz="1400" b="1" dirty="0">
                <a:latin typeface="Century Gothic" panose="020B0502020202020204" pitchFamily="34" charset="0"/>
              </a:rPr>
              <a:t>poplatok za uzatvorenie zmluvy </a:t>
            </a:r>
          </a:p>
          <a:p>
            <a:pPr algn="ctr">
              <a:lnSpc>
                <a:spcPct val="90000"/>
              </a:lnSpc>
              <a:buClr>
                <a:srgbClr val="004996"/>
              </a:buClr>
            </a:pPr>
            <a:r>
              <a:rPr lang="sk-SK" sz="1400" b="1" dirty="0">
                <a:latin typeface="Century Gothic" panose="020B0502020202020204" pitchFamily="34" charset="0"/>
              </a:rPr>
              <a:t>o stavebnom sporení</a:t>
            </a:r>
          </a:p>
          <a:p>
            <a:pPr algn="ctr">
              <a:lnSpc>
                <a:spcPct val="90000"/>
              </a:lnSpc>
              <a:buClr>
                <a:srgbClr val="004996"/>
              </a:buClr>
            </a:pPr>
            <a:endParaRPr lang="sk-SK" sz="1400" b="1" dirty="0">
              <a:latin typeface="Century Gothic" panose="020B0502020202020204" pitchFamily="34" charset="0"/>
            </a:endParaRPr>
          </a:p>
          <a:p>
            <a:pPr algn="ctr">
              <a:lnSpc>
                <a:spcPct val="90000"/>
              </a:lnSpc>
              <a:buClr>
                <a:srgbClr val="004996"/>
              </a:buClr>
            </a:pPr>
            <a:r>
              <a:rPr lang="sk-SK" sz="1400" dirty="0">
                <a:latin typeface="Century Gothic" panose="020B0502020202020204" pitchFamily="34" charset="0"/>
              </a:rPr>
              <a:t>(štandardný poplatok – </a:t>
            </a:r>
          </a:p>
          <a:p>
            <a:pPr algn="ctr">
              <a:lnSpc>
                <a:spcPct val="90000"/>
              </a:lnSpc>
              <a:buClr>
                <a:srgbClr val="004996"/>
              </a:buClr>
            </a:pPr>
            <a:r>
              <a:rPr lang="sk-SK" sz="1400" dirty="0">
                <a:latin typeface="Century Gothic" panose="020B0502020202020204" pitchFamily="34" charset="0"/>
              </a:rPr>
              <a:t>0,9% z cieľovej sumy)</a:t>
            </a:r>
          </a:p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sk-SK" sz="1400" dirty="0">
              <a:latin typeface="Century Gothic" panose="020B0502020202020204" pitchFamily="34" charset="0"/>
            </a:endParaRP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65735F88-E88B-9996-A9CC-1A348E57538C}"/>
              </a:ext>
            </a:extLst>
          </p:cNvPr>
          <p:cNvSpPr txBox="1"/>
          <p:nvPr/>
        </p:nvSpPr>
        <p:spPr>
          <a:xfrm>
            <a:off x="470425" y="4221976"/>
            <a:ext cx="10909879" cy="334800"/>
          </a:xfrm>
          <a:prstGeom prst="rect">
            <a:avLst/>
          </a:prstGeom>
          <a:solidFill>
            <a:srgbClr val="E63027"/>
          </a:solidFill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1200"/>
              </a:spcAft>
              <a:buClr>
                <a:srgbClr val="004996"/>
              </a:buClr>
            </a:pPr>
            <a:endParaRPr lang="sk-SK" sz="16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8D38A3EE-E5EE-A556-18C9-73A314D3D8AA}"/>
              </a:ext>
            </a:extLst>
          </p:cNvPr>
          <p:cNvSpPr txBox="1"/>
          <p:nvPr/>
        </p:nvSpPr>
        <p:spPr>
          <a:xfrm>
            <a:off x="6891690" y="4730474"/>
            <a:ext cx="2971778" cy="1362857"/>
          </a:xfrm>
          <a:prstGeom prst="rect">
            <a:avLst/>
          </a:prstGeom>
          <a:noFill/>
          <a:ln>
            <a:solidFill>
              <a:srgbClr val="E63027"/>
            </a:solidFill>
          </a:ln>
        </p:spPr>
        <p:txBody>
          <a:bodyPr wrap="square" lIns="0" tIns="72000" rIns="0" bIns="0" rtlCol="0">
            <a:noAutofit/>
          </a:bodyPr>
          <a:lstStyle/>
          <a:p>
            <a:pPr algn="ctr">
              <a:lnSpc>
                <a:spcPct val="90000"/>
              </a:lnSpc>
              <a:buClr>
                <a:srgbClr val="004996"/>
              </a:buClr>
            </a:pPr>
            <a:r>
              <a:rPr lang="sk-SK" sz="1400" b="1" dirty="0">
                <a:solidFill>
                  <a:srgbClr val="E63027"/>
                </a:solidFill>
                <a:latin typeface="Century Gothic" panose="020B0502020202020204" pitchFamily="34" charset="0"/>
              </a:rPr>
              <a:t>5 000 EUR</a:t>
            </a:r>
          </a:p>
          <a:p>
            <a:pPr algn="ctr">
              <a:lnSpc>
                <a:spcPct val="90000"/>
              </a:lnSpc>
              <a:buClr>
                <a:srgbClr val="004996"/>
              </a:buClr>
            </a:pPr>
            <a:r>
              <a:rPr lang="sk-SK" sz="1400" b="1" dirty="0">
                <a:latin typeface="Century Gothic" panose="020B0502020202020204" pitchFamily="34" charset="0"/>
              </a:rPr>
              <a:t>minimálna cieľová suma</a:t>
            </a:r>
          </a:p>
          <a:p>
            <a:pPr algn="ctr">
              <a:lnSpc>
                <a:spcPct val="90000"/>
              </a:lnSpc>
              <a:buClr>
                <a:srgbClr val="004996"/>
              </a:buClr>
            </a:pPr>
            <a:endParaRPr lang="sk-SK" sz="1400" b="1" dirty="0">
              <a:latin typeface="Century Gothic" panose="020B0502020202020204" pitchFamily="34" charset="0"/>
            </a:endParaRPr>
          </a:p>
        </p:txBody>
      </p:sp>
      <p:sp>
        <p:nvSpPr>
          <p:cNvPr id="17" name="Rovnoramenný trojuholník 16">
            <a:extLst>
              <a:ext uri="{FF2B5EF4-FFF2-40B4-BE49-F238E27FC236}">
                <a16:creationId xmlns:a16="http://schemas.microsoft.com/office/drawing/2014/main" id="{A4ED063F-49D6-D881-2299-1355537192B9}"/>
              </a:ext>
            </a:extLst>
          </p:cNvPr>
          <p:cNvSpPr/>
          <p:nvPr/>
        </p:nvSpPr>
        <p:spPr>
          <a:xfrm flipV="1">
            <a:off x="1739827" y="3986792"/>
            <a:ext cx="1727476" cy="605402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sk-SK" err="1"/>
          </a:p>
        </p:txBody>
      </p:sp>
      <p:sp>
        <p:nvSpPr>
          <p:cNvPr id="18" name="Rovnoramenný trojuholník 17">
            <a:extLst>
              <a:ext uri="{FF2B5EF4-FFF2-40B4-BE49-F238E27FC236}">
                <a16:creationId xmlns:a16="http://schemas.microsoft.com/office/drawing/2014/main" id="{DF068137-585B-A120-5522-330CADD815AD}"/>
              </a:ext>
            </a:extLst>
          </p:cNvPr>
          <p:cNvSpPr/>
          <p:nvPr/>
        </p:nvSpPr>
        <p:spPr>
          <a:xfrm flipV="1">
            <a:off x="7624071" y="3943767"/>
            <a:ext cx="1727476" cy="605402"/>
          </a:xfrm>
          <a:prstGeom prst="triangle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sk-SK" err="1"/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4742A3E1-B616-1957-086A-E8AF61AB86B9}"/>
              </a:ext>
            </a:extLst>
          </p:cNvPr>
          <p:cNvSpPr txBox="1"/>
          <p:nvPr/>
        </p:nvSpPr>
        <p:spPr>
          <a:xfrm>
            <a:off x="5151845" y="4256690"/>
            <a:ext cx="2188201" cy="2898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sk-SK" b="1" dirty="0">
                <a:solidFill>
                  <a:schemeClr val="bg1"/>
                </a:solidFill>
                <a:latin typeface="Century Gothic" panose="020B0502020202020204" pitchFamily="34" charset="0"/>
              </a:rPr>
              <a:t>AKCIA</a:t>
            </a:r>
          </a:p>
        </p:txBody>
      </p:sp>
    </p:spTree>
    <p:extLst>
      <p:ext uri="{BB962C8B-B14F-4D97-AF65-F5344CB8AC3E}">
        <p14:creationId xmlns:p14="http://schemas.microsoft.com/office/powerpoint/2010/main" val="234439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WGV-Powerpoint-Vorlage 2019">
  <a:themeElements>
    <a:clrScheme name="PSS">
      <a:dk1>
        <a:sysClr val="windowText" lastClr="000000"/>
      </a:dk1>
      <a:lt1>
        <a:sysClr val="window" lastClr="FFFFFF"/>
      </a:lt1>
      <a:dk2>
        <a:srgbClr val="706F6F"/>
      </a:dk2>
      <a:lt2>
        <a:srgbClr val="FFFFFF"/>
      </a:lt2>
      <a:accent1>
        <a:srgbClr val="009879"/>
      </a:accent1>
      <a:accent2>
        <a:srgbClr val="E63027"/>
      </a:accent2>
      <a:accent3>
        <a:srgbClr val="004996"/>
      </a:accent3>
      <a:accent4>
        <a:srgbClr val="0071A7"/>
      </a:accent4>
      <a:accent5>
        <a:srgbClr val="CC3423"/>
      </a:accent5>
      <a:accent6>
        <a:srgbClr val="4D9F2B"/>
      </a:accent6>
      <a:hlink>
        <a:srgbClr val="168BBA"/>
      </a:hlink>
      <a:folHlink>
        <a:srgbClr val="F48D00"/>
      </a:folHlink>
    </a:clrScheme>
    <a:fontScheme name="Kap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36000" tIns="36000" rIns="36000" bIns="36000" rtlCol="0" anchor="ctr"/>
      <a:lstStyle>
        <a:defPPr algn="ctr">
          <a:lnSpc>
            <a:spcPct val="90000"/>
          </a:lnSpc>
          <a:spcAft>
            <a:spcPts val="1000"/>
          </a:spcAft>
          <a:defRPr dirty="0" err="1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9050">
          <a:solidFill>
            <a:schemeClr val="bg1">
              <a:lumMod val="65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lIns="0" tIns="0" rIns="0" bIns="0" rtlCol="0">
        <a:noAutofit/>
      </a:bodyPr>
      <a:lstStyle>
        <a:defPPr>
          <a:lnSpc>
            <a:spcPct val="90000"/>
          </a:lnSpc>
          <a:spcAft>
            <a:spcPts val="1000"/>
          </a:spcAft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zentácia3" id="{BCA0462A-A15E-454C-9156-9151422EDABA}" vid="{63C91430-C620-48E9-83A4-8E159F30F631}"/>
    </a:ext>
  </a:extLst>
</a:theme>
</file>

<file path=ppt/theme/theme2.xml><?xml version="1.0" encoding="utf-8"?>
<a:theme xmlns:a="http://schemas.openxmlformats.org/drawingml/2006/main" name="Larissa">
  <a:themeElements>
    <a:clrScheme name="BWGV">
      <a:dk1>
        <a:sysClr val="windowText" lastClr="000000"/>
      </a:dk1>
      <a:lt1>
        <a:sysClr val="window" lastClr="FFFFFF"/>
      </a:lt1>
      <a:dk2>
        <a:srgbClr val="5A5A5A"/>
      </a:dk2>
      <a:lt2>
        <a:srgbClr val="FFFFFF"/>
      </a:lt2>
      <a:accent1>
        <a:srgbClr val="FF6600"/>
      </a:accent1>
      <a:accent2>
        <a:srgbClr val="0066B3"/>
      </a:accent2>
      <a:accent3>
        <a:srgbClr val="C3A58C"/>
      </a:accent3>
      <a:accent4>
        <a:srgbClr val="325F87"/>
      </a:accent4>
      <a:accent5>
        <a:srgbClr val="B42864"/>
      </a:accent5>
      <a:accent6>
        <a:srgbClr val="73AF9B"/>
      </a:accent6>
      <a:hlink>
        <a:srgbClr val="9B8C55"/>
      </a:hlink>
      <a:folHlink>
        <a:srgbClr val="CDC39B"/>
      </a:folHlink>
    </a:clrScheme>
    <a:fontScheme name="Kap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WGV">
      <a:dk1>
        <a:sysClr val="windowText" lastClr="000000"/>
      </a:dk1>
      <a:lt1>
        <a:sysClr val="window" lastClr="FFFFFF"/>
      </a:lt1>
      <a:dk2>
        <a:srgbClr val="5A5A5A"/>
      </a:dk2>
      <a:lt2>
        <a:srgbClr val="FFFFFF"/>
      </a:lt2>
      <a:accent1>
        <a:srgbClr val="FF6600"/>
      </a:accent1>
      <a:accent2>
        <a:srgbClr val="0066B3"/>
      </a:accent2>
      <a:accent3>
        <a:srgbClr val="C3A58C"/>
      </a:accent3>
      <a:accent4>
        <a:srgbClr val="325F87"/>
      </a:accent4>
      <a:accent5>
        <a:srgbClr val="B42864"/>
      </a:accent5>
      <a:accent6>
        <a:srgbClr val="73AF9B"/>
      </a:accent6>
      <a:hlink>
        <a:srgbClr val="9B8C55"/>
      </a:hlink>
      <a:folHlink>
        <a:srgbClr val="CDC39B"/>
      </a:folHlink>
    </a:clrScheme>
    <a:fontScheme name="Kap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83c3573-e90a-45bc-afda-e9846df4af4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A82EB283BAE24E880556784A022E86" ma:contentTypeVersion="15" ma:contentTypeDescription="Create a new document." ma:contentTypeScope="" ma:versionID="44ce1190d32b77b16d2b87278a9daa42">
  <xsd:schema xmlns:xsd="http://www.w3.org/2001/XMLSchema" xmlns:xs="http://www.w3.org/2001/XMLSchema" xmlns:p="http://schemas.microsoft.com/office/2006/metadata/properties" xmlns:ns3="a83c3573-e90a-45bc-afda-e9846df4af4c" xmlns:ns4="33977bde-a768-48b3-a4b0-4c579cb9ecf4" targetNamespace="http://schemas.microsoft.com/office/2006/metadata/properties" ma:root="true" ma:fieldsID="334a73f5a042444ee750fdb063bdf1c1" ns3:_="" ns4:_="">
    <xsd:import namespace="a83c3573-e90a-45bc-afda-e9846df4af4c"/>
    <xsd:import namespace="33977bde-a768-48b3-a4b0-4c579cb9ec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3c3573-e90a-45bc-afda-e9846df4af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977bde-a768-48b3-a4b0-4c579cb9ecf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BB97C8-741C-4887-8E02-612DA47B9FB7}">
  <ds:schemaRefs>
    <ds:schemaRef ds:uri="http://www.w3.org/XML/1998/namespace"/>
    <ds:schemaRef ds:uri="http://schemas.microsoft.com/office/2006/metadata/properties"/>
    <ds:schemaRef ds:uri="33977bde-a768-48b3-a4b0-4c579cb9ecf4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83c3573-e90a-45bc-afda-e9846df4af4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FE651C2-F67F-4AA3-ABCF-E2CBA5D8F1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3c3573-e90a-45bc-afda-e9846df4af4c"/>
    <ds:schemaRef ds:uri="33977bde-a768-48b3-a4b0-4c579cb9ec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14A4EA-01FD-4784-8149-CF29F6F46DD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6c3ba4f7-22a1-435b-9d88-6987732054bf}" enabled="1" method="Standard" siteId="{dad9a69d-e472-488f-a4c0-fa71b253439d}" removed="0"/>
  <clbl:label id="{f9bdf852-134c-44e8-83ca-de7f8a4a66ce}" enabled="1" method="Standard" siteId="{6509dab6-618f-4ddc-93f6-cf6c0e5d3b9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PPS_vzor_final 2020</Template>
  <TotalTime>0</TotalTime>
  <Words>294</Words>
  <Application>Microsoft Office PowerPoint</Application>
  <PresentationFormat>Vlastná</PresentationFormat>
  <Paragraphs>31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Helvetica Neue</vt:lpstr>
      <vt:lpstr>Wingdings</vt:lpstr>
      <vt:lpstr>BWGV-Powerpoint-Vorlage 2019</vt:lpstr>
      <vt:lpstr>STAVEBNÉ SPORENIE PRE DETI – TARIFA JF</vt:lpstr>
      <vt:lpstr>STAVEBNÉ SPORENIE ŠTANDARD - TARIFA SF</vt:lpstr>
    </vt:vector>
  </TitlesOfParts>
  <Company>PSS,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Maceková Dagmar Mgr.</dc:creator>
  <cp:lastModifiedBy>Horváthová Katarína</cp:lastModifiedBy>
  <cp:revision>49</cp:revision>
  <cp:lastPrinted>2021-12-20T12:54:36Z</cp:lastPrinted>
  <dcterms:created xsi:type="dcterms:W3CDTF">2020-10-20T13:08:06Z</dcterms:created>
  <dcterms:modified xsi:type="dcterms:W3CDTF">2025-03-17T11:38:25Z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0x01010070A82EB283BAE24E880556784A022E86</vt:lpwstr>
  </property>
</Properties>
</file>