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3"/>
  </p:notesMasterIdLst>
  <p:handoutMasterIdLst>
    <p:handoutMasterId r:id="rId44"/>
  </p:handoutMasterIdLst>
  <p:sldIdLst>
    <p:sldId id="317" r:id="rId3"/>
    <p:sldId id="416"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17" r:id="rId27"/>
    <p:sldId id="408" r:id="rId28"/>
    <p:sldId id="414" r:id="rId29"/>
    <p:sldId id="340" r:id="rId30"/>
    <p:sldId id="348" r:id="rId31"/>
    <p:sldId id="415" r:id="rId32"/>
    <p:sldId id="398" r:id="rId33"/>
    <p:sldId id="349" r:id="rId34"/>
    <p:sldId id="405" r:id="rId35"/>
    <p:sldId id="406" r:id="rId36"/>
    <p:sldId id="407" r:id="rId37"/>
    <p:sldId id="413" r:id="rId38"/>
    <p:sldId id="411" r:id="rId39"/>
    <p:sldId id="412" r:id="rId40"/>
    <p:sldId id="403" r:id="rId41"/>
    <p:sldId id="357" r:id="rId42"/>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900"/>
    <a:srgbClr val="DA0812"/>
    <a:srgbClr val="7D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75259" autoAdjust="0"/>
  </p:normalViewPr>
  <p:slideViewPr>
    <p:cSldViewPr>
      <p:cViewPr varScale="1">
        <p:scale>
          <a:sx n="79" d="100"/>
          <a:sy n="79" d="100"/>
        </p:scale>
        <p:origin x="2418" y="102"/>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1438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g"/></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1.9.2024 do 31.1.2025 </a:t>
            </a:r>
            <a:r>
              <a:rPr lang="sk-SK" sz="1650" dirty="0">
                <a:solidFill>
                  <a:srgbClr val="7D7D7D"/>
                </a:solidFill>
              </a:rPr>
              <a:t>a ktoré budú načerpané do </a:t>
            </a:r>
            <a:r>
              <a:rPr lang="sk-SK" sz="1650" dirty="0" smtClean="0">
                <a:solidFill>
                  <a:srgbClr val="7D7D7D"/>
                </a:solidFill>
              </a:rPr>
              <a:t>28.2.2025.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a:t>
            </a:r>
            <a:r>
              <a:rPr lang="sk-SK" sz="1700" dirty="0" smtClean="0">
                <a:solidFill>
                  <a:srgbClr val="7D7D7D"/>
                </a:solidFill>
                <a:latin typeface="Tahoma" pitchFamily="34" charset="0"/>
                <a:cs typeface="Tahoma" pitchFamily="34" charset="0"/>
              </a:rPr>
              <a:t>2014,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a:t>
            </a:r>
            <a:r>
              <a:rPr lang="sk-SK" sz="1700" dirty="0" smtClean="0">
                <a:solidFill>
                  <a:srgbClr val="7D7D7D"/>
                </a:solidFill>
                <a:latin typeface="Tahoma" pitchFamily="34" charset="0"/>
                <a:cs typeface="Tahoma" pitchFamily="34" charset="0"/>
              </a:rPr>
              <a:t>nehnuteľnosti.</a:t>
            </a:r>
            <a:endParaRPr lang="sk-SK" sz="1700" dirty="0">
              <a:solidFill>
                <a:srgbClr val="7D7D7D"/>
              </a:solidFill>
              <a:latin typeface="Tahoma" pitchFamily="34" charset="0"/>
              <a:cs typeface="Tahoma" pitchFamily="34" charset="0"/>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a:t>
            </a:r>
            <a:r>
              <a:rPr lang="sk-SK" sz="1700" dirty="0" smtClean="0">
                <a:solidFill>
                  <a:srgbClr val="7D7D7D"/>
                </a:solidFill>
                <a:latin typeface="Tahoma" pitchFamily="34" charset="0"/>
                <a:cs typeface="Tahoma" pitchFamily="34" charset="0"/>
              </a:rPr>
              <a:t>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Klient </a:t>
            </a:r>
            <a:r>
              <a:rPr lang="sk-SK" sz="1700" dirty="0">
                <a:solidFill>
                  <a:srgbClr val="7D7D7D"/>
                </a:solidFill>
                <a:latin typeface="Tahoma" pitchFamily="34" charset="0"/>
                <a:cs typeface="Tahoma" pitchFamily="34" charset="0"/>
              </a:rPr>
              <a:t>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a:t>
            </a:r>
            <a:r>
              <a:rPr lang="sk-SK" sz="1700" dirty="0" smtClean="0">
                <a:solidFill>
                  <a:srgbClr val="7D7D7D"/>
                </a:solidFill>
                <a:latin typeface="Tahoma" pitchFamily="34" charset="0"/>
                <a:cs typeface="Tahoma" pitchFamily="34" charset="0"/>
              </a:rPr>
              <a:t>zmluvy.</a:t>
            </a:r>
            <a:endParaRPr lang="sk-SK" sz="1700" dirty="0">
              <a:solidFill>
                <a:srgbClr val="7D7D7D"/>
              </a:solidFill>
              <a:latin typeface="Tahoma" pitchFamily="34" charset="0"/>
              <a:cs typeface="Tahoma" pitchFamily="34" charset="0"/>
            </a:endParaRP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050046"/>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a:t>
            </a:r>
            <a:r>
              <a:rPr lang="sk-SK" sz="1700" dirty="0" smtClean="0">
                <a:solidFill>
                  <a:srgbClr val="7D7D7D"/>
                </a:solidFill>
              </a:rPr>
              <a:t>:</a:t>
            </a:r>
          </a:p>
          <a:p>
            <a:pPr marL="285750" lvl="1" indent="-285750" algn="just"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Byt  </a:t>
            </a:r>
            <a:r>
              <a:rPr lang="sk-SK" sz="1700" dirty="0">
                <a:solidFill>
                  <a:srgbClr val="7D7D7D"/>
                </a:solidFill>
              </a:rPr>
              <a:t>- rozostavaný, </a:t>
            </a:r>
            <a:r>
              <a:rPr lang="sk-SK" sz="1700" dirty="0" smtClean="0">
                <a:solidFill>
                  <a:srgbClr val="7D7D7D"/>
                </a:solidFill>
              </a:rPr>
              <a:t>skolaudovaný, </a:t>
            </a:r>
            <a:r>
              <a:rPr lang="sk-SK" sz="1600" dirty="0">
                <a:solidFill>
                  <a:schemeClr val="accent6">
                    <a:lumMod val="75000"/>
                  </a:schemeClr>
                </a:solidFill>
              </a:rPr>
              <a:t>apartmán</a:t>
            </a:r>
          </a:p>
          <a:p>
            <a:pPr marL="0" lvl="1" indent="0" algn="just" fontAlgn="base">
              <a:lnSpc>
                <a:spcPct val="80000"/>
              </a:lnSpc>
              <a:spcBef>
                <a:spcPct val="35000"/>
              </a:spcBef>
              <a:spcAft>
                <a:spcPct val="10000"/>
              </a:spcAft>
              <a:buClr>
                <a:srgbClr val="8DC02F"/>
              </a:buClr>
              <a:buSzPct val="100000"/>
              <a:tabLst>
                <a:tab pos="895350" algn="l"/>
              </a:tabLst>
              <a:defRPr/>
            </a:pPr>
            <a:r>
              <a:rPr lang="sk-SK" sz="1400" dirty="0">
                <a:solidFill>
                  <a:schemeClr val="accent6">
                    <a:lumMod val="75000"/>
                  </a:schemeClr>
                </a:solidFill>
              </a:rPr>
              <a:t>Byt : s poznámkou na LV – apartmán , pričom Druh stavby musí byť „Bytový dom“ s označením 9             </a:t>
            </a:r>
          </a:p>
          <a:p>
            <a:pPr marL="457200" lvl="2" indent="0" algn="just" fontAlgn="base">
              <a:lnSpc>
                <a:spcPct val="80000"/>
              </a:lnSpc>
              <a:spcBef>
                <a:spcPct val="35000"/>
              </a:spcBef>
              <a:spcAft>
                <a:spcPct val="10000"/>
              </a:spcAft>
              <a:buClr>
                <a:srgbClr val="8DC02F"/>
              </a:buClr>
              <a:buSzPct val="100000"/>
              <a:tabLst>
                <a:tab pos="895350" algn="l"/>
              </a:tabLst>
              <a:defRPr/>
            </a:pPr>
            <a:r>
              <a:rPr lang="sk-SK" sz="1400" dirty="0" smtClean="0">
                <a:solidFill>
                  <a:schemeClr val="accent6">
                    <a:lumMod val="75000"/>
                  </a:schemeClr>
                </a:solidFill>
              </a:rPr>
              <a:t>nehnuteľnosť, nachádzajúca sa v intraviláne mesta (obce sú vylúčené)</a:t>
            </a:r>
          </a:p>
          <a:p>
            <a:pPr marL="457200" lvl="2" indent="0" algn="just" fontAlgn="base">
              <a:lnSpc>
                <a:spcPct val="80000"/>
              </a:lnSpc>
              <a:spcBef>
                <a:spcPct val="35000"/>
              </a:spcBef>
              <a:spcAft>
                <a:spcPct val="10000"/>
              </a:spcAft>
              <a:buClr>
                <a:srgbClr val="8DC02F"/>
              </a:buClr>
              <a:buSzPct val="100000"/>
              <a:tabLst>
                <a:tab pos="895350" algn="l"/>
              </a:tabLst>
              <a:defRPr/>
            </a:pPr>
            <a:r>
              <a:rPr lang="sk-SK" sz="1400" dirty="0" smtClean="0">
                <a:solidFill>
                  <a:schemeClr val="accent6">
                    <a:lumMod val="75000"/>
                  </a:schemeClr>
                </a:solidFill>
              </a:rPr>
              <a:t>V danej nehnuteľnosti má niektorý zo žiadateľov o úver, záložca(predávajúci alebo tretia osoba) trvalý pobyt </a:t>
            </a:r>
            <a:endParaRPr lang="sk-SK" sz="14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Rodinný </a:t>
            </a:r>
            <a:r>
              <a:rPr lang="sk-SK" sz="1700" dirty="0">
                <a:solidFill>
                  <a:srgbClr val="7D7D7D"/>
                </a:solidFill>
              </a:rPr>
              <a:t>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400" dirty="0">
                <a:solidFill>
                  <a:srgbClr val="7D7D7D"/>
                </a:solidFill>
              </a:rPr>
              <a:t>           - </a:t>
            </a:r>
            <a:r>
              <a:rPr lang="sk-SK" sz="1400" dirty="0" err="1">
                <a:solidFill>
                  <a:schemeClr val="accent6">
                    <a:lumMod val="75000"/>
                  </a:schemeClr>
                </a:solidFill>
              </a:rPr>
              <a:t>Drevodomy</a:t>
            </a:r>
            <a:r>
              <a:rPr lang="sk-SK" sz="1400" dirty="0">
                <a:solidFill>
                  <a:schemeClr val="accent6">
                    <a:lumMod val="75000"/>
                  </a:schemeClr>
                </a:solidFill>
              </a:rPr>
              <a:t> môžu byť ako predmet zabezpečenia </a:t>
            </a:r>
            <a:r>
              <a:rPr lang="sk-SK" sz="1400" dirty="0" smtClean="0">
                <a:solidFill>
                  <a:schemeClr val="accent6">
                    <a:lumMod val="75000"/>
                  </a:schemeClr>
                </a:solidFill>
              </a:rPr>
              <a:t>akceptovateľné </a:t>
            </a:r>
            <a:endParaRPr lang="sk-SK" sz="14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a:t>
            </a:r>
            <a:r>
              <a:rPr lang="sk-SK" sz="1700" dirty="0" smtClean="0">
                <a:solidFill>
                  <a:srgbClr val="7D7D7D"/>
                </a:solidFill>
              </a:rPr>
              <a:t>ÚPI.</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680" dirty="0">
                <a:solidFill>
                  <a:srgbClr val="7D7D7D"/>
                </a:solidFill>
              </a:rPr>
              <a:t>Samostatný byt v rodinnom dome, kde jednotlivé byty sú umiestnené vedľa seba, majú spoločnú 1 stenu (priečku), samostatný vchod a byt je na liste vlastníctva zapísaný ako byt „byt č. </a:t>
            </a:r>
            <a:r>
              <a:rPr lang="sk-SK" sz="1680" dirty="0" err="1">
                <a:solidFill>
                  <a:srgbClr val="7D7D7D"/>
                </a:solidFill>
              </a:rPr>
              <a:t>xxx</a:t>
            </a:r>
            <a:r>
              <a:rPr lang="sk-SK" sz="168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68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680" dirty="0" err="1">
                <a:solidFill>
                  <a:srgbClr val="7D7D7D"/>
                </a:solidFill>
              </a:rPr>
              <a:t>xxx</a:t>
            </a:r>
            <a:r>
              <a:rPr lang="sk-SK" sz="168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680" dirty="0" err="1">
                <a:solidFill>
                  <a:srgbClr val="7D7D7D"/>
                </a:solidFill>
              </a:rPr>
              <a:t>Dvojdomy</a:t>
            </a:r>
            <a:r>
              <a:rPr lang="sk-SK" sz="1680" dirty="0">
                <a:solidFill>
                  <a:srgbClr val="7D7D7D"/>
                </a:solidFill>
              </a:rPr>
              <a:t> a radové rodinné domy, pričom </a:t>
            </a:r>
            <a:r>
              <a:rPr lang="sk-SK" sz="1680" dirty="0" smtClean="0">
                <a:solidFill>
                  <a:srgbClr val="7D7D7D"/>
                </a:solidFill>
              </a:rPr>
              <a:t>zakladaná nehnuteľnosť </a:t>
            </a:r>
            <a:r>
              <a:rPr lang="sk-SK" sz="1680" dirty="0">
                <a:solidFill>
                  <a:srgbClr val="7D7D7D"/>
                </a:solidFill>
              </a:rPr>
              <a:t>musí mať vlastné súpisné </a:t>
            </a:r>
            <a:r>
              <a:rPr lang="sk-SK" sz="1680" dirty="0" smtClean="0">
                <a:solidFill>
                  <a:srgbClr val="7D7D7D"/>
                </a:solidFill>
              </a:rPr>
              <a:t>číslo.</a:t>
            </a:r>
            <a:endParaRPr lang="sk-SK" sz="168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68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68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68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a:t>
            </a:r>
            <a:r>
              <a:rPr lang="sk-SK" sz="1700" dirty="0" smtClean="0">
                <a:solidFill>
                  <a:srgbClr val="7D7D7D"/>
                </a:solidFill>
              </a:rPr>
              <a:t>pozemok</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r>
              <a:rPr lang="sk-SK" sz="1700" dirty="0" smtClean="0">
                <a:solidFill>
                  <a:srgbClr val="7D7D7D"/>
                </a:solidFill>
              </a:rPr>
              <a:t>).</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(pivnica)nebol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Výstavba: je možné ručiť rozostavanou nehnuteľnosťou max. LTV je  50 % z aktuálnej hodnoty nehnuteľnosti, neposkytujeme úvery na tzv. budúcu hodnotu rozostavanej nehnuteľnosti. Čerpanie úveru je možné len jednorazovo, nie je možné postupné čerpanie.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a:t>
            </a:r>
            <a:r>
              <a:rPr lang="sk-SK" sz="1700" dirty="0" smtClean="0">
                <a:solidFill>
                  <a:prstClr val="black">
                    <a:lumMod val="50000"/>
                    <a:lumOff val="50000"/>
                  </a:prstClr>
                </a:solidFill>
                <a:latin typeface="Tahoma" pitchFamily="34" charset="0"/>
                <a:ea typeface="Tahoma" pitchFamily="34" charset="0"/>
                <a:cs typeface="Tahoma" pitchFamily="34" charset="0"/>
              </a:rPr>
              <a:t>nehnuteľnosti.</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610989"/>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Prima banka Slovensko je najrýchlejšie rastúca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retailová</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tretiu najväčšiu sieť pobočiek a bankomatov.</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Penta</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ktorá sa stala väčšinovým vlastníkom a v r. 2012 sa Dexia banka mení na Prima banku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Slovensko</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Dňa 1.8.2017 sa Prima banka zlúčila s bývalou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Sberbank</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 súčasnosti máme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118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pobočiek a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300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bankomatov a sme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ako jediná banka v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Našimi silnými stránkami sú rýchlosť, jednoduchosť, zrozumiteľnosť a výhodnosť.</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už niekoľko rokov po sebe jedných z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906540" y="4788743"/>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44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lvl="1" indent="0" algn="just">
              <a:lnSpc>
                <a:spcPct val="150000"/>
              </a:lnSpc>
              <a:buClr>
                <a:schemeClr val="accent3"/>
              </a:buClr>
            </a:pPr>
            <a:r>
              <a:rPr lang="en-US" sz="1700" dirty="0" err="1" smtClean="0">
                <a:solidFill>
                  <a:srgbClr val="7D7D7D"/>
                </a:solidFill>
              </a:rPr>
              <a:t>Klient</a:t>
            </a:r>
            <a:r>
              <a:rPr lang="en-US" sz="1700" dirty="0" smtClean="0">
                <a:solidFill>
                  <a:srgbClr val="7D7D7D"/>
                </a:solidFill>
              </a:rPr>
              <a:t> </a:t>
            </a:r>
            <a:r>
              <a:rPr lang="en-US" sz="1700" dirty="0" err="1" smtClean="0">
                <a:solidFill>
                  <a:srgbClr val="7D7D7D"/>
                </a:solidFill>
              </a:rPr>
              <a:t>môže</a:t>
            </a:r>
            <a:r>
              <a:rPr lang="en-US" sz="1700" dirty="0" smtClean="0">
                <a:solidFill>
                  <a:srgbClr val="7D7D7D"/>
                </a:solidFill>
              </a:rPr>
              <a:t> </a:t>
            </a:r>
            <a:r>
              <a:rPr lang="sk-SK" sz="1700" dirty="0" smtClean="0">
                <a:solidFill>
                  <a:srgbClr val="7D7D7D"/>
                </a:solidFill>
              </a:rPr>
              <a:t>na základe písomnej žiadosti podanej v lehote </a:t>
            </a:r>
            <a:r>
              <a:rPr lang="sk-SK" sz="1800" dirty="0" smtClean="0">
                <a:solidFill>
                  <a:srgbClr val="7030A0"/>
                </a:solidFill>
              </a:rPr>
              <a:t>najneskôr</a:t>
            </a:r>
            <a:r>
              <a:rPr lang="sk-SK" sz="1700" dirty="0" smtClean="0">
                <a:solidFill>
                  <a:srgbClr val="7D7D7D"/>
                </a:solidFill>
              </a:rPr>
              <a:t> 7 kalendárnych dní pred </a:t>
            </a:r>
            <a:r>
              <a:rPr lang="en-US" sz="1700" dirty="0" err="1" smtClean="0">
                <a:solidFill>
                  <a:srgbClr val="7D7D7D"/>
                </a:solidFill>
              </a:rPr>
              <a:t>požadovaným</a:t>
            </a:r>
            <a:r>
              <a:rPr lang="en-US" sz="1700" dirty="0" smtClean="0">
                <a:solidFill>
                  <a:srgbClr val="7D7D7D"/>
                </a:solidFill>
              </a:rPr>
              <a:t> </a:t>
            </a:r>
            <a:r>
              <a:rPr lang="en-US" sz="1700" dirty="0" err="1" smtClean="0">
                <a:solidFill>
                  <a:srgbClr val="7D7D7D"/>
                </a:solidFill>
              </a:rPr>
              <a:t>dňom</a:t>
            </a:r>
            <a:r>
              <a:rPr lang="en-US" sz="1700" dirty="0" smtClean="0">
                <a:solidFill>
                  <a:srgbClr val="7D7D7D"/>
                </a:solidFill>
              </a:rPr>
              <a:t> </a:t>
            </a:r>
            <a:r>
              <a:rPr lang="en-US" sz="1700" dirty="0" err="1" smtClean="0">
                <a:solidFill>
                  <a:srgbClr val="7D7D7D"/>
                </a:solidFill>
              </a:rPr>
              <a:t>predčasnej</a:t>
            </a:r>
            <a:r>
              <a:rPr lang="en-US" sz="1700" dirty="0" smtClean="0">
                <a:solidFill>
                  <a:srgbClr val="7D7D7D"/>
                </a:solidFill>
              </a:rPr>
              <a:t> </a:t>
            </a:r>
            <a:r>
              <a:rPr lang="en-US" sz="1700" dirty="0" err="1" smtClean="0">
                <a:solidFill>
                  <a:srgbClr val="7D7D7D"/>
                </a:solidFill>
              </a:rPr>
              <a:t>splatnosti</a:t>
            </a:r>
            <a:r>
              <a:rPr lang="en-US" sz="1700" dirty="0" smtClean="0">
                <a:solidFill>
                  <a:srgbClr val="7D7D7D"/>
                </a:solidFill>
              </a:rPr>
              <a:t>, </a:t>
            </a:r>
            <a:r>
              <a:rPr lang="en-US" sz="1700" dirty="0" err="1" smtClean="0">
                <a:solidFill>
                  <a:srgbClr val="7D7D7D"/>
                </a:solidFill>
              </a:rPr>
              <a:t>Hypotéku</a:t>
            </a:r>
            <a:r>
              <a:rPr lang="en-US" sz="1700" dirty="0" smtClean="0">
                <a:solidFill>
                  <a:srgbClr val="7D7D7D"/>
                </a:solidFill>
              </a:rPr>
              <a:t> </a:t>
            </a:r>
            <a:r>
              <a:rPr lang="en-US" sz="1700" dirty="0" err="1" smtClean="0">
                <a:solidFill>
                  <a:srgbClr val="7D7D7D"/>
                </a:solidFill>
              </a:rPr>
              <a:t>alebo</a:t>
            </a:r>
            <a:r>
              <a:rPr lang="en-US" sz="1700" dirty="0" smtClean="0">
                <a:solidFill>
                  <a:srgbClr val="7D7D7D"/>
                </a:solidFill>
              </a:rPr>
              <a:t> </a:t>
            </a:r>
            <a:r>
              <a:rPr lang="en-US" sz="1700" dirty="0" err="1" smtClean="0">
                <a:solidFill>
                  <a:srgbClr val="7D7D7D"/>
                </a:solidFill>
              </a:rPr>
              <a:t>jej</a:t>
            </a:r>
            <a:r>
              <a:rPr lang="en-US" sz="1700" dirty="0" smtClean="0">
                <a:solidFill>
                  <a:srgbClr val="7D7D7D"/>
                </a:solidFill>
              </a:rPr>
              <a:t> </a:t>
            </a:r>
            <a:r>
              <a:rPr lang="en-US" sz="1700" dirty="0" err="1" smtClean="0">
                <a:solidFill>
                  <a:srgbClr val="7D7D7D"/>
                </a:solidFill>
              </a:rPr>
              <a:t>časť</a:t>
            </a:r>
            <a:r>
              <a:rPr lang="en-US" sz="1700" dirty="0" smtClean="0">
                <a:solidFill>
                  <a:srgbClr val="7D7D7D"/>
                </a:solidFill>
              </a:rPr>
              <a:t> </a:t>
            </a:r>
            <a:r>
              <a:rPr lang="en-US" sz="1700" dirty="0" err="1" smtClean="0">
                <a:solidFill>
                  <a:srgbClr val="7D7D7D"/>
                </a:solidFill>
              </a:rPr>
              <a:t>predčasne</a:t>
            </a:r>
            <a:r>
              <a:rPr lang="en-US" sz="1700" dirty="0" smtClean="0">
                <a:solidFill>
                  <a:srgbClr val="7D7D7D"/>
                </a:solidFill>
              </a:rPr>
              <a:t> </a:t>
            </a:r>
            <a:r>
              <a:rPr lang="en-US" sz="1700" dirty="0" err="1" smtClean="0">
                <a:solidFill>
                  <a:srgbClr val="7D7D7D"/>
                </a:solidFill>
              </a:rPr>
              <a:t>splatiť</a:t>
            </a:r>
            <a:r>
              <a:rPr lang="en-US" sz="1700" dirty="0" smtClean="0">
                <a:solidFill>
                  <a:srgbClr val="7D7D7D"/>
                </a:solidFill>
              </a:rPr>
              <a:t>. </a:t>
            </a:r>
            <a:r>
              <a:rPr lang="en-US" sz="1600" dirty="0" err="1">
                <a:solidFill>
                  <a:srgbClr val="7D7D7D"/>
                </a:solidFill>
              </a:rPr>
              <a:t>Požadovaný</a:t>
            </a:r>
            <a:r>
              <a:rPr lang="en-US" sz="1600" dirty="0">
                <a:solidFill>
                  <a:srgbClr val="7D7D7D"/>
                </a:solidFill>
              </a:rPr>
              <a:t> </a:t>
            </a:r>
            <a:r>
              <a:rPr lang="en-US" sz="1600" dirty="0" err="1">
                <a:solidFill>
                  <a:srgbClr val="7D7D7D"/>
                </a:solidFill>
              </a:rPr>
              <a:t>deň</a:t>
            </a:r>
            <a:r>
              <a:rPr lang="en-US" sz="1600" dirty="0">
                <a:solidFill>
                  <a:srgbClr val="7D7D7D"/>
                </a:solidFill>
              </a:rPr>
              <a:t> </a:t>
            </a:r>
            <a:r>
              <a:rPr lang="en-US" sz="1600" dirty="0" err="1">
                <a:solidFill>
                  <a:srgbClr val="7D7D7D"/>
                </a:solidFill>
              </a:rPr>
              <a:t>splatnosti</a:t>
            </a:r>
            <a:r>
              <a:rPr lang="en-US" sz="1600" dirty="0">
                <a:solidFill>
                  <a:srgbClr val="7D7D7D"/>
                </a:solidFill>
              </a:rPr>
              <a:t> </a:t>
            </a:r>
            <a:r>
              <a:rPr lang="en-US" sz="1600" dirty="0" err="1">
                <a:solidFill>
                  <a:srgbClr val="7D7D7D"/>
                </a:solidFill>
              </a:rPr>
              <a:t>musí</a:t>
            </a:r>
            <a:r>
              <a:rPr lang="en-US" sz="1600" dirty="0">
                <a:solidFill>
                  <a:srgbClr val="7D7D7D"/>
                </a:solidFill>
              </a:rPr>
              <a:t> </a:t>
            </a:r>
            <a:r>
              <a:rPr lang="en-US" sz="1600" dirty="0" err="1">
                <a:solidFill>
                  <a:srgbClr val="7D7D7D"/>
                </a:solidFill>
              </a:rPr>
              <a:t>byť</a:t>
            </a:r>
            <a:r>
              <a:rPr lang="en-US" sz="1600" dirty="0">
                <a:solidFill>
                  <a:srgbClr val="7D7D7D"/>
                </a:solidFill>
              </a:rPr>
              <a:t> </a:t>
            </a:r>
            <a:r>
              <a:rPr lang="en-US" sz="1600" dirty="0" err="1">
                <a:solidFill>
                  <a:srgbClr val="7D7D7D"/>
                </a:solidFill>
              </a:rPr>
              <a:t>bankovým</a:t>
            </a:r>
            <a:r>
              <a:rPr lang="en-US" sz="1600" dirty="0">
                <a:solidFill>
                  <a:srgbClr val="7D7D7D"/>
                </a:solidFill>
              </a:rPr>
              <a:t> </a:t>
            </a:r>
            <a:r>
              <a:rPr lang="en-US" sz="1600" dirty="0" err="1">
                <a:solidFill>
                  <a:srgbClr val="7D7D7D"/>
                </a:solidFill>
              </a:rPr>
              <a:t>dňom</a:t>
            </a:r>
            <a:r>
              <a:rPr lang="en-US" sz="1600" dirty="0">
                <a:solidFill>
                  <a:srgbClr val="7D7D7D"/>
                </a:solidFill>
              </a:rPr>
              <a:t>.</a:t>
            </a:r>
            <a:endParaRPr lang="sk-SK" sz="1600" dirty="0">
              <a:solidFill>
                <a:srgbClr val="7D7D7D"/>
              </a:solidFill>
            </a:endParaRPr>
          </a:p>
          <a:p>
            <a:pPr marL="0" lvl="1" indent="0" algn="just">
              <a:lnSpc>
                <a:spcPct val="150000"/>
              </a:lnSpc>
              <a:buClr>
                <a:schemeClr val="accent3"/>
              </a:buClr>
            </a:pPr>
            <a:r>
              <a:rPr lang="sk-SK" sz="1600" dirty="0" smtClean="0">
                <a:solidFill>
                  <a:srgbClr val="7D7D7D"/>
                </a:solidFill>
              </a:rPr>
              <a:t>Postačuje, ak žiadosť </a:t>
            </a:r>
            <a:r>
              <a:rPr lang="sk-SK" sz="1600" dirty="0">
                <a:solidFill>
                  <a:srgbClr val="7D7D7D"/>
                </a:solidFill>
              </a:rPr>
              <a:t>o predčasné splatenie úveru (časti alebo celého úveru</a:t>
            </a:r>
            <a:r>
              <a:rPr lang="sk-SK" sz="1600" dirty="0" smtClean="0">
                <a:solidFill>
                  <a:srgbClr val="7D7D7D"/>
                </a:solidFill>
              </a:rPr>
              <a:t>) podá </a:t>
            </a:r>
            <a:r>
              <a:rPr lang="sk-SK" sz="1600" dirty="0">
                <a:solidFill>
                  <a:srgbClr val="7D7D7D"/>
                </a:solidFill>
              </a:rPr>
              <a:t>jeden z dlžníkov na </a:t>
            </a:r>
            <a:r>
              <a:rPr lang="sk-SK" sz="1600" dirty="0" smtClean="0">
                <a:solidFill>
                  <a:srgbClr val="7D7D7D"/>
                </a:solidFill>
              </a:rPr>
              <a:t>úvere osobne </a:t>
            </a:r>
            <a:r>
              <a:rPr lang="sk-SK" sz="1600" dirty="0">
                <a:solidFill>
                  <a:srgbClr val="7D7D7D"/>
                </a:solidFill>
              </a:rPr>
              <a:t>na pobočke banky najneskôr 7 kalendárnych dní pred požadovaným dňom predčasnej splatnosti</a:t>
            </a:r>
            <a:r>
              <a:rPr lang="sk-SK" sz="1600" dirty="0" smtClean="0">
                <a:solidFill>
                  <a:srgbClr val="7D7D7D"/>
                </a:solidFill>
              </a:rPr>
              <a:t>.</a:t>
            </a:r>
            <a:r>
              <a:rPr lang="en-US" sz="1600" dirty="0">
                <a:solidFill>
                  <a:srgbClr val="7D7D7D"/>
                </a:solidFill>
              </a:rPr>
              <a:t> </a:t>
            </a:r>
            <a:endParaRPr lang="sk-SK" sz="1600" dirty="0">
              <a:solidFill>
                <a:srgbClr val="7D7D7D"/>
              </a:solidFill>
            </a:endParaRPr>
          </a:p>
          <a:p>
            <a:pPr marL="0" lvl="1" indent="0" algn="just">
              <a:lnSpc>
                <a:spcPct val="150000"/>
              </a:lnSpc>
              <a:buClr>
                <a:schemeClr val="accent3"/>
              </a:buClr>
            </a:pPr>
            <a:r>
              <a:rPr lang="sk-SK" sz="1600" b="1" dirty="0">
                <a:solidFill>
                  <a:srgbClr val="7D7D7D"/>
                </a:solidFill>
              </a:rPr>
              <a:t>Predčasné splatenie k výročiu fixácie ÚS v akejkoľvek výške je bez </a:t>
            </a:r>
            <a:r>
              <a:rPr lang="sk-SK" sz="1600" b="1" dirty="0" smtClean="0">
                <a:solidFill>
                  <a:srgbClr val="7D7D7D"/>
                </a:solidFill>
              </a:rPr>
              <a:t>poplatku.</a:t>
            </a:r>
            <a:endParaRPr lang="sk-SK" sz="1600" b="1" dirty="0">
              <a:solidFill>
                <a:srgbClr val="7D7D7D"/>
              </a:solidFill>
            </a:endParaRPr>
          </a:p>
          <a:p>
            <a:pPr marL="342704" lvl="1" indent="-342704" algn="just">
              <a:lnSpc>
                <a:spcPct val="150000"/>
              </a:lnSpc>
              <a:buClr>
                <a:schemeClr val="accent3"/>
              </a:buClr>
              <a:buFont typeface="Wingdings" pitchFamily="2" charset="2"/>
              <a:buChar char="q"/>
            </a:pPr>
            <a:r>
              <a:rPr lang="en-US" sz="1700" dirty="0" smtClean="0">
                <a:solidFill>
                  <a:srgbClr val="7D7D7D"/>
                </a:solidFill>
              </a:rPr>
              <a:t>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sk-SK" sz="1700" dirty="0" smtClean="0">
                <a:solidFill>
                  <a:srgbClr val="7D7D7D"/>
                </a:solidFill>
              </a:rPr>
              <a:t>najmenej </a:t>
            </a:r>
            <a:r>
              <a:rPr lang="en-US" sz="1700" dirty="0" smtClean="0">
                <a:solidFill>
                  <a:srgbClr val="7D7D7D"/>
                </a:solidFill>
              </a:rPr>
              <a:t>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smtClean="0"/>
              <a:t>). </a:t>
            </a:r>
            <a:endParaRPr lang="sk-SK" sz="1700" dirty="0"/>
          </a:p>
          <a:p>
            <a:pPr marL="0" indent="0" algn="just">
              <a:lnSpc>
                <a:spcPct val="150000"/>
              </a:lnSpc>
              <a:buClr>
                <a:schemeClr val="accent3"/>
              </a:buClr>
              <a:buNone/>
            </a:pPr>
            <a:r>
              <a:rPr lang="sk-SK" sz="1700" b="1" dirty="0" smtClean="0"/>
              <a:t>Predčasné splatenie úveru/ mimoriadna splátka mimo </a:t>
            </a:r>
            <a:r>
              <a:rPr lang="sk-SK" sz="1700" b="1" dirty="0"/>
              <a:t>výročia fixácie ÚS </a:t>
            </a:r>
            <a:r>
              <a:rPr lang="sk-SK" sz="1700" dirty="0" smtClean="0"/>
              <a:t>je realizovaná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smtClean="0"/>
              <a:t>Bezplatná mimoriadna </a:t>
            </a:r>
            <a:r>
              <a:rPr lang="sk-SK" sz="1700" b="1" dirty="0"/>
              <a:t>splátka </a:t>
            </a:r>
            <a:r>
              <a:rPr lang="sk-SK" sz="1700" dirty="0" smtClean="0"/>
              <a:t>(ďalej „MS“) </a:t>
            </a:r>
            <a:r>
              <a:rPr lang="sk-SK" sz="1700" b="1" dirty="0" smtClean="0"/>
              <a:t>do 30</a:t>
            </a:r>
            <a:r>
              <a:rPr lang="sk-SK" sz="1700" b="1" dirty="0"/>
              <a:t>% </a:t>
            </a:r>
            <a:r>
              <a:rPr lang="sk-SK" sz="1700" b="1" dirty="0" smtClean="0"/>
              <a:t>z istiny úveru </a:t>
            </a:r>
            <a:r>
              <a:rPr lang="sk-SK" sz="1700" dirty="0" smtClean="0"/>
              <a:t>v rámci kalendárneho roka je umožnená od 1.9.2023. </a:t>
            </a:r>
          </a:p>
          <a:p>
            <a:pPr algn="just">
              <a:lnSpc>
                <a:spcPct val="150000"/>
              </a:lnSpc>
              <a:buClr>
                <a:schemeClr val="accent3"/>
              </a:buClr>
              <a:buFont typeface="Wingdings" panose="05000000000000000000" pitchFamily="2" charset="2"/>
              <a:buChar char="q"/>
            </a:pPr>
            <a:r>
              <a:rPr lang="sk-SK" sz="1700" dirty="0" smtClean="0"/>
              <a:t> Ak predčasné splatenie v jednej alebo viacerých splátkach nepresiahne výšku 30% istiny úveru počas kalendárneho roka a   </a:t>
            </a:r>
          </a:p>
          <a:p>
            <a:pPr marL="0" indent="0" algn="just">
              <a:lnSpc>
                <a:spcPct val="150000"/>
              </a:lnSpc>
              <a:buClr>
                <a:schemeClr val="accent3"/>
              </a:buClr>
              <a:buNone/>
            </a:pPr>
            <a:r>
              <a:rPr lang="sk-SK" sz="1700" dirty="0"/>
              <a:t> </a:t>
            </a:r>
            <a:r>
              <a:rPr lang="sk-SK" sz="1700" dirty="0" smtClean="0"/>
              <a:t>   zároveň sa splátka uskutoční každý kalendárny mesiac najviac jeden krát, </a:t>
            </a:r>
          </a:p>
          <a:p>
            <a:pPr algn="just">
              <a:lnSpc>
                <a:spcPct val="150000"/>
              </a:lnSpc>
              <a:buClr>
                <a:schemeClr val="accent3"/>
              </a:buClr>
              <a:buFont typeface="Wingdings" panose="05000000000000000000" pitchFamily="2" charset="2"/>
              <a:buChar char="q"/>
            </a:pPr>
            <a:r>
              <a:rPr lang="sk-SK" sz="1700" dirty="0" smtClean="0"/>
              <a:t> Klient </a:t>
            </a:r>
            <a:r>
              <a:rPr lang="sk-SK" sz="1700" dirty="0"/>
              <a:t>musí o mimoriadnu splátku požiadať </a:t>
            </a:r>
            <a:r>
              <a:rPr lang="sk-SK" sz="1700" dirty="0">
                <a:solidFill>
                  <a:srgbClr val="7030A0"/>
                </a:solidFill>
              </a:rPr>
              <a:t>min. </a:t>
            </a:r>
            <a:r>
              <a:rPr lang="sk-SK" sz="1700" dirty="0" smtClean="0">
                <a:solidFill>
                  <a:srgbClr val="7030A0"/>
                </a:solidFill>
              </a:rPr>
              <a:t>7  a max. 90 </a:t>
            </a:r>
            <a:r>
              <a:rPr lang="sk-SK" sz="1700" dirty="0" smtClean="0"/>
              <a:t>kalendárnych </a:t>
            </a:r>
            <a:r>
              <a:rPr lang="sk-SK" sz="1700" dirty="0"/>
              <a:t>dní pred </a:t>
            </a:r>
            <a:r>
              <a:rPr lang="sk-SK" sz="1700" dirty="0" smtClean="0"/>
              <a:t>termínom požadovanej mimoriadnej    </a:t>
            </a:r>
          </a:p>
          <a:p>
            <a:pPr marL="0" indent="0" algn="just">
              <a:lnSpc>
                <a:spcPct val="150000"/>
              </a:lnSpc>
              <a:buClr>
                <a:schemeClr val="accent3"/>
              </a:buClr>
              <a:buNone/>
            </a:pPr>
            <a:r>
              <a:rPr lang="sk-SK" sz="1700" dirty="0"/>
              <a:t> </a:t>
            </a:r>
            <a:r>
              <a:rPr lang="sk-SK" sz="1700" dirty="0" smtClean="0"/>
              <a:t>   splátky. </a:t>
            </a:r>
            <a:endParaRPr lang="sk-SK" sz="1700" dirty="0"/>
          </a:p>
          <a:p>
            <a:pPr>
              <a:lnSpc>
                <a:spcPct val="150000"/>
              </a:lnSpc>
              <a:buClr>
                <a:schemeClr val="accent3"/>
              </a:buClr>
              <a:buFont typeface="Wingdings" panose="05000000000000000000" pitchFamily="2" charset="2"/>
              <a:buChar char="q"/>
            </a:pPr>
            <a:r>
              <a:rPr lang="sk-SK" sz="1600" dirty="0" smtClean="0"/>
              <a:t> Do max. hraničnej sumy 30% z istiny úveru sa započítavajú všetky zrealizované/čakajúce skôr zadané žiadosti o bezplatnú  </a:t>
            </a:r>
          </a:p>
          <a:p>
            <a:pPr marL="0" indent="0">
              <a:lnSpc>
                <a:spcPct val="150000"/>
              </a:lnSpc>
              <a:buClr>
                <a:schemeClr val="accent3"/>
              </a:buClr>
              <a:buNone/>
            </a:pPr>
            <a:r>
              <a:rPr lang="sk-SK" sz="1600" dirty="0"/>
              <a:t> </a:t>
            </a:r>
            <a:r>
              <a:rPr lang="sk-SK" sz="1600" dirty="0" smtClean="0"/>
              <a:t>   mimoriadnu splátku v požadovanom termíne kalendárneho roku (MS k </a:t>
            </a:r>
            <a:r>
              <a:rPr lang="sk-SK" sz="1600" dirty="0" err="1" smtClean="0"/>
              <a:t>refixu</a:t>
            </a:r>
            <a:r>
              <a:rPr lang="sk-SK" sz="1600" dirty="0" smtClean="0"/>
              <a:t>, MS20%, MS30%).</a:t>
            </a: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smtClean="0"/>
              <a:t>Legislatívna podpora </a:t>
            </a:r>
            <a:r>
              <a:rPr lang="sk-SK" sz="2400" dirty="0"/>
              <a:t>Hypoték</a:t>
            </a:r>
          </a:p>
        </p:txBody>
      </p:sp>
      <p:sp>
        <p:nvSpPr>
          <p:cNvPr id="10" name="Obdĺžnik 9"/>
          <p:cNvSpPr/>
          <p:nvPr/>
        </p:nvSpPr>
        <p:spPr>
          <a:xfrm>
            <a:off x="234132" y="1044327"/>
            <a:ext cx="10369152" cy="733278"/>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3" name="Obdĺžnik 2"/>
          <p:cNvSpPr/>
          <p:nvPr/>
        </p:nvSpPr>
        <p:spPr>
          <a:xfrm>
            <a:off x="2673350" y="-10116274"/>
            <a:ext cx="5346700" cy="5539978"/>
          </a:xfrm>
          <a:prstGeom prst="rect">
            <a:avLst/>
          </a:prstGeom>
        </p:spPr>
        <p:txBody>
          <a:bodyPr>
            <a:spAutoFit/>
          </a:bodyPr>
          <a:lstStyle/>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daňového bonusu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v roku 2023:</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bude môcť o potvrdenie k daňovému bonusu požiadať od 1.1.2024 prostredníctvom nespoplatnenej </a:t>
            </a:r>
            <a:r>
              <a:rPr lang="sk-SK" sz="900" dirty="0" err="1">
                <a:latin typeface="Calibri" panose="020F0502020204030204" pitchFamily="34" charset="0"/>
                <a:ea typeface="Calibri" panose="020F0502020204030204" pitchFamily="34" charset="0"/>
                <a:cs typeface="Times New Roman" panose="02020603050405020304" pitchFamily="18" charset="0"/>
              </a:rPr>
              <a:t>servisingovej</a:t>
            </a:r>
            <a:r>
              <a:rPr lang="sk-SK" sz="900" dirty="0">
                <a:latin typeface="Calibri" panose="020F0502020204030204" pitchFamily="34" charset="0"/>
                <a:ea typeface="Calibri" panose="020F0502020204030204" pitchFamily="34" charset="0"/>
                <a:cs typeface="Times New Roman" panose="02020603050405020304" pitchFamily="18" charset="0"/>
              </a:rPr>
              <a:t> žiadosti </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v NFE</a:t>
            </a:r>
            <a:r>
              <a:rPr lang="sk-SK" sz="900" dirty="0">
                <a:latin typeface="Calibri" panose="020F0502020204030204" pitchFamily="34" charset="0"/>
                <a:ea typeface="Calibri" panose="020F0502020204030204" pitchFamily="34" charset="0"/>
                <a:cs typeface="Times New Roman" panose="02020603050405020304" pitchFamily="18" charset="0"/>
              </a:rPr>
              <a:t> (Potvrdenie o zvýšení zaplatenej splátky z dôvodu nárastu úroku).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bude mať možnosť si daňový bonus uplatniť v rámci daňového priznania alebo pri ročnom zúčtovaní dane.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Potvrdenie bude zároveň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uložené v NFE v zmluvnej dokumentácii a bude</a:t>
            </a:r>
            <a:r>
              <a:rPr lang="sk-SK" sz="900" dirty="0">
                <a:latin typeface="Calibri" panose="020F0502020204030204" pitchFamily="34" charset="0"/>
                <a:ea typeface="Calibri" panose="020F0502020204030204" pitchFamily="34" charset="0"/>
                <a:cs typeface="Times New Roman" panose="02020603050405020304" pitchFamily="18" charset="0"/>
              </a:rPr>
              <a:t> možné ho klientovi vytlačiť a</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odovzdať</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(ak by klient nemal EB).</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Ak klient potvrdenie nebude mať vygenerované, môže si o potvrdenie požiadať a banka preverí jeho nárok.</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sociálnej dávky – mesačného príspevku na splátku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alebo budú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refixovať</a:t>
            </a:r>
            <a:r>
              <a:rPr lang="sk-SK" sz="900" b="1" dirty="0">
                <a:latin typeface="Calibri" panose="020F0502020204030204" pitchFamily="34" charset="0"/>
                <a:ea typeface="Calibri" panose="020F0502020204030204" pitchFamily="34" charset="0"/>
                <a:cs typeface="Times New Roman" panose="02020603050405020304" pitchFamily="18" charset="0"/>
              </a:rPr>
              <a:t> od roku 2023 a neskôr, s nárokom od 1.1.2024:</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o sociálnu dávku žiada prostredníctvom úradu práce, nie v banke.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Banka bude každý mesiac na úrad zasielať zoznam klientov s nárokom a úrad žiadosti klientov spracuje a rozhodne o nároku. Nie je preto dôvod o túto pomoc žiadať v banke.</a:t>
            </a:r>
          </a:p>
          <a:p>
            <a:pPr>
              <a:spcAft>
                <a:spcPts val="0"/>
              </a:spcAft>
            </a:pPr>
            <a:r>
              <a:rPr lang="sk-SK" sz="9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Kto </a:t>
            </a:r>
            <a:r>
              <a:rPr lang="sk-SK" sz="900" b="1" u="sng" dirty="0">
                <a:latin typeface="Calibri" panose="020F0502020204030204" pitchFamily="34" charset="0"/>
                <a:ea typeface="Calibri" panose="020F0502020204030204" pitchFamily="34" charset="0"/>
                <a:cs typeface="Times New Roman" panose="02020603050405020304" pitchFamily="18" charset="0"/>
              </a:rPr>
              <a:t>nemá</a:t>
            </a:r>
            <a:r>
              <a:rPr lang="sk-SK" sz="900" b="1" dirty="0">
                <a:latin typeface="Calibri" panose="020F0502020204030204" pitchFamily="34" charset="0"/>
                <a:ea typeface="Calibri" panose="020F0502020204030204" pitchFamily="34" charset="0"/>
                <a:cs typeface="Times New Roman" panose="02020603050405020304" pitchFamily="18" charset="0"/>
              </a:rPr>
              <a:t> na štátnu pomoc nárok:</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mali účel Hypotéky splatenie skôr poskytnutého úveru. (v prípade kombinácie s iným účelom nárok trvá)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s príjmom nad 1,6 násobok priemernej mzdy v hospodárstve (nekontroluje banka).</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v danom mesiaci mesačnú splátku nesplatili do posledného dňa v mesiaci, nasledujúceho po mesiaci, v ktorom bola splátka splatná.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má splatnosť nad 30 rokov.</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bola použitá na nadobudnutie pozemku.</a:t>
            </a:r>
          </a:p>
          <a:p>
            <a:pPr marL="342900" lvl="0" indent="-342900">
              <a:spcAft>
                <a:spcPts val="0"/>
              </a:spcAft>
              <a:buFont typeface="Symbol" panose="05050102010706020507" pitchFamily="18" charset="2"/>
              <a:buChar char=""/>
            </a:pPr>
            <a:r>
              <a:rPr lang="sk-SK" sz="900" strike="sngStrike" dirty="0">
                <a:latin typeface="Calibri" panose="020F0502020204030204" pitchFamily="34" charset="0"/>
                <a:ea typeface="Calibri" panose="020F0502020204030204" pitchFamily="34" charset="0"/>
                <a:cs typeface="Times New Roman" panose="02020603050405020304" pitchFamily="18" charset="0"/>
              </a:rPr>
              <a:t>Klienti, ktorých účel hypotéky sa prenajíma (nekontroluje banka).</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Nárok je iba na jednu Hypotéku.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na Hypotéke realizovali zmenu s dopadom na výšku splátky. Nárok je možné získať na maximálnu sumu splátky po </a:t>
            </a:r>
            <a:r>
              <a:rPr lang="sk-SK" sz="900" dirty="0" err="1">
                <a:latin typeface="Calibri" panose="020F0502020204030204" pitchFamily="34" charset="0"/>
                <a:ea typeface="Calibri" panose="020F0502020204030204" pitchFamily="34" charset="0"/>
                <a:cs typeface="Times New Roman" panose="02020603050405020304" pitchFamily="18" charset="0"/>
              </a:rPr>
              <a:t>refixácii</a:t>
            </a:r>
            <a:r>
              <a:rPr lang="sk-SK" sz="900" dirty="0">
                <a:latin typeface="Calibri" panose="020F0502020204030204" pitchFamily="34" charset="0"/>
                <a:ea typeface="Calibri" panose="020F0502020204030204" pitchFamily="34" charset="0"/>
                <a:cs typeface="Times New Roman" panose="02020603050405020304" pitchFamily="18" charset="0"/>
              </a:rPr>
              <a:t> (Takže ak po zmene splátka vzrástla, nárok sa nezmení. Ak po zmene splátka klesla, nárok bude nižší.)</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majú nárok na príspevok vo výške 75% rozdielu medzi pôvodnou a novou splátkou, maximálne však 150 EUR mesačne.</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bdĺžnik 5"/>
          <p:cNvSpPr/>
          <p:nvPr/>
        </p:nvSpPr>
        <p:spPr>
          <a:xfrm>
            <a:off x="414152" y="1195536"/>
            <a:ext cx="9865096" cy="6494085"/>
          </a:xfrm>
          <a:prstGeom prst="rect">
            <a:avLst/>
          </a:prstGeom>
        </p:spPr>
        <p:txBody>
          <a:bodyPr wrap="square">
            <a:spAutoFit/>
          </a:bodyPr>
          <a:lstStyle/>
          <a:p>
            <a:pPr marL="285750" indent="-285750">
              <a:spcAft>
                <a:spcPts val="0"/>
              </a:spcAft>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daňového bonusu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v roku 2023:</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si bude môcť o potvrdenie k daňovému bonusu požiadať od 1.1.2024 prostredníctvom nespoplatnenej </a:t>
            </a:r>
            <a:r>
              <a:rPr lang="sk-SK" sz="1400" dirty="0" err="1">
                <a:latin typeface="Tahoma" panose="020B0604030504040204" pitchFamily="34" charset="0"/>
                <a:ea typeface="Tahoma" panose="020B0604030504040204" pitchFamily="34" charset="0"/>
                <a:cs typeface="Tahoma" panose="020B0604030504040204" pitchFamily="34" charset="0"/>
              </a:rPr>
              <a:t>servisingovej</a:t>
            </a:r>
            <a:r>
              <a:rPr lang="sk-SK" sz="1400" dirty="0">
                <a:latin typeface="Tahoma" panose="020B0604030504040204" pitchFamily="34" charset="0"/>
                <a:ea typeface="Tahoma" panose="020B0604030504040204" pitchFamily="34" charset="0"/>
                <a:cs typeface="Tahoma" panose="020B0604030504040204" pitchFamily="34" charset="0"/>
              </a:rPr>
              <a:t> žiadosti </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(Potvrdenie o zvýšení zaplatenej splátky z dôvodu nárastu úroku).</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bude mať možnosť si daňový bonus uplatniť v rámci daňového priznania alebo pri ročnom zúčtovaní dane.</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Potvrdenie bude zároveň </a:t>
            </a:r>
            <a:r>
              <a:rPr lang="sk-SK" sz="1400" dirty="0" smtClean="0">
                <a:latin typeface="Tahoma" panose="020B0604030504040204" pitchFamily="34" charset="0"/>
                <a:ea typeface="Tahoma" panose="020B0604030504040204" pitchFamily="34" charset="0"/>
                <a:cs typeface="Tahoma" panose="020B0604030504040204" pitchFamily="34" charset="0"/>
              </a:rPr>
              <a:t>možné </a:t>
            </a:r>
            <a:r>
              <a:rPr lang="sk-SK" sz="1400" dirty="0">
                <a:latin typeface="Tahoma" panose="020B0604030504040204" pitchFamily="34" charset="0"/>
                <a:ea typeface="Tahoma" panose="020B0604030504040204" pitchFamily="34" charset="0"/>
                <a:cs typeface="Tahoma" panose="020B0604030504040204" pitchFamily="34" charset="0"/>
              </a:rPr>
              <a:t>ho klientovi vytlačiť a</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odovzdať</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(ak by klient nemal EB).</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Ak klient potvrdenie nebude mať vygenerované, môže si o potvrdenie požiadať a banka preverí jeho nárok</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spcAft>
                <a:spcPts val="0"/>
              </a:spcAft>
            </a:pPr>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sociálnej dávky – mesačného príspevku na splátku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alebo budú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refixovať</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od roku 2023 a neskôr, s nárokom od 1.1.2024:</a:t>
            </a:r>
            <a:endParaRPr lang="sk-SK" sz="1400" dirty="0">
              <a:solidFill>
                <a:srgbClr val="A8C900"/>
              </a:solidFill>
              <a:latin typeface="Tahoma" panose="020B0604030504040204" pitchFamily="34" charset="0"/>
              <a:ea typeface="Tahoma" panose="020B0604030504040204" pitchFamily="34" charset="0"/>
              <a:cs typeface="Tahoma" panose="020B0604030504040204" pitchFamily="34" charset="0"/>
            </a:endParaRPr>
          </a:p>
          <a:p>
            <a:pPr lvl="0"/>
            <a:r>
              <a:rPr lang="sk-SK" sz="1400" dirty="0">
                <a:latin typeface="Tahoma" panose="020B0604030504040204" pitchFamily="34" charset="0"/>
                <a:ea typeface="Tahoma" panose="020B0604030504040204" pitchFamily="34" charset="0"/>
                <a:cs typeface="Tahoma" panose="020B0604030504040204" pitchFamily="34" charset="0"/>
              </a:rPr>
              <a:t>Klient si o sociálnu dávku žiada prostredníctvom úradu práce, nie v banke.</a:t>
            </a:r>
          </a:p>
          <a:p>
            <a:pPr lvl="0"/>
            <a:r>
              <a:rPr lang="sk-SK" sz="1400" dirty="0">
                <a:latin typeface="Tahoma" panose="020B0604030504040204" pitchFamily="34" charset="0"/>
                <a:ea typeface="Tahoma" panose="020B0604030504040204" pitchFamily="34" charset="0"/>
                <a:cs typeface="Tahoma" panose="020B0604030504040204" pitchFamily="34" charset="0"/>
              </a:rPr>
              <a:t>Banka bude každý mesiac na úrad zasielať zoznam klientov s nárokom a úrad žiadosti klientov spracuje a rozhodne o nároku. Nie je preto dôvod o túto pomoc žiadať v banke</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Kto </a:t>
            </a:r>
            <a:r>
              <a:rPr lang="sk-SK" sz="1400" b="1" u="sng" dirty="0">
                <a:solidFill>
                  <a:srgbClr val="A8C900"/>
                </a:solidFill>
                <a:latin typeface="Tahoma" panose="020B0604030504040204" pitchFamily="34" charset="0"/>
                <a:ea typeface="Tahoma" panose="020B0604030504040204" pitchFamily="34" charset="0"/>
                <a:cs typeface="Tahoma" panose="020B0604030504040204" pitchFamily="34" charset="0"/>
              </a:rPr>
              <a:t>nemá</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na štátnu pomoc nárok:</a:t>
            </a:r>
          </a:p>
          <a:p>
            <a:pPr lvl="0"/>
            <a:r>
              <a:rPr lang="sk-SK" sz="1400" dirty="0" smtClean="0">
                <a:latin typeface="Tahoma" panose="020B0604030504040204" pitchFamily="34" charset="0"/>
                <a:ea typeface="Tahoma" panose="020B0604030504040204" pitchFamily="34" charset="0"/>
                <a:cs typeface="Tahoma" panose="020B0604030504040204" pitchFamily="34" charset="0"/>
              </a:rPr>
              <a:t>Klienti </a:t>
            </a:r>
            <a:r>
              <a:rPr lang="sk-SK" sz="1400" dirty="0">
                <a:latin typeface="Tahoma" panose="020B0604030504040204" pitchFamily="34" charset="0"/>
                <a:ea typeface="Tahoma" panose="020B0604030504040204" pitchFamily="34" charset="0"/>
                <a:cs typeface="Tahoma" panose="020B0604030504040204" pitchFamily="34" charset="0"/>
              </a:rPr>
              <a:t>s príjmom nad 1,6 násobok priemernej mzdy v hospodárstve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v danom mesiaci mesačnú splátku nesplatili do posledného dňa v mesiaci, nasledujúceho po mesiaci, v ktorom bola splátka splatná.</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má splatnosť nad 30 rokov.</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bola použitá na nadobudnutie pozemku.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účel hypotéky sa prenajíma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Nárok je iba na jednu Hypotéku.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na Hypotéke realizovali zmenu s dopadom na výšku splátky. Nárok je možné získať na maximálnu sumu splátky po </a:t>
            </a:r>
            <a:r>
              <a:rPr lang="sk-SK" sz="1400" dirty="0" err="1">
                <a:latin typeface="Tahoma" panose="020B0604030504040204" pitchFamily="34" charset="0"/>
                <a:ea typeface="Tahoma" panose="020B0604030504040204" pitchFamily="34" charset="0"/>
                <a:cs typeface="Tahoma" panose="020B0604030504040204" pitchFamily="34" charset="0"/>
              </a:rPr>
              <a:t>refixácii</a:t>
            </a:r>
            <a:r>
              <a:rPr lang="sk-SK" sz="1400" dirty="0">
                <a:latin typeface="Tahoma" panose="020B0604030504040204" pitchFamily="34" charset="0"/>
                <a:ea typeface="Tahoma" panose="020B0604030504040204" pitchFamily="34" charset="0"/>
                <a:cs typeface="Tahoma" panose="020B0604030504040204" pitchFamily="34" charset="0"/>
              </a:rPr>
              <a:t> (Takže ak po zmene splátka vzrástla, nárok sa nezmení. Ak po zmene splátka klesla, nárok bude nižší.)</a:t>
            </a:r>
          </a:p>
          <a:p>
            <a:pPr lvl="0"/>
            <a:r>
              <a:rPr lang="sk-SK" sz="1400" dirty="0">
                <a:latin typeface="Tahoma" panose="020B0604030504040204" pitchFamily="34" charset="0"/>
                <a:ea typeface="Tahoma" panose="020B0604030504040204" pitchFamily="34" charset="0"/>
                <a:cs typeface="Tahoma" panose="020B0604030504040204" pitchFamily="34" charset="0"/>
              </a:rPr>
              <a:t>Klienti majú nárok na príspevok vo výške 75% rozdielu medzi pôvodnou a novou splátkou, maximálne však 150 EUR mesačne.</a:t>
            </a:r>
          </a:p>
          <a:p>
            <a:r>
              <a:rPr lang="sk-SK" sz="1400" dirty="0">
                <a:latin typeface="Tahoma" panose="020B0604030504040204" pitchFamily="34" charset="0"/>
                <a:ea typeface="Tahoma" panose="020B0604030504040204" pitchFamily="34" charset="0"/>
                <a:cs typeface="Tahoma" panose="020B0604030504040204" pitchFamily="34" charset="0"/>
              </a:rPr>
              <a:t> </a:t>
            </a:r>
          </a:p>
          <a:p>
            <a:pPr lvl="0">
              <a:spcAft>
                <a:spcPts val="0"/>
              </a:spcAft>
            </a:pPr>
            <a:endParaRPr lang="sk-SK"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0592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2718660934"/>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30%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 istiny úveru v rámci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kalendárneho roka </a:t>
                      </a:r>
                      <a:r>
                        <a:rPr kumimoji="0" lang="sk-SK" sz="1400" b="1" i="0" u="none" strike="noStrike" kern="1200" cap="none" normalizeH="0" baseline="0" smtClean="0">
                          <a:ln>
                            <a:noFill/>
                          </a:ln>
                          <a:solidFill>
                            <a:schemeClr val="tx1">
                              <a:lumMod val="50000"/>
                              <a:lumOff val="50000"/>
                            </a:schemeClr>
                          </a:solidFill>
                          <a:effectLst/>
                          <a:latin typeface="Tahoma" pitchFamily="34" charset="0"/>
                          <a:ea typeface="Tahoma" pitchFamily="34" charset="0"/>
                          <a:cs typeface="Tahoma" pitchFamily="34" charset="0"/>
                        </a:rPr>
                        <a:t>bez poplatku</a:t>
                      </a:r>
                      <a:endPar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344816" cy="830997"/>
          </a:xfrm>
          <a:prstGeom prst="rect">
            <a:avLst/>
          </a:prstGeom>
        </p:spPr>
        <p:txBody>
          <a:bodyPr wrap="square">
            <a:spAutoFit/>
          </a:bodyPr>
          <a:lstStyle/>
          <a:p>
            <a:r>
              <a:rPr lang="sk-SK" sz="2400" b="1" dirty="0" smtClean="0">
                <a:solidFill>
                  <a:schemeClr val="bg1"/>
                </a:solidFill>
                <a:latin typeface="Tahoma" pitchFamily="34" charset="0"/>
                <a:ea typeface="Tahoma" pitchFamily="34" charset="0"/>
                <a:cs typeface="Tahoma" pitchFamily="34" charset="0"/>
              </a:rPr>
              <a:t>Poskytovanie Hypoték/Štatút marketingovej kampane/Elektronické podanie na kataster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048370"/>
            <a:ext cx="9926564" cy="650947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a:t>
            </a: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b="1" dirty="0">
                <a:solidFill>
                  <a:schemeClr val="tx1">
                    <a:lumMod val="50000"/>
                    <a:lumOff val="50000"/>
                  </a:schemeClr>
                </a:solidFill>
                <a:latin typeface="Tahoma" pitchFamily="34" charset="0"/>
                <a:ea typeface="Tahoma" pitchFamily="34" charset="0"/>
                <a:cs typeface="Tahoma" pitchFamily="34" charset="0"/>
              </a:rPr>
              <a:t>Žiadosti o Hypotéku schválené v období od 1.7.2024 </a:t>
            </a:r>
            <a:r>
              <a:rPr lang="sk-SK" sz="1400" b="1">
                <a:solidFill>
                  <a:schemeClr val="tx1">
                    <a:lumMod val="50000"/>
                    <a:lumOff val="50000"/>
                  </a:schemeClr>
                </a:solidFill>
                <a:latin typeface="Tahoma" pitchFamily="34" charset="0"/>
                <a:ea typeface="Tahoma" pitchFamily="34" charset="0"/>
                <a:cs typeface="Tahoma" pitchFamily="34" charset="0"/>
              </a:rPr>
              <a:t>do </a:t>
            </a:r>
            <a:r>
              <a:rPr lang="sk-SK" sz="1400" b="1" smtClean="0">
                <a:solidFill>
                  <a:schemeClr val="tx1">
                    <a:lumMod val="50000"/>
                    <a:lumOff val="50000"/>
                  </a:schemeClr>
                </a:solidFill>
                <a:latin typeface="Tahoma" pitchFamily="34" charset="0"/>
                <a:ea typeface="Tahoma" pitchFamily="34" charset="0"/>
                <a:cs typeface="Tahoma" pitchFamily="34" charset="0"/>
              </a:rPr>
              <a:t>31.1.2025</a:t>
            </a:r>
            <a:endParaRPr lang="sk-SK" sz="1400" b="1"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1.9.2024 do 31.1.2025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 </a:t>
            </a: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a:t>
            </a:r>
            <a:r>
              <a:rPr lang="sk-SK" sz="1400" dirty="0" smtClean="0">
                <a:solidFill>
                  <a:schemeClr val="tx1">
                    <a:lumMod val="50000"/>
                    <a:lumOff val="50000"/>
                  </a:schemeClr>
                </a:solidFill>
                <a:latin typeface="Tahoma" pitchFamily="34" charset="0"/>
                <a:ea typeface="Tahoma" pitchFamily="34" charset="0"/>
                <a:cs typeface="Tahoma" pitchFamily="34" charset="0"/>
              </a:rPr>
              <a:t>1.9.2024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31.1.2025, schválené HÚ.</a:t>
            </a: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28.2.2025.</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5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a:t>
            </a:r>
            <a:r>
              <a:rPr lang="sk-SK" sz="1400" dirty="0" smtClean="0">
                <a:solidFill>
                  <a:schemeClr val="tx1">
                    <a:lumMod val="50000"/>
                    <a:lumOff val="50000"/>
                  </a:schemeClr>
                </a:solidFill>
                <a:latin typeface="Tahoma" pitchFamily="34" charset="0"/>
                <a:ea typeface="Tahoma" pitchFamily="34" charset="0"/>
                <a:cs typeface="Tahoma" pitchFamily="34" charset="0"/>
              </a:rPr>
              <a:t>1.9.2024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31.1.2025, schválené </a:t>
            </a:r>
            <a:r>
              <a:rPr lang="sk-SK" sz="1400" dirty="0">
                <a:solidFill>
                  <a:schemeClr val="tx1">
                    <a:lumMod val="50000"/>
                    <a:lumOff val="50000"/>
                  </a:schemeClr>
                </a:solidFill>
                <a:latin typeface="Tahoma" pitchFamily="34" charset="0"/>
                <a:ea typeface="Tahoma" pitchFamily="34" charset="0"/>
                <a:cs typeface="Tahoma" pitchFamily="34" charset="0"/>
              </a:rPr>
              <a:t>HÚ</a:t>
            </a:r>
            <a:r>
              <a:rPr lang="sk-SK" sz="1400" dirty="0" smtClean="0">
                <a:solidFill>
                  <a:schemeClr val="tx1">
                    <a:lumMod val="50000"/>
                    <a:lumOff val="50000"/>
                  </a:schemeClr>
                </a:solidFill>
                <a:latin typeface="Tahoma" pitchFamily="34" charset="0"/>
                <a:ea typeface="Tahoma" pitchFamily="34" charset="0"/>
                <a:cs typeface="Tahoma" pitchFamily="34" charset="0"/>
              </a:rPr>
              <a:t>.</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a:t>
            </a:r>
            <a:r>
              <a:rPr lang="sk-SK" sz="1600" b="1" u="sng" dirty="0" smtClean="0">
                <a:solidFill>
                  <a:schemeClr val="tx1">
                    <a:lumMod val="50000"/>
                    <a:lumOff val="50000"/>
                  </a:schemeClr>
                </a:solidFill>
                <a:latin typeface="Tahoma" pitchFamily="34" charset="0"/>
                <a:ea typeface="Tahoma" pitchFamily="34" charset="0"/>
                <a:cs typeface="Tahoma" pitchFamily="34" charset="0"/>
              </a:rPr>
              <a:t>Štatút je zverejnený na webovej stránke www.primabanka.sk </a:t>
            </a:r>
          </a:p>
          <a:p>
            <a:pPr lvl="0" algn="just">
              <a:buClr>
                <a:srgbClr val="8DC02F"/>
              </a:buClr>
              <a:buSzPct val="100000"/>
            </a:pPr>
            <a:endParaRPr lang="sk-SK" sz="1100" b="1" u="sng"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dirty="0"/>
              <a:t>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redloženie elektronicky podaného návrhu banka akceptuje :</a:t>
            </a:r>
          </a:p>
          <a:p>
            <a:pPr lvl="2" algn="just">
              <a:buClr>
                <a:srgbClr val="8DC02F"/>
              </a:buClr>
              <a:buSzPct val="100000"/>
            </a:pP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ytlačené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dokumenty, ktoré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potvrdzujú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elektronické podanie. Klient k žiadosti o čerpanie musí predložiť dokument (nie platobný predpis</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ktorý bude obsahovať číslo katastrálneho konania. Len v takom prípade ho vie banka akceptovať a spárovať Návrh na vklad s vyznačenou plombou na Liste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vlastníctva.</a:t>
            </a:r>
          </a:p>
          <a:p>
            <a:pPr lvl="3" algn="just">
              <a:buClr>
                <a:srgbClr val="8DC02F"/>
              </a:buClr>
              <a:buSzPct val="100000"/>
            </a:pP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u="sng"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 </a:t>
            </a:r>
            <a:r>
              <a:rPr lang="sk-SK" sz="1400" u="sng"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nastane situácia, že na predložených dokumentoch nebude uvedené číslo katastrálneho </a:t>
            </a:r>
            <a:r>
              <a:rPr lang="sk-SK" sz="1400" u="sng"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konania :</a:t>
            </a:r>
          </a:p>
          <a:p>
            <a:endParaRPr lang="sk-SK"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Klient predloží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List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vlastníctva,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ktorý už bude obsahovať ťarchu v prospech našej banky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i="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alebo</a:t>
            </a:r>
            <a:endParaRPr lang="sk-SK" sz="1400" i="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klient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si nechá potvrdiť elektronické dokumenty priamo na katastri s pečiatkou, kde bude vyznačené číslo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katastrálneho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konania.</a:t>
            </a:r>
          </a:p>
          <a:p>
            <a:pPr lvl="0" algn="just">
              <a:buClr>
                <a:srgbClr val="8DC02F"/>
              </a:buClr>
              <a:buSzPct val="100000"/>
            </a:pP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80231"/>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53255"/>
            <a:ext cx="10009112" cy="6379439"/>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a:t>
            </a:r>
            <a:r>
              <a:rPr lang="sk-SK" sz="1700" dirty="0" smtClean="0">
                <a:solidFill>
                  <a:schemeClr val="tx1">
                    <a:lumMod val="50000"/>
                    <a:lumOff val="50000"/>
                  </a:schemeClr>
                </a:solidFill>
                <a:latin typeface="Tahoma" pitchFamily="34" charset="0"/>
                <a:ea typeface="Tahoma" pitchFamily="34" charset="0"/>
                <a:cs typeface="Tahoma" pitchFamily="34" charset="0"/>
              </a:rPr>
              <a:t>je v </a:t>
            </a:r>
            <a:r>
              <a:rPr lang="sk-SK" sz="1700" dirty="0">
                <a:solidFill>
                  <a:schemeClr val="tx1">
                    <a:lumMod val="50000"/>
                    <a:lumOff val="50000"/>
                  </a:schemeClr>
                </a:solidFill>
                <a:latin typeface="Tahoma" pitchFamily="34" charset="0"/>
                <a:ea typeface="Tahoma" pitchFamily="34" charset="0"/>
                <a:cs typeface="Tahoma" pitchFamily="34" charset="0"/>
              </a:rPr>
              <a:t>lehote do 6 mesiacov od čerpania </a:t>
            </a:r>
            <a:r>
              <a:rPr lang="sk-SK" sz="1700" dirty="0" smtClean="0">
                <a:solidFill>
                  <a:schemeClr val="tx1">
                    <a:lumMod val="50000"/>
                    <a:lumOff val="50000"/>
                  </a:schemeClr>
                </a:solidFill>
                <a:latin typeface="Tahoma" pitchFamily="34" charset="0"/>
                <a:ea typeface="Tahoma" pitchFamily="34" charset="0"/>
                <a:cs typeface="Tahoma" pitchFamily="34" charset="0"/>
              </a:rPr>
              <a:t>úveru.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spcBef>
                <a:spcPct val="35000"/>
              </a:spcBef>
              <a:spcAft>
                <a:spcPct val="10000"/>
              </a:spcAft>
              <a:buClr>
                <a:srgbClr val="438D2D"/>
              </a:buClr>
              <a:buSzPct val="90000"/>
              <a:buFont typeface="Wingdings" pitchFamily="2" charset="2"/>
              <a:buChar char="q"/>
              <a:tabLst>
                <a:tab pos="895350" algn="l"/>
              </a:tabLst>
            </a:pPr>
            <a:r>
              <a:rPr lang="sk-SK" sz="1700" dirty="0">
                <a:solidFill>
                  <a:schemeClr val="accent6">
                    <a:lumMod val="75000"/>
                  </a:schemeClr>
                </a:solidFill>
                <a:latin typeface="Tahoma" pitchFamily="34" charset="0"/>
                <a:ea typeface="Tahoma" pitchFamily="34" charset="0"/>
                <a:cs typeface="Tahoma" pitchFamily="34" charset="0"/>
              </a:rPr>
              <a:t>Dokladovanie účelu </a:t>
            </a:r>
            <a:r>
              <a:rPr lang="sk-SK" sz="1700" dirty="0" smtClean="0">
                <a:solidFill>
                  <a:schemeClr val="accent6">
                    <a:lumMod val="75000"/>
                  </a:schemeClr>
                </a:solidFill>
                <a:latin typeface="Tahoma" pitchFamily="34" charset="0"/>
                <a:ea typeface="Tahoma" pitchFamily="34" charset="0"/>
                <a:cs typeface="Tahoma" pitchFamily="34" charset="0"/>
              </a:rPr>
              <a:t>úveru:</a:t>
            </a:r>
          </a:p>
          <a:p>
            <a:pPr marL="177800" lvl="1">
              <a:spcBef>
                <a:spcPct val="35000"/>
              </a:spcBef>
              <a:spcAft>
                <a:spcPct val="10000"/>
              </a:spcAft>
              <a:buClr>
                <a:srgbClr val="438D2D"/>
              </a:buClr>
              <a:buSzPct val="90000"/>
              <a:tabLst>
                <a:tab pos="895350" algn="l"/>
              </a:tabLst>
            </a:pPr>
            <a:r>
              <a:rPr lang="sk-SK" sz="1700" dirty="0">
                <a:solidFill>
                  <a:schemeClr val="accent6">
                    <a:lumMod val="75000"/>
                  </a:schemeClr>
                </a:solidFill>
                <a:latin typeface="Tahoma" pitchFamily="34" charset="0"/>
                <a:ea typeface="Tahoma" pitchFamily="34" charset="0"/>
                <a:cs typeface="Tahoma" pitchFamily="34" charset="0"/>
              </a:rPr>
              <a:t> </a:t>
            </a:r>
            <a:r>
              <a:rPr lang="sk-SK" sz="1700" dirty="0" smtClean="0">
                <a:solidFill>
                  <a:schemeClr val="accent6">
                    <a:lumMod val="75000"/>
                  </a:schemeClr>
                </a:solidFill>
                <a:latin typeface="Tahoma" pitchFamily="34" charset="0"/>
                <a:ea typeface="Tahoma" pitchFamily="34" charset="0"/>
                <a:cs typeface="Tahoma" pitchFamily="34" charset="0"/>
              </a:rPr>
              <a:t>            </a:t>
            </a:r>
            <a:r>
              <a:rPr lang="sk-SK" sz="1400" b="1" dirty="0" smtClean="0">
                <a:solidFill>
                  <a:schemeClr val="accent6">
                    <a:lumMod val="75000"/>
                  </a:schemeClr>
                </a:solidFill>
                <a:latin typeface="Tahoma" pitchFamily="34" charset="0"/>
                <a:ea typeface="Tahoma" pitchFamily="34" charset="0"/>
                <a:cs typeface="Tahoma" pitchFamily="34" charset="0"/>
              </a:rPr>
              <a:t>Výstavba nehnuteľnosti; Zmena </a:t>
            </a:r>
            <a:r>
              <a:rPr lang="sk-SK" sz="1400" b="1" dirty="0">
                <a:solidFill>
                  <a:schemeClr val="accent6">
                    <a:lumMod val="75000"/>
                  </a:schemeClr>
                </a:solidFill>
                <a:latin typeface="Tahoma" pitchFamily="34" charset="0"/>
                <a:ea typeface="Tahoma" pitchFamily="34" charset="0"/>
                <a:cs typeface="Tahoma" pitchFamily="34" charset="0"/>
              </a:rPr>
              <a:t>dokončenej </a:t>
            </a:r>
            <a:r>
              <a:rPr lang="sk-SK" sz="1400" b="1" dirty="0" smtClean="0">
                <a:solidFill>
                  <a:schemeClr val="accent6">
                    <a:lumMod val="75000"/>
                  </a:schemeClr>
                </a:solidFill>
                <a:latin typeface="Tahoma" pitchFamily="34" charset="0"/>
                <a:ea typeface="Tahoma" pitchFamily="34" charset="0"/>
                <a:cs typeface="Tahoma" pitchFamily="34" charset="0"/>
              </a:rPr>
              <a:t>stavby; Údržba </a:t>
            </a:r>
            <a:r>
              <a:rPr lang="sk-SK" sz="1400" b="1" dirty="0">
                <a:solidFill>
                  <a:schemeClr val="accent6">
                    <a:lumMod val="75000"/>
                  </a:schemeClr>
                </a:solidFill>
                <a:latin typeface="Tahoma" pitchFamily="34" charset="0"/>
                <a:ea typeface="Tahoma" pitchFamily="34" charset="0"/>
                <a:cs typeface="Tahoma" pitchFamily="34" charset="0"/>
              </a:rPr>
              <a:t>nehnuteľnosti</a:t>
            </a:r>
          </a:p>
          <a:p>
            <a:pPr marL="699328" lvl="2" algn="just">
              <a:spcBef>
                <a:spcPct val="35000"/>
              </a:spcBef>
              <a:spcAft>
                <a:spcPct val="10000"/>
              </a:spcAft>
              <a:buClr>
                <a:srgbClr val="438D2D"/>
              </a:buClr>
              <a:buSzPct val="90000"/>
              <a:tabLst>
                <a:tab pos="895350" algn="l"/>
              </a:tabLst>
            </a:pPr>
            <a:r>
              <a:rPr lang="sk-SK" sz="1700" dirty="0" smtClean="0">
                <a:solidFill>
                  <a:schemeClr val="accent6">
                    <a:lumMod val="75000"/>
                  </a:schemeClr>
                </a:solidFill>
                <a:latin typeface="Tahoma" pitchFamily="34" charset="0"/>
                <a:ea typeface="Tahoma" pitchFamily="34" charset="0"/>
                <a:cs typeface="Tahoma" pitchFamily="34" charset="0"/>
              </a:rPr>
              <a:t>Postačuje </a:t>
            </a:r>
            <a:r>
              <a:rPr lang="sk-SK" sz="1700" dirty="0">
                <a:solidFill>
                  <a:schemeClr val="accent6">
                    <a:lumMod val="75000"/>
                  </a:schemeClr>
                </a:solidFill>
                <a:latin typeface="Tahoma" pitchFamily="34" charset="0"/>
                <a:ea typeface="Tahoma" pitchFamily="34" charset="0"/>
                <a:cs typeface="Tahoma" pitchFamily="34" charset="0"/>
              </a:rPr>
              <a:t>Čestné vyhlásenie o použití prostriedkov z </a:t>
            </a:r>
            <a:r>
              <a:rPr lang="sk-SK" sz="1700" dirty="0" smtClean="0">
                <a:solidFill>
                  <a:schemeClr val="accent6">
                    <a:lumMod val="75000"/>
                  </a:schemeClr>
                </a:solidFill>
                <a:latin typeface="Tahoma" pitchFamily="34" charset="0"/>
                <a:ea typeface="Tahoma" pitchFamily="34" charset="0"/>
                <a:cs typeface="Tahoma" pitchFamily="34" charset="0"/>
              </a:rPr>
              <a:t>úveru, kde </a:t>
            </a:r>
            <a:r>
              <a:rPr lang="sk-SK" sz="1700" dirty="0">
                <a:solidFill>
                  <a:schemeClr val="accent6">
                    <a:lumMod val="75000"/>
                  </a:schemeClr>
                </a:solidFill>
                <a:latin typeface="Tahoma" pitchFamily="34" charset="0"/>
                <a:ea typeface="Tahoma" pitchFamily="34" charset="0"/>
                <a:cs typeface="Tahoma" pitchFamily="34" charset="0"/>
              </a:rPr>
              <a:t>klient čestne prehlási, </a:t>
            </a:r>
            <a:r>
              <a:rPr lang="sk-SK" sz="1700" dirty="0" smtClean="0">
                <a:solidFill>
                  <a:schemeClr val="accent6">
                    <a:lumMod val="75000"/>
                  </a:schemeClr>
                </a:solidFill>
                <a:latin typeface="Tahoma" pitchFamily="34" charset="0"/>
                <a:ea typeface="Tahoma" pitchFamily="34" charset="0"/>
                <a:cs typeface="Tahoma" pitchFamily="34" charset="0"/>
              </a:rPr>
              <a:t>že             peňažné prostriedky z úveru použije alebo použil na dohodnutý účel úveru.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5769272"/>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Prima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roku 2014 +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a:t>
            </a:r>
            <a:r>
              <a:rPr lang="sk-SK" sz="1250" dirty="0" smtClean="0">
                <a:solidFill>
                  <a:srgbClr val="7030A0"/>
                </a:solidFill>
                <a:ea typeface="Tahoma" pitchFamily="34" charset="0"/>
              </a:rPr>
              <a:t>nehnuteľnosti,</a:t>
            </a:r>
            <a:r>
              <a:rPr lang="sk-SK" sz="1250" dirty="0">
                <a:solidFill>
                  <a:srgbClr val="7030A0"/>
                </a:solidFill>
                <a:ea typeface="Tahoma" pitchFamily="34" charset="0"/>
              </a:rPr>
              <a:t>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31</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33</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PRENOSE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a:t>
            </a:r>
            <a:r>
              <a:rPr lang="sk-SK" sz="1300" b="1" dirty="0" smtClean="0">
                <a:latin typeface="Tahoma" panose="020B0604030504040204" pitchFamily="34" charset="0"/>
                <a:ea typeface="Tahoma" panose="020B0604030504040204" pitchFamily="34" charset="0"/>
                <a:cs typeface="Tahoma" panose="020B0604030504040204" pitchFamily="34" charset="0"/>
              </a:rPr>
              <a:t>originálu </a:t>
            </a:r>
            <a:r>
              <a:rPr lang="sk-SK" sz="1300" b="1" dirty="0">
                <a:latin typeface="Tahoma" panose="020B0604030504040204" pitchFamily="34" charset="0"/>
                <a:ea typeface="Tahoma" panose="020B0604030504040204" pitchFamily="34" charset="0"/>
                <a:cs typeface="Tahoma" panose="020B0604030504040204" pitchFamily="34" charset="0"/>
              </a:rPr>
              <a:t>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37</a:t>
            </a:fld>
            <a:endParaRPr lang="sk-SK" sz="1250" dirty="0">
              <a:solidFill>
                <a:prstClr val="white"/>
              </a:solidFill>
            </a:endParaRPr>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47755">
            <a:off x="7442456" y="5261286"/>
            <a:ext cx="2540579" cy="1460833"/>
          </a:xfrm>
          <a:prstGeom prst="rect">
            <a:avLst/>
          </a:prstGeom>
        </p:spPr>
      </p:pic>
      <p:pic>
        <p:nvPicPr>
          <p:cNvPr id="6" name="Obrázo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8449" y="1147451"/>
            <a:ext cx="2476500" cy="1778000"/>
          </a:xfrm>
          <a:prstGeom prst="rect">
            <a:avLst/>
          </a:prstGeom>
        </p:spPr>
      </p:pic>
      <p:pic>
        <p:nvPicPr>
          <p:cNvPr id="7" name="Obrázo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4572" y="5267250"/>
            <a:ext cx="2476500" cy="1778000"/>
          </a:xfrm>
          <a:prstGeom prst="rect">
            <a:avLst/>
          </a:prstGeom>
        </p:spPr>
      </p:pic>
      <p:pic>
        <p:nvPicPr>
          <p:cNvPr id="4" name="Obrázok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204" y="5319225"/>
            <a:ext cx="2348589" cy="1174295"/>
          </a:xfrm>
          <a:prstGeom prst="rect">
            <a:avLst/>
          </a:prstGeom>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38</a:t>
            </a:fld>
            <a:endParaRPr lang="sk-SK" dirty="0"/>
          </a:p>
        </p:txBody>
      </p:sp>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Obrázok 3"/>
          <p:cNvPicPr>
            <a:picLocks noChangeAspect="1"/>
          </p:cNvPicPr>
          <p:nvPr/>
        </p:nvPicPr>
        <p:blipFill>
          <a:blip r:embed="rId3"/>
          <a:stretch>
            <a:fillRect/>
          </a:stretch>
        </p:blipFill>
        <p:spPr>
          <a:xfrm>
            <a:off x="522164" y="1154651"/>
            <a:ext cx="9937103" cy="5202989"/>
          </a:xfrm>
          <a:prstGeom prst="rect">
            <a:avLst/>
          </a:prstGeom>
        </p:spPr>
      </p:pic>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13" name="Picture 6" descr="\\sfilehq\home2008\kodadova\Desktop\picture web\int new branch.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84523" y="1116337"/>
            <a:ext cx="2857921" cy="1734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Obrázo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3114" y="5131283"/>
            <a:ext cx="3071938" cy="1766364"/>
          </a:xfrm>
          <a:prstGeom prst="rect">
            <a:avLst/>
          </a:prstGeom>
        </p:spPr>
      </p:pic>
      <p:sp>
        <p:nvSpPr>
          <p:cNvPr id="6" name="BlokTextu 5"/>
          <p:cNvSpPr txBox="1"/>
          <p:nvPr/>
        </p:nvSpPr>
        <p:spPr>
          <a:xfrm rot="21107734">
            <a:off x="6367866" y="5273186"/>
            <a:ext cx="1807258" cy="1677382"/>
          </a:xfrm>
          <a:prstGeom prst="rect">
            <a:avLst/>
          </a:prstGeom>
          <a:noFill/>
        </p:spPr>
        <p:txBody>
          <a:bodyPr wrap="square" rtlCol="0">
            <a:spAutoFit/>
          </a:bodyPr>
          <a:lstStyle/>
          <a:p>
            <a:r>
              <a:rPr lang="en-US" sz="1400" b="1" dirty="0" smtClean="0">
                <a:solidFill>
                  <a:schemeClr val="bg1"/>
                </a:solidFill>
              </a:rPr>
              <a:t>      </a:t>
            </a:r>
            <a:r>
              <a:rPr lang="en-US" sz="1500" b="1" dirty="0" smtClean="0">
                <a:solidFill>
                  <a:schemeClr val="bg1"/>
                </a:solidFill>
              </a:rPr>
              <a:t>TOP 3</a:t>
            </a:r>
          </a:p>
          <a:p>
            <a:r>
              <a:rPr lang="en-US" sz="1500" b="1" dirty="0" smtClean="0">
                <a:solidFill>
                  <a:schemeClr val="bg1"/>
                </a:solidFill>
              </a:rPr>
              <a:t>    </a:t>
            </a:r>
            <a:r>
              <a:rPr lang="en-US" sz="1500" b="1" dirty="0" err="1" smtClean="0">
                <a:solidFill>
                  <a:schemeClr val="bg1"/>
                </a:solidFill>
              </a:rPr>
              <a:t>pokrytie</a:t>
            </a:r>
            <a:endParaRPr lang="en-US" sz="1500" b="1" dirty="0" smtClean="0">
              <a:solidFill>
                <a:schemeClr val="bg1"/>
              </a:solidFill>
            </a:endParaRPr>
          </a:p>
          <a:p>
            <a:r>
              <a:rPr lang="en-US" sz="1500" b="1" dirty="0">
                <a:solidFill>
                  <a:schemeClr val="bg1"/>
                </a:solidFill>
              </a:rPr>
              <a:t> </a:t>
            </a:r>
            <a:r>
              <a:rPr lang="en-US" sz="1500" b="1" dirty="0" smtClean="0">
                <a:solidFill>
                  <a:schemeClr val="bg1"/>
                </a:solidFill>
              </a:rPr>
              <a:t>           +</a:t>
            </a:r>
          </a:p>
          <a:p>
            <a:r>
              <a:rPr lang="en-US" sz="1500" b="1" dirty="0" smtClean="0">
                <a:solidFill>
                  <a:schemeClr val="bg1"/>
                </a:solidFill>
              </a:rPr>
              <a:t>  </a:t>
            </a:r>
            <a:r>
              <a:rPr lang="en-US" sz="1500" b="1" dirty="0" err="1" smtClean="0">
                <a:solidFill>
                  <a:schemeClr val="bg1"/>
                </a:solidFill>
              </a:rPr>
              <a:t>Jediná</a:t>
            </a:r>
            <a:r>
              <a:rPr lang="en-US" sz="1500" b="1" dirty="0" smtClean="0">
                <a:solidFill>
                  <a:schemeClr val="bg1"/>
                </a:solidFill>
              </a:rPr>
              <a:t> </a:t>
            </a:r>
            <a:r>
              <a:rPr lang="en-US" sz="1500" b="1" dirty="0" err="1" smtClean="0">
                <a:solidFill>
                  <a:schemeClr val="bg1"/>
                </a:solidFill>
              </a:rPr>
              <a:t>banka</a:t>
            </a:r>
            <a:endParaRPr lang="en-US" sz="1500" b="1" dirty="0" smtClean="0">
              <a:solidFill>
                <a:schemeClr val="bg1"/>
              </a:solidFill>
            </a:endParaRPr>
          </a:p>
          <a:p>
            <a:r>
              <a:rPr lang="en-US" sz="1500" b="1" dirty="0" smtClean="0">
                <a:solidFill>
                  <a:schemeClr val="bg1"/>
                </a:solidFill>
              </a:rPr>
              <a:t>    v </a:t>
            </a:r>
            <a:r>
              <a:rPr lang="en-US" sz="1500" b="1" dirty="0" err="1" smtClean="0">
                <a:solidFill>
                  <a:schemeClr val="bg1"/>
                </a:solidFill>
              </a:rPr>
              <a:t>každom</a:t>
            </a:r>
            <a:endParaRPr lang="en-US" sz="1500" b="1" dirty="0" smtClean="0">
              <a:solidFill>
                <a:schemeClr val="bg1"/>
              </a:solidFill>
            </a:endParaRPr>
          </a:p>
          <a:p>
            <a:r>
              <a:rPr lang="en-US" sz="1500" b="1" dirty="0" smtClean="0">
                <a:solidFill>
                  <a:schemeClr val="bg1"/>
                </a:solidFill>
              </a:rPr>
              <a:t>       </a:t>
            </a:r>
            <a:r>
              <a:rPr lang="en-US" sz="1500" b="1" dirty="0" err="1" smtClean="0">
                <a:solidFill>
                  <a:schemeClr val="bg1"/>
                </a:solidFill>
              </a:rPr>
              <a:t>okrese</a:t>
            </a:r>
            <a:endParaRPr lang="en-US" sz="1500" b="1" dirty="0" smtClean="0">
              <a:solidFill>
                <a:schemeClr val="bg1"/>
              </a:solidFill>
            </a:endParaRPr>
          </a:p>
          <a:p>
            <a:r>
              <a:rPr lang="en-US" sz="1300" b="1" dirty="0" smtClean="0">
                <a:solidFill>
                  <a:schemeClr val="bg1"/>
                </a:solidFill>
              </a:rPr>
              <a:t>    </a:t>
            </a:r>
            <a:endParaRPr lang="sk-SK" sz="1300" b="1" dirty="0">
              <a:solidFill>
                <a:schemeClr val="bg1"/>
              </a:solidFill>
            </a:endParaRPr>
          </a:p>
        </p:txBody>
      </p:sp>
      <p:pic>
        <p:nvPicPr>
          <p:cNvPr id="8" name="Obrázo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7862" y="4880768"/>
            <a:ext cx="3064028" cy="1761816"/>
          </a:xfrm>
          <a:prstGeom prst="rect">
            <a:avLst/>
          </a:prstGeom>
        </p:spPr>
      </p:pic>
      <p:sp>
        <p:nvSpPr>
          <p:cNvPr id="11" name="BlokTextu 10"/>
          <p:cNvSpPr txBox="1"/>
          <p:nvPr/>
        </p:nvSpPr>
        <p:spPr>
          <a:xfrm rot="20908336">
            <a:off x="8459583" y="5265579"/>
            <a:ext cx="1394100" cy="1015663"/>
          </a:xfrm>
          <a:prstGeom prst="rect">
            <a:avLst/>
          </a:prstGeom>
          <a:noFill/>
        </p:spPr>
        <p:txBody>
          <a:bodyPr wrap="none" rtlCol="0">
            <a:spAutoFit/>
          </a:bodyPr>
          <a:lstStyle/>
          <a:p>
            <a:r>
              <a:rPr lang="en-US" sz="2000" b="1" dirty="0" smtClean="0">
                <a:solidFill>
                  <a:schemeClr val="bg1"/>
                </a:solidFill>
              </a:rPr>
              <a:t>79 </a:t>
            </a:r>
            <a:r>
              <a:rPr lang="en-US" sz="2000" b="1" dirty="0" err="1" smtClean="0">
                <a:solidFill>
                  <a:schemeClr val="bg1"/>
                </a:solidFill>
              </a:rPr>
              <a:t>nových</a:t>
            </a:r>
            <a:endParaRPr lang="en-US" sz="2000" b="1" dirty="0" smtClean="0">
              <a:solidFill>
                <a:schemeClr val="bg1"/>
              </a:solidFill>
            </a:endParaRPr>
          </a:p>
          <a:p>
            <a:r>
              <a:rPr lang="en-US" sz="2000" b="1" dirty="0" smtClean="0">
                <a:solidFill>
                  <a:schemeClr val="bg1"/>
                </a:solidFill>
              </a:rPr>
              <a:t>118 </a:t>
            </a:r>
            <a:r>
              <a:rPr lang="en-US" sz="2000" b="1" dirty="0" err="1" smtClean="0">
                <a:solidFill>
                  <a:schemeClr val="bg1"/>
                </a:solidFill>
              </a:rPr>
              <a:t>celkom</a:t>
            </a:r>
            <a:endParaRPr lang="en-US" sz="2000" b="1" dirty="0" smtClean="0">
              <a:solidFill>
                <a:schemeClr val="bg1"/>
              </a:solidFill>
            </a:endParaRPr>
          </a:p>
          <a:p>
            <a:r>
              <a:rPr lang="en-US" sz="2000" b="1" dirty="0" smtClean="0">
                <a:solidFill>
                  <a:schemeClr val="bg1"/>
                </a:solidFill>
              </a:rPr>
              <a:t>  ATM </a:t>
            </a:r>
            <a:r>
              <a:rPr lang="sk-SK" sz="2000" b="1" dirty="0" smtClean="0">
                <a:solidFill>
                  <a:schemeClr val="bg1"/>
                </a:solidFill>
              </a:rPr>
              <a:t>300</a:t>
            </a:r>
            <a:endParaRPr lang="sk-SK" sz="2000" b="1" dirty="0">
              <a:solidFill>
                <a:schemeClr val="bg1"/>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413929" y="969973"/>
            <a:ext cx="10033563" cy="6298647"/>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r>
              <a:rPr lang="sk-SK" sz="1700" dirty="0" smtClean="0">
                <a:solidFill>
                  <a:srgbClr val="7D7D7D"/>
                </a:solidFill>
                <a:latin typeface="Tahoma" pitchFamily="34" charset="0"/>
                <a:cs typeface="Tahoma" pitchFamily="34" charset="0"/>
              </a:rPr>
              <a:t>. Zohľadňujeme </a:t>
            </a:r>
            <a:r>
              <a:rPr lang="sk-SK" sz="1700" dirty="0">
                <a:solidFill>
                  <a:srgbClr val="7D7D7D"/>
                </a:solidFill>
                <a:latin typeface="Tahoma" pitchFamily="34" charset="0"/>
                <a:cs typeface="Tahoma" pitchFamily="34" charset="0"/>
              </a:rPr>
              <a:t>a </a:t>
            </a:r>
            <a:r>
              <a:rPr lang="sk-SK" sz="1700" dirty="0" smtClean="0">
                <a:solidFill>
                  <a:srgbClr val="7D7D7D"/>
                </a:solidFill>
                <a:latin typeface="Tahoma" pitchFamily="34" charset="0"/>
                <a:cs typeface="Tahoma" pitchFamily="34" charset="0"/>
              </a:rPr>
              <a:t>akceptujeme v</a:t>
            </a:r>
            <a:r>
              <a:rPr lang="sk-SK" sz="1700" dirty="0">
                <a:solidFill>
                  <a:srgbClr val="7D7D7D"/>
                </a:solidFill>
                <a:latin typeface="Tahoma" pitchFamily="34" charset="0"/>
                <a:cs typeface="Tahoma" pitchFamily="34" charset="0"/>
              </a:rPr>
              <a:t> hlavnom príjme dlžníka aj daňový bonus ako súčasť </a:t>
            </a:r>
            <a:r>
              <a:rPr lang="sk-SK" sz="1700" b="1" dirty="0">
                <a:solidFill>
                  <a:srgbClr val="7D7D7D"/>
                </a:solidFill>
                <a:latin typeface="Tahoma" pitchFamily="34" charset="0"/>
                <a:cs typeface="Tahoma" pitchFamily="34" charset="0"/>
              </a:rPr>
              <a:t>príjmu zo závislej </a:t>
            </a:r>
            <a:r>
              <a:rPr lang="sk-SK" sz="1700" b="1" dirty="0" smtClean="0">
                <a:solidFill>
                  <a:srgbClr val="7D7D7D"/>
                </a:solidFill>
                <a:latin typeface="Tahoma" pitchFamily="34" charset="0"/>
                <a:cs typeface="Tahoma" pitchFamily="34" charset="0"/>
              </a:rPr>
              <a:t>činnosti.</a:t>
            </a:r>
            <a:endParaRPr lang="sk-SK" sz="1700" b="1" dirty="0">
              <a:solidFill>
                <a:srgbClr val="7D7D7D"/>
              </a:solidFill>
              <a:latin typeface="Tahoma" pitchFamily="34" charset="0"/>
              <a:cs typeface="Tahoma" pitchFamily="34" charset="0"/>
            </a:endParaRP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smtClean="0">
                <a:solidFill>
                  <a:prstClr val="black">
                    <a:lumMod val="50000"/>
                    <a:lumOff val="50000"/>
                  </a:prstClr>
                </a:solidFill>
                <a:latin typeface="Tahoma" pitchFamily="34" charset="0"/>
                <a:ea typeface="Tahoma" pitchFamily="34" charset="0"/>
                <a:cs typeface="Tahoma" pitchFamily="34" charset="0"/>
              </a:rPr>
              <a:t>Klientova </a:t>
            </a:r>
            <a:r>
              <a:rPr lang="sk-SK" sz="1700" dirty="0">
                <a:solidFill>
                  <a:prstClr val="black">
                    <a:lumMod val="50000"/>
                    <a:lumOff val="50000"/>
                  </a:prstClr>
                </a:solidFill>
                <a:latin typeface="Tahoma" pitchFamily="34" charset="0"/>
                <a:ea typeface="Tahoma" pitchFamily="34" charset="0"/>
                <a:cs typeface="Tahoma" pitchFamily="34" charset="0"/>
              </a:rPr>
              <a:t>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40</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044327"/>
            <a:ext cx="9649072" cy="6115299"/>
          </a:xfrm>
        </p:spPr>
        <p:txBody>
          <a:bodyPr>
            <a:normAutofit fontScale="92500" lnSpcReduction="2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od </a:t>
            </a:r>
            <a:r>
              <a:rPr lang="sk-SK" sz="1800" b="1" dirty="0" smtClean="0">
                <a:solidFill>
                  <a:srgbClr val="7030A0"/>
                </a:solidFill>
              </a:rPr>
              <a:t>5.12. 2024 </a:t>
            </a:r>
            <a:r>
              <a:rPr lang="sk-SK" sz="1800" b="1" dirty="0" smtClean="0">
                <a:solidFill>
                  <a:srgbClr val="7030A0"/>
                </a:solidFill>
              </a:rPr>
              <a:t>pre Fixácie pre všetky schválené úvery: </a:t>
            </a:r>
            <a:endParaRPr lang="sk-SK" sz="1800" b="1" dirty="0" smtClean="0">
              <a:solidFill>
                <a:srgbClr val="7030A0"/>
              </a:solidFill>
            </a:endParaRPr>
          </a:p>
          <a:p>
            <a:pPr marL="0" indent="0">
              <a:lnSpc>
                <a:spcPct val="120000"/>
              </a:lnSpc>
              <a:buClr>
                <a:schemeClr val="accent3"/>
              </a:buClr>
              <a:buNone/>
            </a:pPr>
            <a:r>
              <a:rPr lang="sk-SK" sz="1800" dirty="0">
                <a:solidFill>
                  <a:srgbClr val="7D7D7D"/>
                </a:solidFill>
              </a:rPr>
              <a:t>	</a:t>
            </a:r>
            <a:r>
              <a:rPr lang="sk-SK" sz="1800" dirty="0" smtClean="0">
                <a:solidFill>
                  <a:srgbClr val="7D7D7D"/>
                </a:solidFill>
              </a:rPr>
              <a:t>		          </a:t>
            </a:r>
            <a:r>
              <a:rPr lang="sk-SK" sz="1800" dirty="0" smtClean="0"/>
              <a:t> </a:t>
            </a:r>
            <a:r>
              <a:rPr lang="sk-SK" sz="1800" dirty="0" smtClean="0">
                <a:solidFill>
                  <a:srgbClr val="FF0000"/>
                </a:solidFill>
              </a:rPr>
              <a:t> </a:t>
            </a:r>
            <a:r>
              <a:rPr lang="sk-SK" sz="1600" b="1" dirty="0" smtClean="0"/>
              <a:t>FIX 35mesiacov, aktuálna ÚS  3,50% </a:t>
            </a:r>
            <a:r>
              <a:rPr lang="sk-SK" sz="1600" b="1" dirty="0" err="1" smtClean="0"/>
              <a:t>p.a</a:t>
            </a:r>
            <a:r>
              <a:rPr lang="sk-SK" sz="1600" b="1" dirty="0" smtClean="0"/>
              <a:t>.</a:t>
            </a:r>
            <a:r>
              <a:rPr lang="sk-SK" sz="1600" b="1" dirty="0" smtClean="0"/>
              <a:t> </a:t>
            </a:r>
          </a:p>
          <a:p>
            <a:pPr marL="0" indent="0">
              <a:lnSpc>
                <a:spcPct val="120000"/>
              </a:lnSpc>
              <a:buClr>
                <a:schemeClr val="accent3"/>
              </a:buClr>
              <a:buNone/>
            </a:pPr>
            <a:r>
              <a:rPr lang="sk-SK" sz="1500" b="1" dirty="0"/>
              <a:t> </a:t>
            </a:r>
            <a:r>
              <a:rPr lang="sk-SK" sz="1500" b="1" dirty="0" smtClean="0"/>
              <a:t>                                                                                               </a:t>
            </a:r>
            <a:r>
              <a:rPr lang="sk-SK" sz="1300" b="1" u="sng" dirty="0" smtClean="0"/>
              <a:t>pre </a:t>
            </a:r>
            <a:r>
              <a:rPr lang="sk-SK" sz="1300" b="1" u="sng" dirty="0"/>
              <a:t>všetky schválené Hypotéky do 28.2.2025</a:t>
            </a:r>
            <a:endParaRPr lang="sk-SK" sz="1300" b="1" u="sng" dirty="0" smtClean="0"/>
          </a:p>
          <a:p>
            <a:pPr marL="0" indent="0">
              <a:lnSpc>
                <a:spcPct val="120000"/>
              </a:lnSpc>
              <a:buClr>
                <a:schemeClr val="accent3"/>
              </a:buClr>
              <a:buNone/>
            </a:pPr>
            <a:r>
              <a:rPr lang="sk-SK" sz="1800" dirty="0" smtClean="0"/>
              <a:t>			           </a:t>
            </a:r>
            <a:r>
              <a:rPr lang="sk-SK" sz="1800" dirty="0" smtClean="0"/>
              <a:t>    FIX </a:t>
            </a:r>
            <a:r>
              <a:rPr lang="sk-SK" sz="1800" dirty="0"/>
              <a:t>3 roky,  aktuálna ÚS </a:t>
            </a:r>
            <a:r>
              <a:rPr lang="sk-SK" sz="1800" dirty="0" smtClean="0"/>
              <a:t>  3,80 %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3,80</a:t>
            </a:r>
            <a:r>
              <a:rPr lang="sk-SK" sz="1800" dirty="0" smtClean="0">
                <a:solidFill>
                  <a:srgbClr val="7D7D7D"/>
                </a:solidFill>
                <a:latin typeface="Tahoma" pitchFamily="34" charset="0"/>
                <a:cs typeface="Tahoma" pitchFamily="34" charset="0"/>
              </a:rPr>
              <a:t> %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4,00 %  p</a:t>
            </a:r>
            <a:r>
              <a:rPr lang="sk-SK" sz="1800" dirty="0">
                <a:solidFill>
                  <a:srgbClr val="7D7D7D"/>
                </a:solidFill>
                <a:latin typeface="Tahoma" pitchFamily="34" charset="0"/>
                <a:cs typeface="Tahoma" pitchFamily="34" charset="0"/>
              </a:rPr>
              <a:t>. a</a:t>
            </a:r>
            <a:r>
              <a:rPr lang="sk-SK" sz="1800" dirty="0" smtClean="0">
                <a:solidFill>
                  <a:srgbClr val="7D7D7D"/>
                </a:solidFill>
                <a:latin typeface="Tahoma" pitchFamily="34" charset="0"/>
                <a:cs typeface="Tahoma" pitchFamily="34" charset="0"/>
              </a:rPr>
              <a:t>.</a:t>
            </a:r>
          </a:p>
          <a:p>
            <a:pPr marL="342704" indent="-342704">
              <a:lnSpc>
                <a:spcPct val="120000"/>
              </a:lnSpc>
              <a:buClr>
                <a:schemeClr val="accent3"/>
              </a:buClr>
              <a:buFont typeface="Wingdings" pitchFamily="2" charset="2"/>
              <a:buChar char="q"/>
            </a:pPr>
            <a:r>
              <a:rPr lang="sk-SK" sz="1800" dirty="0" smtClean="0">
                <a:solidFill>
                  <a:srgbClr val="7D7D7D"/>
                </a:solidFill>
              </a:rPr>
              <a:t>Povinnosť </a:t>
            </a:r>
            <a:r>
              <a:rPr lang="sk-SK" sz="1800" dirty="0" smtClean="0">
                <a:solidFill>
                  <a:srgbClr val="7D7D7D"/>
                </a:solidFill>
              </a:rPr>
              <a:t>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r>
              <a:rPr lang="sk-SK" sz="1800" dirty="0"/>
              <a:t> Splácanie úveru je anuitné </a:t>
            </a:r>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306140" y="972319"/>
            <a:ext cx="10105571" cy="6209392"/>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a:t>
            </a:r>
            <a:r>
              <a:rPr lang="sk-SK" sz="1700" dirty="0" smtClean="0">
                <a:solidFill>
                  <a:srgbClr val="7030A0"/>
                </a:solidFill>
                <a:latin typeface="Tahoma" pitchFamily="34" charset="0"/>
                <a:cs typeface="Tahoma" pitchFamily="34" charset="0"/>
              </a:rPr>
              <a:t>apartmán</a:t>
            </a:r>
            <a:r>
              <a:rPr lang="sk-SK" sz="1700" dirty="0" smtClean="0">
                <a:solidFill>
                  <a:srgbClr val="7D7D7D"/>
                </a:solidFill>
                <a:latin typeface="Tahoma" pitchFamily="34" charset="0"/>
                <a:cs typeface="Tahoma" pitchFamily="34" charset="0"/>
              </a:rPr>
              <a:t>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p>
          <a:p>
            <a:pPr marL="342704" lvl="5" indent="-342704">
              <a:lnSpc>
                <a:spcPct val="150000"/>
              </a:lnSpc>
              <a:buClr>
                <a:schemeClr val="accent3"/>
              </a:buClr>
              <a:buFont typeface="Wingdings" pitchFamily="2" charset="2"/>
              <a:buChar char="q"/>
            </a:pPr>
            <a:r>
              <a:rPr lang="sk-SK" sz="1700" dirty="0" smtClean="0">
                <a:solidFill>
                  <a:srgbClr val="7030A0"/>
                </a:solidFill>
                <a:latin typeface="Tahoma" pitchFamily="34" charset="0"/>
                <a:cs typeface="Tahoma" pitchFamily="34" charset="0"/>
              </a:rPr>
              <a:t>Posúdenie novej žiadosti o Hypotéku (</a:t>
            </a:r>
            <a:r>
              <a:rPr lang="sk-SK" sz="1700" dirty="0">
                <a:solidFill>
                  <a:srgbClr val="7030A0"/>
                </a:solidFill>
                <a:latin typeface="Tahoma" pitchFamily="34" charset="0"/>
                <a:cs typeface="Tahoma" pitchFamily="34" charset="0"/>
              </a:rPr>
              <a:t>len pri účele  nadobudnutie </a:t>
            </a:r>
            <a:r>
              <a:rPr lang="sk-SK" sz="1700" dirty="0" smtClean="0">
                <a:solidFill>
                  <a:srgbClr val="7030A0"/>
                </a:solidFill>
                <a:latin typeface="Tahoma" pitchFamily="34" charset="0"/>
                <a:cs typeface="Tahoma" pitchFamily="34" charset="0"/>
              </a:rPr>
              <a:t>nehnuteľnosti) bez započítania existujúcej Hypotéky ak klient splatí existujúcu Hypotéku pred čerpaním. K žiadosti o čerpanie bude predložený doklad o úplnom splatení existujúcej Hypotéky. </a:t>
            </a:r>
            <a:r>
              <a:rPr lang="sk-SK" sz="1700" u="sng" dirty="0" smtClean="0">
                <a:solidFill>
                  <a:srgbClr val="7030A0"/>
                </a:solidFill>
                <a:latin typeface="Tahoma" pitchFamily="34" charset="0"/>
                <a:cs typeface="Tahoma" pitchFamily="34" charset="0"/>
              </a:rPr>
              <a:t>Vyznačiť aj </a:t>
            </a:r>
            <a:r>
              <a:rPr lang="sk-SK" sz="1700" u="sng" dirty="0">
                <a:solidFill>
                  <a:srgbClr val="7030A0"/>
                </a:solidFill>
                <a:latin typeface="Tahoma" pitchFamily="34" charset="0"/>
                <a:cs typeface="Tahoma" pitchFamily="34" charset="0"/>
              </a:rPr>
              <a:t>posledný bod v </a:t>
            </a:r>
            <a:r>
              <a:rPr lang="sk-SK" sz="1700" u="sng" dirty="0" smtClean="0">
                <a:solidFill>
                  <a:srgbClr val="7030A0"/>
                </a:solidFill>
                <a:latin typeface="Tahoma" pitchFamily="34" charset="0"/>
                <a:cs typeface="Tahoma" pitchFamily="34" charset="0"/>
              </a:rPr>
              <a:t>žiadosti:</a:t>
            </a:r>
            <a:r>
              <a:rPr lang="en-US" sz="1800" u="sng" dirty="0" smtClean="0"/>
              <a:t> </a:t>
            </a:r>
            <a:endParaRPr lang="sk-SK" sz="1800" u="sng" dirty="0" smtClean="0"/>
          </a:p>
          <a:p>
            <a:pPr marL="0" lvl="5">
              <a:lnSpc>
                <a:spcPct val="150000"/>
              </a:lnSpc>
              <a:buClr>
                <a:schemeClr val="accent3"/>
              </a:buClr>
            </a:pPr>
            <a:r>
              <a:rPr lang="sk-SK" sz="900" dirty="0" smtClean="0"/>
              <a:t>             </a:t>
            </a:r>
            <a:r>
              <a:rPr lang="en-US" sz="900" dirty="0" smtClean="0"/>
              <a:t>☐ </a:t>
            </a:r>
            <a:r>
              <a:rPr lang="sk-SK" sz="900" dirty="0"/>
              <a:t>splatím úver, ktorý je uvedený v sekcii </a:t>
            </a:r>
            <a:r>
              <a:rPr lang="sk-SK" sz="900" i="1" dirty="0"/>
              <a:t>Hypotéka, ktorú klient vyplatí pred čerpaním úveru</a:t>
            </a:r>
            <a:r>
              <a:rPr lang="sk-SK" sz="900" dirty="0"/>
              <a:t>, v celosti ešte pred čerpaním úveru poskytnutého Prima bankou, o čom predložím doklad k čerpaniu úveru.</a:t>
            </a:r>
          </a:p>
          <a:p>
            <a:pPr marL="342704" lvl="5"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smtClean="0">
                <a:solidFill>
                  <a:srgbClr val="7D7D7D"/>
                </a:solidFill>
                <a:latin typeface="Tahoma" pitchFamily="34" charset="0"/>
                <a:cs typeface="Tahoma" pitchFamily="34" charset="0"/>
              </a:rPr>
              <a:t>50%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2185897359"/>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a:t>
                      </a:r>
                      <a:r>
                        <a:rPr lang="sk-SK" sz="1600" kern="1200" dirty="0" smtClean="0">
                          <a:solidFill>
                            <a:srgbClr val="7030A0"/>
                          </a:solidFill>
                          <a:latin typeface="Tahoma" pitchFamily="34" charset="0"/>
                          <a:ea typeface="Tahoma" pitchFamily="34" charset="0"/>
                          <a:cs typeface="Tahoma" pitchFamily="34" charset="0"/>
                        </a:rPr>
                        <a:t>30%</a:t>
                      </a:r>
                      <a:r>
                        <a:rPr lang="sk-SK" sz="1600" kern="1200" dirty="0" smtClean="0">
                          <a:solidFill>
                            <a:schemeClr val="tx1">
                              <a:lumMod val="50000"/>
                              <a:lumOff val="50000"/>
                            </a:schemeClr>
                          </a:solidFill>
                          <a:latin typeface="Tahoma" pitchFamily="34" charset="0"/>
                          <a:ea typeface="Tahoma" pitchFamily="34" charset="0"/>
                          <a:cs typeface="Tahoma" pitchFamily="34" charset="0"/>
                        </a:rPr>
                        <a:t>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r>
              <a:rPr lang="sk-SK" sz="1650" dirty="0" smtClean="0">
                <a:solidFill>
                  <a:srgbClr val="7D7D7D"/>
                </a:solidFill>
              </a:rPr>
              <a:t>).</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a:t>
            </a:r>
            <a:r>
              <a:rPr lang="sk-SK" sz="1650" dirty="0" smtClean="0">
                <a:solidFill>
                  <a:srgbClr val="7D7D7D"/>
                </a:solidFill>
              </a:rPr>
              <a:t>splácaný.</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13189</TotalTime>
  <Words>2584</Words>
  <Application>Microsoft Office PowerPoint</Application>
  <PresentationFormat>Vlastná</PresentationFormat>
  <Paragraphs>631</Paragraphs>
  <Slides>40</Slides>
  <Notes>36</Notes>
  <HiddenSlides>0</HiddenSlides>
  <MMClips>0</MMClips>
  <ScaleCrop>false</ScaleCrop>
  <HeadingPairs>
    <vt:vector size="6" baseType="variant">
      <vt:variant>
        <vt:lpstr>Použité písma</vt:lpstr>
      </vt:variant>
      <vt:variant>
        <vt:i4>7</vt:i4>
      </vt:variant>
      <vt:variant>
        <vt:lpstr>Motív</vt:lpstr>
      </vt:variant>
      <vt:variant>
        <vt:i4>2</vt:i4>
      </vt:variant>
      <vt:variant>
        <vt:lpstr>Nadpisy snímok</vt:lpstr>
      </vt:variant>
      <vt:variant>
        <vt:i4>40</vt:i4>
      </vt:variant>
    </vt:vector>
  </HeadingPairs>
  <TitlesOfParts>
    <vt:vector size="49" baseType="lpstr">
      <vt:lpstr>ＭＳ Ｐゴシック</vt:lpstr>
      <vt:lpstr>Arial</vt:lpstr>
      <vt:lpstr>Calibri</vt:lpstr>
      <vt:lpstr>Symbol</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Legislatívna podpora Hypoték</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921</cp:revision>
  <cp:lastPrinted>2023-08-17T07:50:05Z</cp:lastPrinted>
  <dcterms:created xsi:type="dcterms:W3CDTF">2012-05-15T11:11:36Z</dcterms:created>
  <dcterms:modified xsi:type="dcterms:W3CDTF">2024-12-04T17:43:46Z</dcterms:modified>
</cp:coreProperties>
</file>