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430" r:id="rId6"/>
    <p:sldId id="418" r:id="rId7"/>
    <p:sldId id="426" r:id="rId8"/>
    <p:sldId id="429" r:id="rId9"/>
    <p:sldId id="428" r:id="rId10"/>
    <p:sldId id="451" r:id="rId11"/>
    <p:sldId id="452" r:id="rId12"/>
    <p:sldId id="453" r:id="rId13"/>
    <p:sldId id="419" r:id="rId14"/>
    <p:sldId id="393" r:id="rId15"/>
    <p:sldId id="447" r:id="rId16"/>
    <p:sldId id="448" r:id="rId17"/>
    <p:sldId id="445" r:id="rId18"/>
    <p:sldId id="444" r:id="rId19"/>
    <p:sldId id="449" r:id="rId20"/>
    <p:sldId id="431" r:id="rId21"/>
    <p:sldId id="421" r:id="rId22"/>
    <p:sldId id="434" r:id="rId23"/>
    <p:sldId id="435" r:id="rId24"/>
    <p:sldId id="436" r:id="rId25"/>
    <p:sldId id="437" r:id="rId26"/>
    <p:sldId id="438" r:id="rId27"/>
    <p:sldId id="439" r:id="rId28"/>
    <p:sldId id="422" r:id="rId29"/>
    <p:sldId id="443" r:id="rId30"/>
    <p:sldId id="424" r:id="rId31"/>
  </p:sldIdLst>
  <p:sldSz cx="7812088" cy="4392613"/>
  <p:notesSz cx="6794500" cy="992505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fleche_rond" panose="020B0604020202020204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</p:embeddedFont>
  </p:embeddedFontLst>
  <p:defaultTextStyle>
    <a:defPPr>
      <a:defRPr lang="fr-FR"/>
    </a:defPPr>
    <a:lvl1pPr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7663" indent="109538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96913" indent="217488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44575" indent="327025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93825" indent="434975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3">
          <p15:clr>
            <a:srgbClr val="A4A3A4"/>
          </p15:clr>
        </p15:guide>
        <p15:guide id="2" orient="horz" pos="154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orient="horz" pos="1065">
          <p15:clr>
            <a:srgbClr val="A4A3A4"/>
          </p15:clr>
        </p15:guide>
        <p15:guide id="5" orient="horz" pos="22">
          <p15:clr>
            <a:srgbClr val="A4A3A4"/>
          </p15:clr>
        </p15:guide>
        <p15:guide id="6" orient="horz" pos="2233">
          <p15:clr>
            <a:srgbClr val="A4A3A4"/>
          </p15:clr>
        </p15:guide>
        <p15:guide id="7" orient="horz" pos="657">
          <p15:clr>
            <a:srgbClr val="A4A3A4"/>
          </p15:clr>
        </p15:guide>
        <p15:guide id="8" orient="horz" pos="2426">
          <p15:clr>
            <a:srgbClr val="A4A3A4"/>
          </p15:clr>
        </p15:guide>
        <p15:guide id="9" pos="2460">
          <p15:clr>
            <a:srgbClr val="A4A3A4"/>
          </p15:clr>
        </p15:guide>
        <p15:guide id="10" pos="4819">
          <p15:clr>
            <a:srgbClr val="A4A3A4"/>
          </p15:clr>
        </p15:guide>
        <p15:guide id="11" pos="1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SIVALOVA Barbara" initials="PB" lastIdx="0" clrIdx="0"/>
  <p:cmAuthor id="2" name="ČERMÁKOVÁ Kateřina" initials="Č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F"/>
    <a:srgbClr val="B5D0EE"/>
    <a:srgbClr val="343C3D"/>
    <a:srgbClr val="914146"/>
    <a:srgbClr val="00AEC6"/>
    <a:srgbClr val="E196AA"/>
    <a:srgbClr val="027180"/>
    <a:srgbClr val="BC9D45"/>
    <a:srgbClr val="9FD9B4"/>
    <a:srgbClr val="919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9" autoAdjust="0"/>
    <p:restoredTop sz="99112" autoAdjust="0"/>
  </p:normalViewPr>
  <p:slideViewPr>
    <p:cSldViewPr snapToGrid="0">
      <p:cViewPr varScale="1">
        <p:scale>
          <a:sx n="111" d="100"/>
          <a:sy n="111" d="100"/>
        </p:scale>
        <p:origin x="762" y="78"/>
      </p:cViewPr>
      <p:guideLst>
        <p:guide orient="horz" pos="1383"/>
        <p:guide orient="horz" pos="154"/>
        <p:guide orient="horz" pos="2653"/>
        <p:guide orient="horz" pos="1065"/>
        <p:guide orient="horz" pos="22"/>
        <p:guide orient="horz" pos="2233"/>
        <p:guide orient="horz" pos="657"/>
        <p:guide orient="horz" pos="2426"/>
        <p:guide pos="2460"/>
        <p:guide pos="4819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3225" cy="495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/>
              <a:t>CONFIDENTIALITY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5964"/>
            <a:ext cx="2943225" cy="497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/>
              <a:t>Title of the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1" y="9425964"/>
            <a:ext cx="2944813" cy="497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5A4975-6CFE-4840-9B29-7E8FF68A7FD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0402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3225" cy="495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4813" cy="495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/>
              <a:t>CONFIDENTIALITY LEVEL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3769"/>
            <a:ext cx="5435600" cy="4466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5964"/>
            <a:ext cx="2943225" cy="497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/>
              <a:t>Title of the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1" y="9425964"/>
            <a:ext cx="2944813" cy="4975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0332B2-55D9-421F-A138-9E18F33D61D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929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457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1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7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4002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Poděkování za pozornost… </a:t>
            </a:r>
          </a:p>
          <a:p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pár slov závěrem: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Jsme AXA </a:t>
            </a:r>
            <a:r>
              <a:rPr lang="cs-CZ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partners</a:t>
            </a: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Silný a důvěryhodný partner – máme doktory, máme právníky, máme  specialisty z různých oborů, máme zkušenosti…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Zachraňujeme životy, máme rádi inovace a ještě raději </a:t>
            </a: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měníme tvář pojišťovnictví.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Nejsme nudný </a:t>
            </a:r>
            <a:r>
              <a:rPr lang="cs-CZ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korporát</a:t>
            </a: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</a:t>
            </a:r>
            <a:r>
              <a:rPr lang="cs-CZ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jsme partneři a profesionálové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cs-CZ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Našim klientům dáváme jistotu a klid. 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63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96875" y="696913"/>
            <a:ext cx="6191250" cy="3481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4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71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5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7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2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52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597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GB" noProof="0"/>
          </a:p>
        </p:txBody>
      </p:sp>
      <p:pic>
        <p:nvPicPr>
          <p:cNvPr id="3" name="Picture 2" descr="C:\Users\Administrateur\Desktop\new_switch_rvb_rou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703263"/>
            <a:ext cx="3260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957638" y="1177925"/>
            <a:ext cx="3854450" cy="712788"/>
          </a:xfrm>
          <a:prstGeom prst="rect">
            <a:avLst/>
          </a:prstGeom>
        </p:spPr>
        <p:txBody>
          <a:bodyPr lIns="0" tIns="0" rIns="0" bIns="0"/>
          <a:lstStyle>
            <a:lvl1pPr algn="l" defTabSz="696913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696913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sz="5400" noProof="0"/>
              <a:t>Title 1</a:t>
            </a: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3281363" y="1905000"/>
            <a:ext cx="4530725" cy="860425"/>
          </a:xfrm>
          <a:prstGeom prst="rect">
            <a:avLst/>
          </a:prstGeom>
        </p:spPr>
        <p:txBody>
          <a:bodyPr/>
          <a:lstStyle>
            <a:lvl1pPr marL="0" indent="0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6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5150" indent="-21748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538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200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450" indent="-173038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7634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29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495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3616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5400" noProof="0"/>
              <a:t>Title 2</a:t>
            </a:r>
          </a:p>
        </p:txBody>
      </p:sp>
      <p:sp>
        <p:nvSpPr>
          <p:cNvPr id="7" name="Date / Lieu"/>
          <p:cNvSpPr txBox="1">
            <a:spLocks/>
          </p:cNvSpPr>
          <p:nvPr/>
        </p:nvSpPr>
        <p:spPr>
          <a:xfrm>
            <a:off x="2768600" y="2901950"/>
            <a:ext cx="5043488" cy="446088"/>
          </a:xfrm>
          <a:prstGeom prst="rect">
            <a:avLst/>
          </a:prstGeom>
        </p:spPr>
        <p:txBody>
          <a:bodyPr/>
          <a:lstStyle>
            <a:lvl1pPr marL="0" indent="0" algn="l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9691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9732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000" noProof="0">
                <a:latin typeface="+mj-lt"/>
              </a:rPr>
              <a:t>Date / Place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0077-BF62-4615-B421-B126B085B1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Title of the presentation l Date</a:t>
            </a:r>
            <a:endParaRPr lang="fr-F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CONFIDENTIALITY LEVEL</a:t>
            </a:r>
            <a:endParaRPr lang="fr-FR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998"/>
            <a:ext cx="7812087" cy="52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0077-BF62-4615-B421-B126B085B1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Title of the presentation l Date</a:t>
            </a:r>
            <a:endParaRPr lang="fr-F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CONFIDENTIALITY LEVEL</a:t>
            </a:r>
            <a:endParaRPr lang="fr-FR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07" y="-371679"/>
            <a:ext cx="7913298" cy="52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5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D0077-BF62-4615-B421-B126B085B1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Title of the presentation l Date</a:t>
            </a:r>
            <a:endParaRPr lang="fr-FR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CONFIDENTIALITY LEVEL</a:t>
            </a:r>
            <a:endParaRPr lang="fr-FR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0807" cy="55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6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098550"/>
            <a:ext cx="39116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60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27387" y="4190178"/>
            <a:ext cx="1892804" cy="149471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683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Title of the presentation l Date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2354" y="4190178"/>
            <a:ext cx="2114417" cy="149471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683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noProof="0" dirty="0"/>
              <a:t>CONFIDENTIALITY LEVEL</a:t>
            </a:r>
          </a:p>
        </p:txBody>
      </p:sp>
      <p:pic>
        <p:nvPicPr>
          <p:cNvPr id="7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12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233363" y="4103687"/>
            <a:ext cx="215900" cy="144462"/>
          </a:xfrm>
        </p:spPr>
        <p:txBody>
          <a:bodyPr anchor="ctr"/>
          <a:lstStyle>
            <a:lvl1pPr>
              <a:defRPr/>
            </a:lvl1pPr>
          </a:lstStyle>
          <a:p>
            <a:fld id="{438FEFB8-6B6E-4DC1-A5E4-A1258711B44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>
          <a:xfrm>
            <a:off x="390525" y="4061428"/>
            <a:ext cx="1822450" cy="233362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>
          <a:xfrm>
            <a:off x="2668588" y="4061428"/>
            <a:ext cx="2474912" cy="233362"/>
          </a:xfrm>
        </p:spPr>
        <p:txBody>
          <a:bodyPr/>
          <a:lstStyle>
            <a:lvl1pPr>
              <a:defRPr sz="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CONFIDENTIALITY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 hasCustomPrompt="1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195384" y="968375"/>
            <a:ext cx="7309818" cy="291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1400"/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200"/>
            </a:lvl2pPr>
            <a:lvl3pPr marL="808038" indent="-179388">
              <a:lnSpc>
                <a:spcPct val="100000"/>
              </a:lnSpc>
              <a:buFont typeface="Source Sans Pro" pitchFamily="34" charset="0"/>
              <a:buChar char="–"/>
              <a:defRPr sz="1000"/>
            </a:lvl3pPr>
            <a:lvl4pPr marL="896938" indent="-88900">
              <a:lnSpc>
                <a:spcPct val="100000"/>
              </a:lnSpc>
              <a:buFont typeface="Source Sans Pro" pitchFamily="34" charset="0"/>
              <a:buChar char="•"/>
              <a:defRPr sz="800"/>
            </a:lvl4pPr>
            <a:lvl5pPr marL="1074738" indent="-88900">
              <a:lnSpc>
                <a:spcPct val="100000"/>
              </a:lnSpc>
              <a:buFont typeface="Source Sans Pro" pitchFamily="34" charset="0"/>
              <a:buChar char="&gt;"/>
              <a:defRPr sz="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 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233363" y="4103687"/>
            <a:ext cx="215900" cy="144462"/>
          </a:xfrm>
        </p:spPr>
        <p:txBody>
          <a:bodyPr anchor="ctr"/>
          <a:lstStyle>
            <a:lvl1pPr>
              <a:defRPr/>
            </a:lvl1pPr>
          </a:lstStyle>
          <a:p>
            <a:fld id="{438FEFB8-6B6E-4DC1-A5E4-A1258711B44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CONFIDENTIALITY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mmaire"/>
          <p:cNvSpPr>
            <a:spLocks noGrp="1"/>
          </p:cNvSpPr>
          <p:nvPr>
            <p:ph type="title" hasCustomPrompt="1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233363" y="4103687"/>
            <a:ext cx="215900" cy="144462"/>
          </a:xfrm>
        </p:spPr>
        <p:txBody>
          <a:bodyPr anchor="ctr"/>
          <a:lstStyle>
            <a:lvl1pPr>
              <a:defRPr/>
            </a:lvl1pPr>
          </a:lstStyle>
          <a:p>
            <a:fld id="{438FEFB8-6B6E-4DC1-A5E4-A1258711B44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CONFIDENTIALITY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33363" y="4088190"/>
            <a:ext cx="215900" cy="144462"/>
          </a:xfrm>
        </p:spPr>
        <p:txBody>
          <a:bodyPr/>
          <a:lstStyle/>
          <a:p>
            <a:fld id="{AB4D0077-BF62-4615-B421-B126B085B14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8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100263" y="0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098550"/>
            <a:ext cx="39116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233363" y="4103688"/>
            <a:ext cx="215900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Source Sans Pro" pitchFamily="34" charset="0"/>
              </a:defRPr>
            </a:lvl1pPr>
          </a:lstStyle>
          <a:p>
            <a:fld id="{AB4D0077-BF62-4615-B421-B126B085B14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90525" y="4061428"/>
            <a:ext cx="1822450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r>
              <a:rPr lang="fr-FR" dirty="0"/>
              <a:t>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668588" y="4061428"/>
            <a:ext cx="2474912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CONFIDENTIALITY LEVEL</a:t>
            </a:r>
          </a:p>
        </p:txBody>
      </p:sp>
      <p:sp>
        <p:nvSpPr>
          <p:cNvPr id="4" name="MSIPCMContentMarking" descr="{&quot;HashCode&quot;:-1260063538,&quot;Placement&quot;:&quot;Footer&quot;,&quot;Top&quot;:325.217957,&quot;Left&quot;:280.85788,&quot;SlideWidth&quot;:615,&quot;SlideHeight&quot;:345}"/>
          <p:cNvSpPr txBox="1"/>
          <p:nvPr userDrawn="1"/>
        </p:nvSpPr>
        <p:spPr bwMode="auto">
          <a:xfrm>
            <a:off x="3566895" y="4130268"/>
            <a:ext cx="678298" cy="2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sk-SK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sk-SK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92" r:id="rId3"/>
    <p:sldLayoutId id="2147483887" r:id="rId4"/>
    <p:sldLayoutId id="2147483888" r:id="rId5"/>
    <p:sldLayoutId id="2147483893" r:id="rId6"/>
    <p:sldLayoutId id="2147483889" r:id="rId7"/>
    <p:sldLayoutId id="2147483890" r:id="rId8"/>
    <p:sldLayoutId id="2147483891" r:id="rId9"/>
    <p:sldLayoutId id="2147483896" r:id="rId10"/>
    <p:sldLayoutId id="2147483897" r:id="rId11"/>
    <p:sldLayoutId id="2147483898" r:id="rId12"/>
    <p:sldLayoutId id="2147483901" r:id="rId13"/>
    <p:sldLayoutId id="2147483902" r:id="rId14"/>
  </p:sldLayoutIdLst>
  <p:hf hdr="0"/>
  <p:txStyles>
    <p:titleStyle>
      <a:lvl1pPr algn="ctr" defTabSz="696913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2pPr>
      <a:lvl3pPr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3pPr>
      <a:lvl4pPr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4pPr>
      <a:lvl5pPr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5pPr>
      <a:lvl6pPr marL="457200"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696913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0350" indent="-260350" algn="l" defTabSz="6969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217488" algn="l" defTabSz="6969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538" indent="-173038" algn="l" defTabSz="6969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173038" algn="l" defTabSz="6969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450" indent="-173038" algn="l" defTabSz="6969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34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29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95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616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6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32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982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643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30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96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625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9286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kl@axa-assistance.cz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a-assistance.sk/informacie-pre-obchodnych-partner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xa-assistance.sk/covid-1/" TargetMode="External"/><Relationship Id="rId4" Type="http://schemas.openxmlformats.org/officeDocument/2006/relationships/hyperlink" Target="https://www.axa-assistance.sk/faq-for-busines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79675" y="3948113"/>
            <a:ext cx="1459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sk-SK" sz="1200" dirty="0">
                <a:solidFill>
                  <a:schemeClr val="bg1"/>
                </a:solidFill>
                <a:latin typeface="+mj-lt"/>
                <a:cs typeface="Calibri" pitchFamily="34" charset="0"/>
              </a:rPr>
              <a:t>11/2023 </a:t>
            </a:r>
            <a:r>
              <a:rPr lang="cs-CZ" sz="1200" dirty="0">
                <a:solidFill>
                  <a:schemeClr val="bg1"/>
                </a:solidFill>
                <a:latin typeface="+mj-lt"/>
                <a:cs typeface="Calibri" pitchFamily="34" charset="0"/>
              </a:rPr>
              <a:t>- Bratislava</a:t>
            </a: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529614" y="1927225"/>
            <a:ext cx="7109436" cy="3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indent="898525" eaLnBrk="1" hangingPunct="1">
              <a:lnSpc>
                <a:spcPct val="78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AXA </a:t>
            </a:r>
            <a:r>
              <a:rPr lang="sk-SK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Assistance</a:t>
            </a:r>
            <a:r>
              <a:rPr lang="sk-SK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/ UNIVERSAL</a:t>
            </a:r>
            <a:endParaRPr lang="cs-CZ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5079" y="3719513"/>
            <a:ext cx="923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cs-CZ" sz="1200" dirty="0">
                <a:solidFill>
                  <a:schemeClr val="bg1"/>
                </a:solidFill>
                <a:latin typeface="+mj-lt"/>
                <a:cs typeface="Calibri" pitchFamily="34" charset="0"/>
              </a:rPr>
              <a:t>Pavol Šturc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195384" y="1306473"/>
            <a:ext cx="4615155" cy="2914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200" dirty="0"/>
              <a:t>Chráníme našich </a:t>
            </a:r>
            <a:r>
              <a:rPr lang="cs-CZ" sz="1200" dirty="0" err="1"/>
              <a:t>klientov</a:t>
            </a:r>
            <a:r>
              <a:rPr lang="cs-CZ" sz="1200" dirty="0"/>
              <a:t> na cestách</a:t>
            </a:r>
          </a:p>
          <a:p>
            <a:pPr>
              <a:lnSpc>
                <a:spcPct val="150000"/>
              </a:lnSpc>
            </a:pPr>
            <a:r>
              <a:rPr lang="cs-CZ" sz="1200" dirty="0"/>
              <a:t>Limit až  20.000.000 € na </a:t>
            </a:r>
            <a:r>
              <a:rPr lang="cs-CZ" sz="1200" dirty="0" err="1"/>
              <a:t>liečebné</a:t>
            </a:r>
            <a:r>
              <a:rPr lang="cs-CZ" sz="1200" dirty="0"/>
              <a:t> náklady</a:t>
            </a:r>
          </a:p>
          <a:p>
            <a:pPr>
              <a:lnSpc>
                <a:spcPct val="150000"/>
              </a:lnSpc>
            </a:pPr>
            <a:r>
              <a:rPr lang="sk-SK" sz="1200" dirty="0"/>
              <a:t>24/7 Asistenčná služba je vám k dispozícii nepretržite 24 hodín denne v niekoľkých svetových jazykoch</a:t>
            </a:r>
          </a:p>
          <a:p>
            <a:pPr>
              <a:lnSpc>
                <a:spcPct val="150000"/>
              </a:lnSpc>
            </a:pPr>
            <a:r>
              <a:rPr lang="sk-SK" sz="1200" dirty="0"/>
              <a:t>Súčasťou je aj tlmočenie či právna asistencia</a:t>
            </a:r>
          </a:p>
          <a:p>
            <a:pPr>
              <a:lnSpc>
                <a:spcPct val="150000"/>
              </a:lnSpc>
            </a:pPr>
            <a:r>
              <a:rPr lang="cs-CZ" sz="1200" dirty="0" err="1"/>
              <a:t>Celosvetová</a:t>
            </a:r>
            <a:r>
              <a:rPr lang="cs-CZ" sz="1200" dirty="0"/>
              <a:t> </a:t>
            </a:r>
            <a:r>
              <a:rPr lang="cs-CZ" sz="1200" dirty="0" err="1"/>
              <a:t>sieť</a:t>
            </a:r>
            <a:r>
              <a:rPr lang="cs-CZ" sz="1200" dirty="0"/>
              <a:t> </a:t>
            </a:r>
            <a:r>
              <a:rPr lang="cs-CZ" sz="1200" dirty="0" err="1"/>
              <a:t>zmluvných</a:t>
            </a:r>
            <a:r>
              <a:rPr lang="cs-CZ" sz="1200" dirty="0"/>
              <a:t> </a:t>
            </a:r>
            <a:r>
              <a:rPr lang="cs-CZ" sz="1200" dirty="0" err="1"/>
              <a:t>zdravotníckych</a:t>
            </a:r>
            <a:r>
              <a:rPr lang="cs-CZ" sz="1200" dirty="0"/>
              <a:t> </a:t>
            </a:r>
            <a:r>
              <a:rPr lang="cs-CZ" sz="1200" dirty="0" err="1"/>
              <a:t>zariadení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cs-CZ" sz="1200" dirty="0" err="1"/>
              <a:t>Krytie</a:t>
            </a:r>
            <a:r>
              <a:rPr lang="cs-CZ" sz="1200" dirty="0"/>
              <a:t> </a:t>
            </a:r>
            <a:r>
              <a:rPr lang="cs-CZ" sz="1200" dirty="0" err="1"/>
              <a:t>bežných</a:t>
            </a:r>
            <a:r>
              <a:rPr lang="cs-CZ" sz="1200" dirty="0"/>
              <a:t> </a:t>
            </a:r>
            <a:r>
              <a:rPr lang="cs-CZ" sz="1200" dirty="0" err="1"/>
              <a:t>športov</a:t>
            </a:r>
            <a:r>
              <a:rPr lang="cs-CZ" sz="1200" dirty="0"/>
              <a:t> už v </a:t>
            </a:r>
            <a:r>
              <a:rPr lang="cs-CZ" sz="1200" dirty="0" err="1"/>
              <a:t>základnom</a:t>
            </a:r>
            <a:r>
              <a:rPr lang="cs-CZ" sz="1200" dirty="0"/>
              <a:t> variante </a:t>
            </a:r>
            <a:r>
              <a:rPr lang="cs-CZ" sz="1200" dirty="0" err="1"/>
              <a:t>poistenia</a:t>
            </a:r>
            <a:r>
              <a:rPr lang="cs-CZ" sz="1200" dirty="0"/>
              <a:t> + široká  škála </a:t>
            </a:r>
            <a:r>
              <a:rPr lang="cs-CZ" sz="1200" dirty="0" err="1"/>
              <a:t>pripoistení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Cestovné poistenie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Dokážeme </a:t>
            </a:r>
            <a:r>
              <a:rPr lang="cs-CZ" dirty="0" err="1"/>
              <a:t>pomôcť</a:t>
            </a:r>
            <a:r>
              <a:rPr lang="cs-CZ" dirty="0"/>
              <a:t> </a:t>
            </a:r>
            <a:r>
              <a:rPr lang="cs-CZ" dirty="0" err="1"/>
              <a:t>ľuďom</a:t>
            </a:r>
            <a:r>
              <a:rPr lang="cs-CZ" dirty="0"/>
              <a:t> v </a:t>
            </a:r>
            <a:r>
              <a:rPr lang="cs-CZ" dirty="0" err="1"/>
              <a:t>ťažkostiach</a:t>
            </a:r>
            <a:r>
              <a:rPr lang="cs-CZ" dirty="0"/>
              <a:t> </a:t>
            </a:r>
            <a:r>
              <a:rPr lang="cs-CZ" dirty="0" err="1"/>
              <a:t>kdekoľvek</a:t>
            </a:r>
            <a:r>
              <a:rPr lang="cs-CZ" dirty="0"/>
              <a:t> na </a:t>
            </a:r>
            <a:r>
              <a:rPr lang="cs-CZ" dirty="0" err="1"/>
              <a:t>svete</a:t>
            </a:r>
            <a:r>
              <a:rPr lang="cs-CZ" dirty="0"/>
              <a:t>.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4810538" y="3088016"/>
            <a:ext cx="27225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AXA brand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klient</a:t>
            </a:r>
            <a:r>
              <a:rPr lang="sk-SK" sz="1200" dirty="0">
                <a:solidFill>
                  <a:srgbClr val="00AEC6"/>
                </a:solidFill>
                <a:latin typeface="Source Sans Pro" pitchFamily="34" charset="0"/>
              </a:rPr>
              <a:t>o</a:t>
            </a:r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m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ot</a:t>
            </a:r>
            <a:r>
              <a:rPr lang="sk-SK" sz="1200" dirty="0">
                <a:solidFill>
                  <a:srgbClr val="00AEC6"/>
                </a:solidFill>
                <a:latin typeface="Source Sans Pro" pitchFamily="34" charset="0"/>
              </a:rPr>
              <a:t>vára dvere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nemocn</a:t>
            </a:r>
            <a:r>
              <a:rPr lang="sk-SK" sz="1200" dirty="0">
                <a:solidFill>
                  <a:srgbClr val="00AEC6"/>
                </a:solidFill>
                <a:latin typeface="Source Sans Pro" pitchFamily="34" charset="0"/>
              </a:rPr>
              <a:t>í</a:t>
            </a:r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c, v 90 % p</a:t>
            </a:r>
            <a:r>
              <a:rPr lang="sk-SK" sz="1200" dirty="0" err="1">
                <a:solidFill>
                  <a:srgbClr val="00AEC6"/>
                </a:solidFill>
                <a:latin typeface="Source Sans Pro" pitchFamily="34" charset="0"/>
              </a:rPr>
              <a:t>rípadovov</a:t>
            </a:r>
            <a:r>
              <a:rPr lang="sk-SK" sz="12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za</a:t>
            </a:r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ošetřen</a:t>
            </a:r>
            <a:r>
              <a:rPr lang="sk-SK" sz="1200" dirty="0" err="1">
                <a:solidFill>
                  <a:srgbClr val="00AEC6"/>
                </a:solidFill>
                <a:latin typeface="Source Sans Pro" pitchFamily="34" charset="0"/>
              </a:rPr>
              <a:t>ie</a:t>
            </a:r>
            <a:r>
              <a:rPr lang="en-GB" sz="12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sk-SK" sz="1200" dirty="0">
                <a:solidFill>
                  <a:srgbClr val="00AEC6"/>
                </a:solidFill>
                <a:latin typeface="Source Sans Pro" pitchFamily="34" charset="0"/>
              </a:rPr>
              <a:t> klient nič </a:t>
            </a:r>
            <a:r>
              <a:rPr lang="en-GB" sz="1200" dirty="0" err="1">
                <a:solidFill>
                  <a:srgbClr val="00AEC6"/>
                </a:solidFill>
                <a:latin typeface="Source Sans Pro" pitchFamily="34" charset="0"/>
              </a:rPr>
              <a:t>neplatí</a:t>
            </a:r>
            <a:endParaRPr lang="en-GB" sz="1200" dirty="0">
              <a:solidFill>
                <a:srgbClr val="00AEC6"/>
              </a:solidFill>
              <a:latin typeface="Source Sans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45" y="1423295"/>
            <a:ext cx="2043147" cy="1382553"/>
          </a:xfrm>
          <a:prstGeom prst="rect">
            <a:avLst/>
          </a:prstGeom>
        </p:spPr>
      </p:pic>
      <p:cxnSp>
        <p:nvCxnSpPr>
          <p:cNvPr id="16" name="Přímá spojnice 15"/>
          <p:cNvCxnSpPr/>
          <p:nvPr/>
        </p:nvCxnSpPr>
        <p:spPr>
          <a:xfrm>
            <a:off x="4793530" y="1226010"/>
            <a:ext cx="0" cy="26945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1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Cestovné </a:t>
            </a:r>
            <a:r>
              <a:rPr lang="cs-CZ" dirty="0" err="1"/>
              <a:t>poistenie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95383" y="968375"/>
            <a:ext cx="7305447" cy="2914650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Zastúpenie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vo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viac</a:t>
            </a:r>
            <a:r>
              <a:rPr lang="cs-CZ" dirty="0">
                <a:solidFill>
                  <a:schemeClr val="tx2"/>
                </a:solidFill>
              </a:rPr>
              <a:t> jako 220 krajinách </a:t>
            </a:r>
            <a:r>
              <a:rPr lang="cs-CZ" dirty="0" err="1">
                <a:solidFill>
                  <a:schemeClr val="tx2"/>
                </a:solidFill>
              </a:rPr>
              <a:t>sveta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40 </a:t>
            </a:r>
            <a:r>
              <a:rPr lang="cs-CZ" dirty="0" err="1">
                <a:solidFill>
                  <a:schemeClr val="tx2"/>
                </a:solidFill>
              </a:rPr>
              <a:t>dcérskych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spoločností</a:t>
            </a:r>
            <a:r>
              <a:rPr lang="cs-CZ" dirty="0">
                <a:solidFill>
                  <a:schemeClr val="tx2"/>
                </a:solidFill>
              </a:rPr>
              <a:t> - </a:t>
            </a:r>
            <a:r>
              <a:rPr lang="cs-CZ" dirty="0" err="1">
                <a:solidFill>
                  <a:schemeClr val="tx2"/>
                </a:solidFill>
              </a:rPr>
              <a:t>kompletná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asistenčná</a:t>
            </a:r>
            <a:r>
              <a:rPr lang="cs-CZ" dirty="0">
                <a:solidFill>
                  <a:schemeClr val="tx2"/>
                </a:solidFill>
              </a:rPr>
              <a:t> platforma s </a:t>
            </a:r>
            <a:r>
              <a:rPr lang="cs-CZ" dirty="0" err="1">
                <a:solidFill>
                  <a:schemeClr val="tx2"/>
                </a:solidFill>
              </a:rPr>
              <a:t>nepretržitou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lekárskou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pohotovosťou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2 264 vysoko kvalifikovaných </a:t>
            </a:r>
            <a:r>
              <a:rPr lang="cs-CZ" dirty="0" err="1">
                <a:solidFill>
                  <a:schemeClr val="tx2"/>
                </a:solidFill>
              </a:rPr>
              <a:t>špecialistov</a:t>
            </a:r>
            <a:r>
              <a:rPr lang="cs-CZ" dirty="0">
                <a:solidFill>
                  <a:schemeClr val="tx2"/>
                </a:solidFill>
              </a:rPr>
              <a:t> so zdravotným </a:t>
            </a:r>
            <a:r>
              <a:rPr lang="cs-CZ" dirty="0" err="1">
                <a:solidFill>
                  <a:schemeClr val="tx2"/>
                </a:solidFill>
              </a:rPr>
              <a:t>vzdelaním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186 partnerských </a:t>
            </a:r>
            <a:r>
              <a:rPr lang="cs-CZ" dirty="0" err="1">
                <a:solidFill>
                  <a:schemeClr val="tx2"/>
                </a:solidFill>
              </a:rPr>
              <a:t>operačných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stredísk</a:t>
            </a:r>
            <a:r>
              <a:rPr lang="cs-CZ" dirty="0">
                <a:solidFill>
                  <a:schemeClr val="tx2"/>
                </a:solidFill>
              </a:rPr>
              <a:t> (vybraných </a:t>
            </a:r>
            <a:r>
              <a:rPr lang="cs-CZ" dirty="0" err="1">
                <a:solidFill>
                  <a:schemeClr val="tx2"/>
                </a:solidFill>
              </a:rPr>
              <a:t>podľa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kvalitatívnych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štandardov</a:t>
            </a:r>
            <a:r>
              <a:rPr lang="cs-CZ" dirty="0">
                <a:solidFill>
                  <a:schemeClr val="tx2"/>
                </a:solidFill>
              </a:rPr>
              <a:t> skupiny AXA)</a:t>
            </a: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Na území Sk K a CZ  1 500 </a:t>
            </a:r>
            <a:r>
              <a:rPr lang="cs-CZ" dirty="0" err="1">
                <a:solidFill>
                  <a:schemeClr val="tx2"/>
                </a:solidFill>
              </a:rPr>
              <a:t>preverených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dodávateľov</a:t>
            </a:r>
            <a:r>
              <a:rPr lang="cs-CZ" dirty="0">
                <a:solidFill>
                  <a:schemeClr val="tx2"/>
                </a:solidFill>
              </a:rPr>
              <a:t> a </a:t>
            </a:r>
            <a:r>
              <a:rPr lang="cs-CZ" dirty="0" err="1">
                <a:solidFill>
                  <a:schemeClr val="tx2"/>
                </a:solidFill>
              </a:rPr>
              <a:t>zmluvných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partnerov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23 </a:t>
            </a:r>
            <a:r>
              <a:rPr lang="cs-CZ" dirty="0" err="1">
                <a:solidFill>
                  <a:schemeClr val="tx2"/>
                </a:solidFill>
              </a:rPr>
              <a:t>rokov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skúseností</a:t>
            </a:r>
            <a:r>
              <a:rPr lang="cs-CZ" dirty="0">
                <a:solidFill>
                  <a:schemeClr val="tx2"/>
                </a:solidFill>
              </a:rPr>
              <a:t> na </a:t>
            </a:r>
            <a:r>
              <a:rPr lang="cs-CZ" dirty="0" err="1">
                <a:solidFill>
                  <a:schemeClr val="tx2"/>
                </a:solidFill>
              </a:rPr>
              <a:t>domácom</a:t>
            </a:r>
            <a:r>
              <a:rPr lang="cs-CZ" dirty="0">
                <a:solidFill>
                  <a:schemeClr val="tx2"/>
                </a:solidFill>
              </a:rPr>
              <a:t> trhu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i="1" dirty="0">
                <a:solidFill>
                  <a:srgbClr val="C00000"/>
                </a:solidFill>
              </a:rPr>
              <a:t>V  regióne CEE </a:t>
            </a:r>
            <a:r>
              <a:rPr lang="cs-CZ" i="1" dirty="0" err="1">
                <a:solidFill>
                  <a:srgbClr val="C00000"/>
                </a:solidFill>
              </a:rPr>
              <a:t>sme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najvätším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poskytovateľom</a:t>
            </a:r>
            <a:r>
              <a:rPr lang="cs-CZ" i="1" dirty="0">
                <a:solidFill>
                  <a:srgbClr val="C00000"/>
                </a:solidFill>
              </a:rPr>
              <a:t> cestovného </a:t>
            </a:r>
            <a:r>
              <a:rPr lang="cs-CZ" i="1" dirty="0" err="1">
                <a:solidFill>
                  <a:srgbClr val="C00000"/>
                </a:solidFill>
              </a:rPr>
              <a:t>poistenia</a:t>
            </a:r>
            <a:r>
              <a:rPr lang="cs-CZ" i="1" dirty="0">
                <a:solidFill>
                  <a:srgbClr val="C00000"/>
                </a:solidFill>
              </a:rPr>
              <a:t>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2"/>
              </a:solidFill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endParaRPr lang="cs-CZ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</p:spPr>
        <p:txBody>
          <a:bodyPr/>
          <a:lstStyle/>
          <a:p>
            <a:r>
              <a:rPr lang="cs-CZ" dirty="0"/>
              <a:t>Máme </a:t>
            </a:r>
            <a:r>
              <a:rPr lang="cs-CZ" dirty="0" err="1"/>
              <a:t>zázemie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6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06FF-D80B-22AC-0104-4F4AD287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Pripoistenia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1A233-D0C3-33BE-E3D8-86BC71386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Storno cesty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FBFE2-C0DA-3CBA-4D38-CF8BA15CBC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Slúži</a:t>
            </a:r>
            <a:r>
              <a:rPr lang="cs-CZ" dirty="0"/>
              <a:t> k </a:t>
            </a:r>
            <a:r>
              <a:rPr lang="cs-CZ" dirty="0" err="1"/>
              <a:t>úhrade</a:t>
            </a:r>
            <a:r>
              <a:rPr lang="cs-CZ" dirty="0"/>
              <a:t> </a:t>
            </a:r>
            <a:r>
              <a:rPr lang="cs-CZ" dirty="0" err="1"/>
              <a:t>nákladov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poistenému</a:t>
            </a:r>
            <a:r>
              <a:rPr lang="cs-CZ" dirty="0"/>
              <a:t> vznikli v </a:t>
            </a:r>
            <a:r>
              <a:rPr lang="cs-CZ" dirty="0" err="1"/>
              <a:t>prípade</a:t>
            </a:r>
            <a:r>
              <a:rPr lang="cs-CZ" dirty="0"/>
              <a:t>, že </a:t>
            </a:r>
            <a:r>
              <a:rPr lang="cs-CZ" dirty="0" err="1"/>
              <a:t>nemohol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závažných </a:t>
            </a:r>
            <a:r>
              <a:rPr lang="cs-CZ" dirty="0" err="1"/>
              <a:t>dôvodov</a:t>
            </a:r>
            <a:r>
              <a:rPr lang="cs-CZ" dirty="0"/>
              <a:t> </a:t>
            </a:r>
            <a:r>
              <a:rPr lang="cs-CZ" dirty="0" err="1"/>
              <a:t>odcestovať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z </a:t>
            </a:r>
            <a:r>
              <a:rPr lang="cs-CZ" dirty="0" err="1"/>
              <a:t>dôvodu</a:t>
            </a:r>
            <a:r>
              <a:rPr lang="cs-CZ" dirty="0"/>
              <a:t> </a:t>
            </a:r>
            <a:r>
              <a:rPr lang="cs-CZ" dirty="0" err="1"/>
              <a:t>akútneho</a:t>
            </a:r>
            <a:r>
              <a:rPr lang="cs-CZ" dirty="0"/>
              <a:t> </a:t>
            </a:r>
            <a:r>
              <a:rPr lang="cs-CZ" dirty="0" err="1"/>
              <a:t>ochorenia</a:t>
            </a:r>
            <a:r>
              <a:rPr lang="cs-CZ" dirty="0"/>
              <a:t>, úrazu </a:t>
            </a:r>
            <a:r>
              <a:rPr lang="cs-CZ" dirty="0" err="1"/>
              <a:t>poisteného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rodinného příslušníka – </a:t>
            </a:r>
            <a:r>
              <a:rPr lang="cs-CZ" dirty="0" err="1"/>
              <a:t>hospitalizácia</a:t>
            </a:r>
            <a:r>
              <a:rPr lang="cs-CZ" dirty="0"/>
              <a:t> / </a:t>
            </a:r>
            <a:r>
              <a:rPr lang="cs-CZ" dirty="0" err="1"/>
              <a:t>upútanie</a:t>
            </a:r>
            <a:r>
              <a:rPr lang="cs-CZ" dirty="0"/>
              <a:t> na </a:t>
            </a:r>
            <a:r>
              <a:rPr lang="cs-CZ" dirty="0" err="1"/>
              <a:t>lôžko</a:t>
            </a:r>
            <a:r>
              <a:rPr lang="cs-CZ" dirty="0"/>
              <a:t>; smrti </a:t>
            </a:r>
            <a:r>
              <a:rPr lang="cs-CZ" dirty="0" err="1"/>
              <a:t>poisteného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rodinného </a:t>
            </a:r>
            <a:r>
              <a:rPr lang="cs-CZ" dirty="0" err="1"/>
              <a:t>príslušníka</a:t>
            </a:r>
            <a:r>
              <a:rPr lang="cs-CZ" dirty="0"/>
              <a:t>, škody na majetku </a:t>
            </a:r>
            <a:r>
              <a:rPr lang="cs-CZ" dirty="0" err="1"/>
              <a:t>poisteného</a:t>
            </a:r>
            <a:r>
              <a:rPr lang="cs-CZ" dirty="0"/>
              <a:t> </a:t>
            </a:r>
            <a:r>
              <a:rPr lang="cs-CZ" dirty="0" err="1"/>
              <a:t>atď</a:t>
            </a:r>
            <a:r>
              <a:rPr lang="cs-CZ" dirty="0"/>
              <a:t>.) </a:t>
            </a:r>
          </a:p>
          <a:p>
            <a:r>
              <a:rPr lang="cs-CZ" dirty="0" err="1"/>
              <a:t>Poistenie</a:t>
            </a:r>
            <a:r>
              <a:rPr lang="cs-CZ" dirty="0"/>
              <a:t> storna cesty je možné  </a:t>
            </a:r>
            <a:r>
              <a:rPr lang="cs-CZ" dirty="0" err="1"/>
              <a:t>uzatvoriť</a:t>
            </a:r>
            <a:r>
              <a:rPr lang="cs-CZ" dirty="0"/>
              <a:t> 15 dní </a:t>
            </a:r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odjazdom</a:t>
            </a:r>
            <a:r>
              <a:rPr lang="cs-CZ" dirty="0"/>
              <a:t> a to bez </a:t>
            </a:r>
            <a:r>
              <a:rPr lang="cs-CZ" dirty="0" err="1"/>
              <a:t>ohľadu</a:t>
            </a:r>
            <a:r>
              <a:rPr lang="cs-CZ" dirty="0"/>
              <a:t> na </a:t>
            </a:r>
            <a:r>
              <a:rPr lang="cs-CZ" dirty="0" err="1"/>
              <a:t>dátum</a:t>
            </a:r>
            <a:r>
              <a:rPr lang="cs-CZ" dirty="0"/>
              <a:t> </a:t>
            </a:r>
            <a:r>
              <a:rPr lang="cs-CZ" dirty="0" err="1"/>
              <a:t>zákupenia</a:t>
            </a:r>
            <a:r>
              <a:rPr lang="cs-CZ" dirty="0"/>
              <a:t> </a:t>
            </a:r>
            <a:r>
              <a:rPr lang="cs-CZ" dirty="0" err="1"/>
              <a:t>zájazdu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služby cestovného ruchu (letenka, </a:t>
            </a:r>
            <a:r>
              <a:rPr lang="cs-CZ" dirty="0" err="1"/>
              <a:t>ubytovanie</a:t>
            </a:r>
            <a:r>
              <a:rPr lang="cs-CZ" dirty="0"/>
              <a:t>, </a:t>
            </a:r>
            <a:r>
              <a:rPr lang="cs-CZ" dirty="0" err="1"/>
              <a:t>detský</a:t>
            </a:r>
            <a:r>
              <a:rPr lang="cs-CZ" dirty="0"/>
              <a:t> tábor apod). </a:t>
            </a:r>
          </a:p>
          <a:p>
            <a:r>
              <a:rPr lang="cs-CZ" dirty="0" err="1"/>
              <a:t>Poistenie</a:t>
            </a:r>
            <a:r>
              <a:rPr lang="cs-CZ" dirty="0"/>
              <a:t> storna </a:t>
            </a:r>
            <a:r>
              <a:rPr lang="cs-CZ" dirty="0" err="1"/>
              <a:t>nie</a:t>
            </a:r>
            <a:r>
              <a:rPr lang="cs-CZ" dirty="0"/>
              <a:t> je možné </a:t>
            </a:r>
            <a:r>
              <a:rPr lang="cs-CZ" dirty="0" err="1"/>
              <a:t>dojednať</a:t>
            </a:r>
            <a:r>
              <a:rPr lang="cs-CZ" dirty="0"/>
              <a:t> </a:t>
            </a:r>
            <a:r>
              <a:rPr lang="cs-CZ" dirty="0" err="1"/>
              <a:t>samostatne</a:t>
            </a:r>
            <a:r>
              <a:rPr lang="cs-CZ" dirty="0"/>
              <a:t>.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pripoistenie</a:t>
            </a:r>
            <a:r>
              <a:rPr lang="cs-CZ" dirty="0"/>
              <a:t>  ku </a:t>
            </a:r>
            <a:r>
              <a:rPr lang="cs-CZ" dirty="0" err="1"/>
              <a:t>každej</a:t>
            </a:r>
            <a:r>
              <a:rPr lang="cs-CZ" dirty="0"/>
              <a:t> variante </a:t>
            </a:r>
            <a:r>
              <a:rPr lang="cs-CZ" dirty="0" err="1"/>
              <a:t>nášho</a:t>
            </a:r>
            <a:r>
              <a:rPr lang="cs-CZ" dirty="0"/>
              <a:t> cestovného </a:t>
            </a:r>
            <a:r>
              <a:rPr lang="cs-CZ" dirty="0" err="1"/>
              <a:t>poistenia</a:t>
            </a:r>
            <a:r>
              <a:rPr lang="cs-CZ" dirty="0"/>
              <a:t>.</a:t>
            </a:r>
          </a:p>
          <a:p>
            <a:r>
              <a:rPr lang="cs-CZ" dirty="0"/>
              <a:t>V </a:t>
            </a:r>
            <a:r>
              <a:rPr lang="cs-CZ" dirty="0" err="1"/>
              <a:t>prípade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</a:t>
            </a:r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vycestovaním</a:t>
            </a:r>
            <a:r>
              <a:rPr lang="cs-CZ" dirty="0"/>
              <a:t> klient </a:t>
            </a:r>
            <a:r>
              <a:rPr lang="cs-CZ" dirty="0" err="1"/>
              <a:t>ochorie</a:t>
            </a:r>
            <a:r>
              <a:rPr lang="cs-CZ" dirty="0"/>
              <a:t> / je </a:t>
            </a:r>
            <a:r>
              <a:rPr lang="cs-CZ" dirty="0" err="1"/>
              <a:t>pozitívny</a:t>
            </a:r>
            <a:r>
              <a:rPr lang="cs-CZ" dirty="0"/>
              <a:t> na covid-19 (</a:t>
            </a:r>
            <a:r>
              <a:rPr lang="cs-CZ" dirty="0" err="1"/>
              <a:t>potvrdené</a:t>
            </a:r>
            <a:r>
              <a:rPr lang="cs-CZ" dirty="0"/>
              <a:t> PCR </a:t>
            </a:r>
            <a:r>
              <a:rPr lang="cs-CZ" dirty="0" err="1"/>
              <a:t>testom</a:t>
            </a:r>
            <a:r>
              <a:rPr lang="cs-CZ" dirty="0"/>
              <a:t>), sú z cestovného </a:t>
            </a:r>
            <a:r>
              <a:rPr lang="cs-CZ" dirty="0" err="1"/>
              <a:t>poistenia</a:t>
            </a:r>
            <a:r>
              <a:rPr lang="cs-CZ" dirty="0"/>
              <a:t> kryté </a:t>
            </a:r>
            <a:r>
              <a:rPr lang="cs-CZ" dirty="0" err="1"/>
              <a:t>riziká</a:t>
            </a:r>
            <a:r>
              <a:rPr lang="cs-CZ" dirty="0"/>
              <a:t> v rámci </a:t>
            </a:r>
            <a:r>
              <a:rPr lang="cs-CZ" dirty="0" err="1"/>
              <a:t>pripoistenia</a:t>
            </a:r>
            <a:r>
              <a:rPr lang="cs-CZ" dirty="0"/>
              <a:t> storna cesty </a:t>
            </a:r>
            <a:r>
              <a:rPr lang="cs-CZ" dirty="0" err="1"/>
              <a:t>podľa</a:t>
            </a:r>
            <a:r>
              <a:rPr lang="cs-CZ" dirty="0"/>
              <a:t> dohodnutých </a:t>
            </a:r>
            <a:r>
              <a:rPr lang="cs-CZ" dirty="0" err="1"/>
              <a:t>podmienok</a:t>
            </a:r>
            <a:r>
              <a:rPr lang="cs-CZ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3F9F-D97A-74DB-4831-7806A09660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24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A03B-8C6B-4335-0AE2-44EB5036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Pripoistenia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B0B3-64B5-AEB9-287C-96EC72DC1E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Autoasistencia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C9139-4321-E5CB-496B-8E277D887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114" y="1256375"/>
            <a:ext cx="7309818" cy="2421370"/>
          </a:xfrm>
        </p:spPr>
        <p:txBody>
          <a:bodyPr/>
          <a:lstStyle/>
          <a:p>
            <a:r>
              <a:rPr lang="cs-CZ" dirty="0" err="1"/>
              <a:t>pripoistenie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týka</a:t>
            </a:r>
            <a:r>
              <a:rPr lang="cs-CZ" dirty="0"/>
              <a:t> </a:t>
            </a:r>
            <a:r>
              <a:rPr lang="cs-CZ" dirty="0" err="1"/>
              <a:t>nielen</a:t>
            </a:r>
            <a:r>
              <a:rPr lang="cs-CZ" dirty="0"/>
              <a:t> </a:t>
            </a:r>
            <a:r>
              <a:rPr lang="cs-CZ" dirty="0" err="1"/>
              <a:t>zahraničia</a:t>
            </a:r>
            <a:r>
              <a:rPr lang="cs-CZ" dirty="0"/>
              <a:t>, ale aj </a:t>
            </a:r>
            <a:r>
              <a:rPr lang="cs-CZ" dirty="0" err="1"/>
              <a:t>udalostí</a:t>
            </a:r>
            <a:r>
              <a:rPr lang="cs-CZ" dirty="0"/>
              <a:t> , ku </a:t>
            </a:r>
            <a:r>
              <a:rPr lang="cs-CZ" dirty="0" err="1"/>
              <a:t>ktorým</a:t>
            </a:r>
            <a:r>
              <a:rPr lang="cs-CZ" dirty="0"/>
              <a:t> </a:t>
            </a:r>
            <a:r>
              <a:rPr lang="cs-CZ" dirty="0" err="1"/>
              <a:t>dôjde</a:t>
            </a:r>
            <a:r>
              <a:rPr lang="cs-CZ" dirty="0"/>
              <a:t> na území SR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ceste</a:t>
            </a:r>
            <a:r>
              <a:rPr lang="cs-CZ" dirty="0"/>
              <a:t> na dovolenku do </a:t>
            </a:r>
            <a:r>
              <a:rPr lang="cs-CZ" dirty="0" err="1"/>
              <a:t>zahraničia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návrate z nej</a:t>
            </a:r>
          </a:p>
          <a:p>
            <a:r>
              <a:rPr lang="cs-CZ" dirty="0" err="1"/>
              <a:t>zaistí</a:t>
            </a:r>
            <a:r>
              <a:rPr lang="cs-CZ" dirty="0"/>
              <a:t> vám nevyhnutný </a:t>
            </a:r>
            <a:r>
              <a:rPr lang="cs-CZ" dirty="0" err="1"/>
              <a:t>odťah</a:t>
            </a:r>
            <a:r>
              <a:rPr lang="cs-CZ" dirty="0"/>
              <a:t> a opravu na </a:t>
            </a:r>
            <a:r>
              <a:rPr lang="cs-CZ" dirty="0" err="1"/>
              <a:t>mieste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v autoservise, </a:t>
            </a:r>
            <a:r>
              <a:rPr lang="cs-CZ" dirty="0" err="1"/>
              <a:t>prípadne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postaráme aj o vaše </a:t>
            </a:r>
            <a:r>
              <a:rPr lang="cs-CZ" dirty="0" err="1"/>
              <a:t>ubytovanie</a:t>
            </a:r>
            <a:r>
              <a:rPr lang="cs-CZ" dirty="0"/>
              <a:t> resp. </a:t>
            </a:r>
            <a:r>
              <a:rPr lang="cs-CZ" dirty="0" err="1"/>
              <a:t>náhradnú</a:t>
            </a:r>
            <a:r>
              <a:rPr lang="cs-CZ" dirty="0"/>
              <a:t> dopravu</a:t>
            </a:r>
          </a:p>
          <a:p>
            <a:r>
              <a:rPr lang="cs-CZ" dirty="0"/>
              <a:t>v </a:t>
            </a:r>
            <a:r>
              <a:rPr lang="cs-CZ" dirty="0" err="1"/>
              <a:t>prípade</a:t>
            </a:r>
            <a:r>
              <a:rPr lang="cs-CZ" dirty="0"/>
              <a:t> </a:t>
            </a:r>
            <a:r>
              <a:rPr lang="cs-CZ" dirty="0" err="1"/>
              <a:t>vážnej</a:t>
            </a:r>
            <a:r>
              <a:rPr lang="cs-CZ" dirty="0"/>
              <a:t> poruchy, </a:t>
            </a:r>
            <a:r>
              <a:rPr lang="cs-CZ" dirty="0" err="1"/>
              <a:t>kedy</a:t>
            </a:r>
            <a:r>
              <a:rPr lang="cs-CZ" dirty="0"/>
              <a:t> auto </a:t>
            </a:r>
            <a:r>
              <a:rPr lang="cs-CZ" dirty="0" err="1"/>
              <a:t>nie</a:t>
            </a:r>
            <a:r>
              <a:rPr lang="cs-CZ" dirty="0"/>
              <a:t> je možné </a:t>
            </a:r>
            <a:r>
              <a:rPr lang="cs-CZ" dirty="0" err="1"/>
              <a:t>opraviť</a:t>
            </a:r>
            <a:r>
              <a:rPr lang="cs-CZ" dirty="0"/>
              <a:t> do </a:t>
            </a:r>
            <a:r>
              <a:rPr lang="cs-CZ" dirty="0" err="1"/>
              <a:t>piatich</a:t>
            </a:r>
            <a:r>
              <a:rPr lang="cs-CZ" dirty="0"/>
              <a:t> </a:t>
            </a:r>
            <a:r>
              <a:rPr lang="cs-CZ" dirty="0" err="1"/>
              <a:t>pracovných</a:t>
            </a:r>
            <a:r>
              <a:rPr lang="cs-CZ" dirty="0"/>
              <a:t> dní, dopravíme </a:t>
            </a:r>
            <a:r>
              <a:rPr lang="cs-CZ" dirty="0" err="1"/>
              <a:t>nepojazdné</a:t>
            </a:r>
            <a:r>
              <a:rPr lang="cs-CZ" dirty="0"/>
              <a:t> vozidlo </a:t>
            </a:r>
            <a:r>
              <a:rPr lang="cs-CZ" dirty="0" err="1"/>
              <a:t>späť</a:t>
            </a:r>
            <a:r>
              <a:rPr lang="cs-CZ" dirty="0"/>
              <a:t> do SK</a:t>
            </a:r>
          </a:p>
          <a:p>
            <a:r>
              <a:rPr lang="cs-CZ" dirty="0" err="1"/>
              <a:t>dvojstopového</a:t>
            </a:r>
            <a:r>
              <a:rPr lang="cs-CZ" dirty="0"/>
              <a:t> vozidla s platnou slovenskou </a:t>
            </a:r>
            <a:r>
              <a:rPr lang="cs-CZ" dirty="0" err="1"/>
              <a:t>poznávacou</a:t>
            </a:r>
            <a:r>
              <a:rPr lang="cs-CZ" dirty="0"/>
              <a:t> značkou (ŠPZ) s </a:t>
            </a:r>
            <a:r>
              <a:rPr lang="cs-CZ" dirty="0" err="1"/>
              <a:t>výnimkou</a:t>
            </a:r>
            <a:r>
              <a:rPr lang="cs-CZ" dirty="0"/>
              <a:t> </a:t>
            </a:r>
            <a:r>
              <a:rPr lang="cs-CZ" dirty="0" err="1"/>
              <a:t>štvorkolky</a:t>
            </a:r>
            <a:r>
              <a:rPr lang="cs-CZ" dirty="0"/>
              <a:t>, </a:t>
            </a:r>
            <a:r>
              <a:rPr lang="cs-CZ" dirty="0" err="1"/>
              <a:t>ktorého</a:t>
            </a:r>
            <a:r>
              <a:rPr lang="cs-CZ" dirty="0"/>
              <a:t> celková </a:t>
            </a:r>
            <a:r>
              <a:rPr lang="cs-CZ" dirty="0" err="1"/>
              <a:t>hmotnosť</a:t>
            </a:r>
            <a:r>
              <a:rPr lang="cs-CZ" dirty="0"/>
              <a:t>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vyššia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3,5 tony,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poistený</a:t>
            </a:r>
            <a:r>
              <a:rPr lang="cs-CZ" dirty="0"/>
              <a:t> </a:t>
            </a:r>
            <a:r>
              <a:rPr lang="cs-CZ" dirty="0" err="1"/>
              <a:t>oprávnene</a:t>
            </a:r>
            <a:r>
              <a:rPr lang="cs-CZ" dirty="0"/>
              <a:t> </a:t>
            </a:r>
            <a:r>
              <a:rPr lang="cs-CZ" dirty="0" err="1"/>
              <a:t>riadi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je jednou z </a:t>
            </a:r>
            <a:r>
              <a:rPr lang="cs-CZ" dirty="0" err="1"/>
              <a:t>prepravovaných</a:t>
            </a:r>
            <a:r>
              <a:rPr lang="cs-CZ" dirty="0"/>
              <a:t> osob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7989D-C1FB-1D03-DB23-76C14F0B97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99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DB85-C661-FA19-F14D-FD07E2FA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Pripoistenia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DC888-F5A6-CA78-2A15-637DC684A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Poistenie</a:t>
            </a:r>
            <a:r>
              <a:rPr lang="cs-CZ" dirty="0"/>
              <a:t> </a:t>
            </a:r>
            <a:r>
              <a:rPr lang="cs-CZ" dirty="0" err="1"/>
              <a:t>požičaného</a:t>
            </a:r>
            <a:r>
              <a:rPr lang="cs-CZ" dirty="0"/>
              <a:t> vozidla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79B7E-A4A3-5A5C-018F-2F0EFD03E7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chystáte na </a:t>
            </a:r>
            <a:r>
              <a:rPr lang="cs-CZ" dirty="0" err="1"/>
              <a:t>dovolenke</a:t>
            </a:r>
            <a:r>
              <a:rPr lang="cs-CZ" dirty="0"/>
              <a:t> </a:t>
            </a:r>
            <a:r>
              <a:rPr lang="cs-CZ" dirty="0" err="1"/>
              <a:t>požičať</a:t>
            </a:r>
            <a:r>
              <a:rPr lang="cs-CZ" dirty="0"/>
              <a:t> si auto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skúter</a:t>
            </a:r>
            <a:r>
              <a:rPr lang="cs-CZ" dirty="0"/>
              <a:t> a </a:t>
            </a:r>
            <a:r>
              <a:rPr lang="cs-CZ" dirty="0" err="1"/>
              <a:t>previesť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po okolí, </a:t>
            </a:r>
            <a:r>
              <a:rPr lang="cs-CZ" dirty="0" err="1"/>
              <a:t>určite</a:t>
            </a:r>
            <a:r>
              <a:rPr lang="cs-CZ" dirty="0"/>
              <a:t> doporučujeme naše </a:t>
            </a:r>
            <a:r>
              <a:rPr lang="cs-CZ" dirty="0" err="1"/>
              <a:t>pripoistenie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vás </a:t>
            </a:r>
            <a:r>
              <a:rPr lang="cs-CZ" dirty="0" err="1"/>
              <a:t>ochráni</a:t>
            </a:r>
            <a:r>
              <a:rPr lang="cs-CZ" dirty="0"/>
              <a:t> </a:t>
            </a:r>
            <a:r>
              <a:rPr lang="cs-CZ" dirty="0" err="1"/>
              <a:t>pred</a:t>
            </a:r>
            <a:r>
              <a:rPr lang="cs-CZ" dirty="0"/>
              <a:t> platbou spoluúčasti, </a:t>
            </a:r>
            <a:r>
              <a:rPr lang="cs-CZ" dirty="0" err="1"/>
              <a:t>ktorú</a:t>
            </a:r>
            <a:r>
              <a:rPr lang="cs-CZ" dirty="0"/>
              <a:t> po vás bude </a:t>
            </a:r>
            <a:r>
              <a:rPr lang="cs-CZ" dirty="0" err="1"/>
              <a:t>chcieť</a:t>
            </a:r>
            <a:r>
              <a:rPr lang="cs-CZ" dirty="0"/>
              <a:t> </a:t>
            </a:r>
            <a:r>
              <a:rPr lang="cs-CZ" dirty="0" err="1"/>
              <a:t>požičovňa</a:t>
            </a:r>
            <a:r>
              <a:rPr lang="cs-CZ" dirty="0"/>
              <a:t> </a:t>
            </a:r>
            <a:r>
              <a:rPr lang="cs-CZ" dirty="0" err="1"/>
              <a:t>preplatiť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vozidlo </a:t>
            </a:r>
            <a:r>
              <a:rPr lang="cs-CZ" dirty="0" err="1"/>
              <a:t>vrátite</a:t>
            </a:r>
            <a:r>
              <a:rPr lang="cs-CZ" dirty="0"/>
              <a:t> </a:t>
            </a:r>
            <a:r>
              <a:rPr lang="cs-CZ" dirty="0" err="1"/>
              <a:t>poškodené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stanete </a:t>
            </a:r>
            <a:r>
              <a:rPr lang="cs-CZ" dirty="0" err="1"/>
              <a:t>účastníkom</a:t>
            </a:r>
            <a:r>
              <a:rPr lang="cs-CZ" dirty="0"/>
              <a:t> </a:t>
            </a:r>
            <a:r>
              <a:rPr lang="cs-CZ" dirty="0" err="1"/>
              <a:t>dopravnej</a:t>
            </a:r>
            <a:r>
              <a:rPr lang="cs-CZ" dirty="0"/>
              <a:t> nehody.</a:t>
            </a:r>
          </a:p>
          <a:p>
            <a:endParaRPr lang="cs-CZ" dirty="0"/>
          </a:p>
          <a:p>
            <a:r>
              <a:rPr lang="cs-CZ" dirty="0" err="1"/>
              <a:t>Vzťahuje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tiež</a:t>
            </a:r>
            <a:r>
              <a:rPr lang="cs-CZ" dirty="0"/>
              <a:t> na </a:t>
            </a:r>
            <a:r>
              <a:rPr lang="cs-CZ" dirty="0" err="1"/>
              <a:t>odcudzenie</a:t>
            </a:r>
            <a:r>
              <a:rPr lang="cs-CZ" dirty="0"/>
              <a:t> </a:t>
            </a:r>
            <a:r>
              <a:rPr lang="cs-CZ" dirty="0" err="1"/>
              <a:t>požičaného</a:t>
            </a:r>
            <a:r>
              <a:rPr lang="cs-CZ" dirty="0"/>
              <a:t> dopravného </a:t>
            </a:r>
            <a:r>
              <a:rPr lang="cs-CZ" dirty="0" err="1"/>
              <a:t>prostriedku</a:t>
            </a:r>
            <a:r>
              <a:rPr lang="cs-CZ" dirty="0"/>
              <a:t> a vandalizmus.</a:t>
            </a:r>
          </a:p>
          <a:p>
            <a:r>
              <a:rPr lang="cs-CZ" dirty="0"/>
              <a:t>Limit 1.200€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7A957-4BA2-8FF4-8EC4-F671A6BAE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99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F2C0-1BFB-5EDB-FBF9-AC479E68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Pripoistenia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B6EB-2B09-ED94-4B9D-27905BCC9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Drink povolený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51A4-E059-E5E5-30EB-BDC27D13F1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Chcete na </a:t>
            </a:r>
            <a:r>
              <a:rPr lang="cs-CZ" dirty="0" err="1"/>
              <a:t>dovolenke</a:t>
            </a:r>
            <a:r>
              <a:rPr lang="cs-CZ" dirty="0"/>
              <a:t> </a:t>
            </a:r>
            <a:r>
              <a:rPr lang="cs-CZ" dirty="0" err="1"/>
              <a:t>ochutnávať</a:t>
            </a:r>
            <a:r>
              <a:rPr lang="cs-CZ" dirty="0"/>
              <a:t> </a:t>
            </a:r>
            <a:r>
              <a:rPr lang="cs-CZ" dirty="0" err="1"/>
              <a:t>miestne</a:t>
            </a:r>
            <a:r>
              <a:rPr lang="cs-CZ" dirty="0"/>
              <a:t> alkoholické nápoje?  S naším </a:t>
            </a:r>
            <a:r>
              <a:rPr lang="cs-CZ" dirty="0" err="1"/>
              <a:t>pripoistením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nemusíte </a:t>
            </a:r>
            <a:r>
              <a:rPr lang="cs-CZ" dirty="0" err="1"/>
              <a:t>báť</a:t>
            </a:r>
            <a:r>
              <a:rPr lang="cs-CZ" dirty="0"/>
              <a:t> </a:t>
            </a:r>
            <a:r>
              <a:rPr lang="cs-CZ" dirty="0" err="1"/>
              <a:t>prípadných</a:t>
            </a:r>
            <a:r>
              <a:rPr lang="cs-CZ" dirty="0"/>
              <a:t> zdravotných </a:t>
            </a:r>
            <a:r>
              <a:rPr lang="cs-CZ" dirty="0" err="1"/>
              <a:t>následkov</a:t>
            </a:r>
            <a:r>
              <a:rPr lang="cs-CZ" dirty="0"/>
              <a:t> a škodových </a:t>
            </a:r>
            <a:r>
              <a:rPr lang="cs-CZ" dirty="0" err="1"/>
              <a:t>udalostí</a:t>
            </a:r>
            <a:r>
              <a:rPr lang="cs-CZ" dirty="0"/>
              <a:t> – </a:t>
            </a:r>
            <a:r>
              <a:rPr lang="cs-CZ" dirty="0" err="1"/>
              <a:t>napríklad</a:t>
            </a:r>
            <a:r>
              <a:rPr lang="cs-CZ" dirty="0"/>
              <a:t> úrazu. </a:t>
            </a:r>
            <a:r>
              <a:rPr lang="cs-CZ" dirty="0" err="1"/>
              <a:t>Pripoistenie</a:t>
            </a:r>
            <a:r>
              <a:rPr lang="cs-CZ" dirty="0"/>
              <a:t> </a:t>
            </a:r>
            <a:r>
              <a:rPr lang="cs-CZ" dirty="0" err="1"/>
              <a:t>rozširuje</a:t>
            </a:r>
            <a:r>
              <a:rPr lang="cs-CZ" dirty="0"/>
              <a:t> rozsah </a:t>
            </a:r>
            <a:r>
              <a:rPr lang="cs-CZ" dirty="0" err="1"/>
              <a:t>krytia</a:t>
            </a:r>
            <a:r>
              <a:rPr lang="cs-CZ" dirty="0"/>
              <a:t> aj na </a:t>
            </a:r>
            <a:r>
              <a:rPr lang="cs-CZ" dirty="0" err="1"/>
              <a:t>udalosti</a:t>
            </a:r>
            <a:r>
              <a:rPr lang="cs-CZ" dirty="0"/>
              <a:t>, ku </a:t>
            </a:r>
            <a:r>
              <a:rPr lang="cs-CZ" dirty="0" err="1"/>
              <a:t>ktorým</a:t>
            </a:r>
            <a:r>
              <a:rPr lang="cs-CZ" dirty="0"/>
              <a:t> došlo v </a:t>
            </a:r>
            <a:r>
              <a:rPr lang="cs-CZ" dirty="0" err="1"/>
              <a:t>súvislosti</a:t>
            </a:r>
            <a:r>
              <a:rPr lang="cs-CZ" dirty="0"/>
              <a:t> s požitím alkoholu - do limitu </a:t>
            </a:r>
            <a:r>
              <a:rPr lang="cs-CZ" dirty="0" err="1"/>
              <a:t>poistenia</a:t>
            </a:r>
            <a:r>
              <a:rPr lang="cs-CZ" dirty="0"/>
              <a:t> </a:t>
            </a:r>
            <a:r>
              <a:rPr lang="cs-CZ" dirty="0" err="1"/>
              <a:t>liečebných</a:t>
            </a:r>
            <a:r>
              <a:rPr lang="cs-CZ" dirty="0"/>
              <a:t> </a:t>
            </a:r>
            <a:r>
              <a:rPr lang="cs-CZ" dirty="0" err="1"/>
              <a:t>nákladov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Spokojne</a:t>
            </a:r>
            <a:r>
              <a:rPr lang="cs-CZ" dirty="0"/>
              <a:t> si teda </a:t>
            </a:r>
            <a:r>
              <a:rPr lang="cs-CZ" dirty="0" err="1"/>
              <a:t>môžete</a:t>
            </a:r>
            <a:r>
              <a:rPr lang="cs-CZ" dirty="0"/>
              <a:t> </a:t>
            </a:r>
            <a:r>
              <a:rPr lang="cs-CZ" dirty="0" err="1"/>
              <a:t>dať</a:t>
            </a:r>
            <a:r>
              <a:rPr lang="cs-CZ" dirty="0"/>
              <a:t> </a:t>
            </a:r>
            <a:r>
              <a:rPr lang="cs-CZ" dirty="0" err="1"/>
              <a:t>kokteil</a:t>
            </a:r>
            <a:r>
              <a:rPr lang="cs-CZ" dirty="0"/>
              <a:t> na pláži, </a:t>
            </a:r>
            <a:r>
              <a:rPr lang="cs-CZ" dirty="0" err="1"/>
              <a:t>varené</a:t>
            </a:r>
            <a:r>
              <a:rPr lang="cs-CZ" dirty="0"/>
              <a:t> víno na </a:t>
            </a:r>
            <a:r>
              <a:rPr lang="cs-CZ" dirty="0" err="1"/>
              <a:t>zjazdovke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pivo či víno k </a:t>
            </a:r>
            <a:r>
              <a:rPr lang="cs-CZ" dirty="0" err="1"/>
              <a:t>večeri</a:t>
            </a:r>
            <a:r>
              <a:rPr lang="cs-CZ" dirty="0"/>
              <a:t>.</a:t>
            </a:r>
          </a:p>
          <a:p>
            <a:r>
              <a:rPr lang="cs-CZ" dirty="0" err="1"/>
              <a:t>vzťahuje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 </a:t>
            </a:r>
            <a:r>
              <a:rPr lang="cs-CZ" dirty="0" err="1"/>
              <a:t>liečebné</a:t>
            </a:r>
            <a:r>
              <a:rPr lang="cs-CZ" dirty="0"/>
              <a:t> náklady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prípadnom</a:t>
            </a:r>
            <a:r>
              <a:rPr lang="cs-CZ" dirty="0"/>
              <a:t> úraze, zdravotných </a:t>
            </a:r>
            <a:r>
              <a:rPr lang="cs-CZ" dirty="0" err="1"/>
              <a:t>komplikáciách</a:t>
            </a:r>
            <a:r>
              <a:rPr lang="cs-CZ" dirty="0"/>
              <a:t> apod.</a:t>
            </a:r>
          </a:p>
          <a:p>
            <a:r>
              <a:rPr lang="cs-CZ" dirty="0"/>
              <a:t>možno </a:t>
            </a:r>
            <a:r>
              <a:rPr lang="cs-CZ" dirty="0" err="1"/>
              <a:t>dojednať</a:t>
            </a:r>
            <a:r>
              <a:rPr lang="cs-CZ" dirty="0"/>
              <a:t> k </a:t>
            </a:r>
            <a:r>
              <a:rPr lang="cs-CZ" dirty="0" err="1"/>
              <a:t>jednorazovým</a:t>
            </a:r>
            <a:r>
              <a:rPr lang="cs-CZ" dirty="0"/>
              <a:t> i opakovaným cestám</a:t>
            </a:r>
          </a:p>
          <a:p>
            <a:r>
              <a:rPr lang="cs-CZ" dirty="0" err="1"/>
              <a:t>vzťahuje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iba</a:t>
            </a:r>
            <a:r>
              <a:rPr lang="cs-CZ" dirty="0"/>
              <a:t> na </a:t>
            </a:r>
            <a:r>
              <a:rPr lang="cs-CZ" dirty="0" err="1"/>
              <a:t>dospelé</a:t>
            </a:r>
            <a:r>
              <a:rPr lang="cs-CZ" dirty="0"/>
              <a:t> osoby</a:t>
            </a:r>
          </a:p>
          <a:p>
            <a:r>
              <a:rPr lang="cs-CZ" dirty="0" err="1"/>
              <a:t>pripoistenie</a:t>
            </a:r>
            <a:r>
              <a:rPr lang="cs-CZ" dirty="0"/>
              <a:t> platí až do 0,8 promile alkoholu v krvi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4F1A1-61B5-B137-B203-BA47A3E6C5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11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B610-580A-4B6D-47AA-E26D2974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</a:t>
            </a:r>
            <a:r>
              <a:rPr lang="cs-CZ" dirty="0" err="1"/>
              <a:t>veci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1E1A7-8C2C-7764-1CF0-E43A12DB6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Potvrdenie</a:t>
            </a:r>
            <a:r>
              <a:rPr lang="cs-CZ" dirty="0"/>
              <a:t> </a:t>
            </a:r>
            <a:r>
              <a:rPr lang="cs-CZ" dirty="0" err="1"/>
              <a:t>poistenia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DF15E-0604-D22B-AAE9-F6F06C0073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363" y="1357745"/>
            <a:ext cx="7309818" cy="1597891"/>
          </a:xfrm>
        </p:spPr>
        <p:txBody>
          <a:bodyPr/>
          <a:lstStyle/>
          <a:p>
            <a:r>
              <a:rPr lang="cs-CZ" dirty="0" err="1"/>
              <a:t>potvrdenie</a:t>
            </a:r>
            <a:r>
              <a:rPr lang="cs-CZ" dirty="0"/>
              <a:t> o </a:t>
            </a:r>
            <a:r>
              <a:rPr lang="cs-CZ" dirty="0" err="1"/>
              <a:t>poistení</a:t>
            </a:r>
            <a:r>
              <a:rPr lang="cs-CZ" dirty="0"/>
              <a:t> </a:t>
            </a:r>
            <a:r>
              <a:rPr lang="cs-CZ" dirty="0" err="1"/>
              <a:t>napr</a:t>
            </a:r>
            <a:r>
              <a:rPr lang="cs-CZ" dirty="0"/>
              <a:t>. do Thajska, na </a:t>
            </a:r>
            <a:r>
              <a:rPr lang="cs-CZ" dirty="0" err="1"/>
              <a:t>Maurícius</a:t>
            </a:r>
            <a:r>
              <a:rPr lang="cs-CZ" dirty="0"/>
              <a:t> či </a:t>
            </a:r>
            <a:r>
              <a:rPr lang="cs-CZ" dirty="0" err="1"/>
              <a:t>iných</a:t>
            </a:r>
            <a:r>
              <a:rPr lang="cs-CZ" dirty="0"/>
              <a:t> </a:t>
            </a:r>
            <a:r>
              <a:rPr lang="cs-CZ" dirty="0" err="1"/>
              <a:t>krajín</a:t>
            </a:r>
            <a:r>
              <a:rPr lang="cs-CZ" dirty="0"/>
              <a:t> je nutné </a:t>
            </a:r>
            <a:r>
              <a:rPr lang="cs-CZ" dirty="0" err="1"/>
              <a:t>požiadať</a:t>
            </a:r>
            <a:r>
              <a:rPr lang="cs-CZ" dirty="0"/>
              <a:t> za </a:t>
            </a:r>
            <a:r>
              <a:rPr lang="cs-CZ" dirty="0" err="1"/>
              <a:t>klientov</a:t>
            </a:r>
            <a:r>
              <a:rPr lang="cs-CZ" dirty="0"/>
              <a:t> </a:t>
            </a:r>
            <a:r>
              <a:rPr lang="cs-CZ" dirty="0" err="1"/>
              <a:t>písomne</a:t>
            </a:r>
            <a:r>
              <a:rPr lang="cs-CZ" dirty="0"/>
              <a:t> ​​na e-</a:t>
            </a:r>
            <a:r>
              <a:rPr lang="cs-CZ" dirty="0" err="1"/>
              <a:t>mailovej</a:t>
            </a:r>
            <a:r>
              <a:rPr lang="cs-CZ" dirty="0"/>
              <a:t> adrese </a:t>
            </a:r>
            <a:r>
              <a:rPr lang="cs-CZ" dirty="0">
                <a:hlinkClick r:id="rId2"/>
              </a:rPr>
              <a:t>makl@axa-assistance.cz</a:t>
            </a:r>
            <a:endParaRPr lang="cs-CZ" dirty="0"/>
          </a:p>
          <a:p>
            <a:r>
              <a:rPr lang="cs-CZ" dirty="0" err="1"/>
              <a:t>Potvrdenie</a:t>
            </a:r>
            <a:r>
              <a:rPr lang="cs-CZ" dirty="0"/>
              <a:t> je možné </a:t>
            </a:r>
            <a:r>
              <a:rPr lang="cs-CZ" dirty="0" err="1"/>
              <a:t>vystaviť</a:t>
            </a:r>
            <a:r>
              <a:rPr lang="cs-CZ" dirty="0"/>
              <a:t> až </a:t>
            </a:r>
            <a:r>
              <a:rPr lang="cs-CZ" dirty="0" err="1"/>
              <a:t>vo</a:t>
            </a:r>
            <a:r>
              <a:rPr lang="cs-CZ" dirty="0"/>
              <a:t> chvíli, </a:t>
            </a:r>
            <a:r>
              <a:rPr lang="cs-CZ" dirty="0" err="1"/>
              <a:t>keď</a:t>
            </a:r>
            <a:r>
              <a:rPr lang="cs-CZ" dirty="0"/>
              <a:t> je platba </a:t>
            </a:r>
            <a:r>
              <a:rPr lang="cs-CZ" dirty="0" err="1"/>
              <a:t>poistného</a:t>
            </a:r>
            <a:r>
              <a:rPr lang="cs-CZ" dirty="0"/>
              <a:t> </a:t>
            </a:r>
            <a:r>
              <a:rPr lang="cs-CZ" dirty="0" err="1"/>
              <a:t>pripísaná</a:t>
            </a:r>
            <a:r>
              <a:rPr lang="cs-CZ" dirty="0"/>
              <a:t> u nás v systéme. </a:t>
            </a:r>
            <a:r>
              <a:rPr lang="cs-CZ" dirty="0" err="1"/>
              <a:t>Pokiaľ</a:t>
            </a:r>
            <a:r>
              <a:rPr lang="cs-CZ" dirty="0"/>
              <a:t> klientovi </a:t>
            </a:r>
            <a:r>
              <a:rPr lang="cs-CZ" dirty="0" err="1"/>
              <a:t>vystavenie</a:t>
            </a:r>
            <a:r>
              <a:rPr lang="cs-CZ" dirty="0"/>
              <a:t> </a:t>
            </a:r>
            <a:r>
              <a:rPr lang="cs-CZ" dirty="0" err="1"/>
              <a:t>potvrdenia</a:t>
            </a:r>
            <a:r>
              <a:rPr lang="cs-CZ" dirty="0"/>
              <a:t> </a:t>
            </a:r>
            <a:r>
              <a:rPr lang="cs-CZ" dirty="0" err="1"/>
              <a:t>ponáhľa</a:t>
            </a:r>
            <a:r>
              <a:rPr lang="cs-CZ" dirty="0"/>
              <a:t>, </a:t>
            </a:r>
            <a:r>
              <a:rPr lang="cs-CZ" dirty="0" err="1"/>
              <a:t>odporúčame</a:t>
            </a:r>
            <a:r>
              <a:rPr lang="cs-CZ" dirty="0"/>
              <a:t> úhradu kartou online.</a:t>
            </a:r>
          </a:p>
          <a:p>
            <a:r>
              <a:rPr lang="cs-CZ" dirty="0"/>
              <a:t>Covid</a:t>
            </a:r>
          </a:p>
          <a:p>
            <a:r>
              <a:rPr lang="cs-CZ" dirty="0"/>
              <a:t>Ukrajina, Rusko…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F762F-C938-C854-E37D-16AD414056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735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27" y="294371"/>
            <a:ext cx="3468925" cy="3767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857" y="1885810"/>
            <a:ext cx="39052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b="1" dirty="0" err="1">
                <a:solidFill>
                  <a:srgbClr val="FFFFFF"/>
                </a:solidFill>
                <a:latin typeface="+mj-lt"/>
              </a:rPr>
              <a:t>Travel</a:t>
            </a:r>
            <a:r>
              <a:rPr lang="sk-SK" sz="3200" b="1" dirty="0">
                <a:solidFill>
                  <a:srgbClr val="FFFFFF"/>
                </a:solidFill>
                <a:latin typeface="+mj-lt"/>
              </a:rPr>
              <a:t> 4 Business</a:t>
            </a:r>
            <a:endParaRPr lang="sk-SK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0482" y="3229468"/>
            <a:ext cx="16868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+mj-lt"/>
              </a:rPr>
              <a:t>Vaša istota</a:t>
            </a:r>
          </a:p>
          <a:p>
            <a:r>
              <a:rPr lang="pl-PL" b="1" dirty="0">
                <a:solidFill>
                  <a:schemeClr val="bg1"/>
                </a:solidFill>
                <a:latin typeface="+mj-lt"/>
              </a:rPr>
              <a:t>na pracovných</a:t>
            </a:r>
          </a:p>
          <a:p>
            <a:r>
              <a:rPr lang="pl-PL" b="1" dirty="0">
                <a:solidFill>
                  <a:schemeClr val="bg1"/>
                </a:solidFill>
                <a:latin typeface="+mj-lt"/>
              </a:rPr>
              <a:t>cestách</a:t>
            </a:r>
          </a:p>
        </p:txBody>
      </p:sp>
    </p:spTree>
    <p:extLst>
      <p:ext uri="{BB962C8B-B14F-4D97-AF65-F5344CB8AC3E}">
        <p14:creationId xmlns:p14="http://schemas.microsoft.com/office/powerpoint/2010/main" val="382060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39470" y="1210226"/>
            <a:ext cx="4319466" cy="2914650"/>
          </a:xfrm>
        </p:spPr>
        <p:txBody>
          <a:bodyPr/>
          <a:lstStyle/>
          <a:p>
            <a:r>
              <a:rPr lang="cs-CZ" dirty="0"/>
              <a:t>Jednoduché </a:t>
            </a:r>
            <a:r>
              <a:rPr lang="cs-CZ" dirty="0" err="1"/>
              <a:t>dojednanie</a:t>
            </a:r>
            <a:r>
              <a:rPr lang="cs-CZ" dirty="0"/>
              <a:t> bez </a:t>
            </a:r>
            <a:r>
              <a:rPr lang="cs-CZ" dirty="0" err="1"/>
              <a:t>papierovania</a:t>
            </a:r>
            <a:endParaRPr lang="cs-CZ" dirty="0"/>
          </a:p>
          <a:p>
            <a:r>
              <a:rPr lang="cs-CZ" noProof="1"/>
              <a:t>Uvediete len počet zamestnancov, ktorí jazdia služobne do zahraničia</a:t>
            </a:r>
          </a:p>
          <a:p>
            <a:r>
              <a:rPr lang="cs-CZ" noProof="1"/>
              <a:t>Neuvádzate konkrétne mená, neriešite zmenu pracovníka, nehlásite jednotlivé cesty</a:t>
            </a:r>
          </a:p>
          <a:p>
            <a:r>
              <a:rPr lang="cs-CZ" noProof="1"/>
              <a:t>Poistenie platí pre neobmedzený počet opakovaných výjazdov </a:t>
            </a:r>
          </a:p>
          <a:p>
            <a:r>
              <a:rPr lang="cs-CZ" noProof="1"/>
              <a:t>Poistenie tiež kryje:</a:t>
            </a:r>
          </a:p>
          <a:p>
            <a:pPr lvl="1"/>
            <a:r>
              <a:rPr lang="cs-CZ" noProof="1"/>
              <a:t>Poistenie vyslania náhradného pracovníka</a:t>
            </a:r>
          </a:p>
          <a:p>
            <a:pPr lvl="1"/>
            <a:r>
              <a:rPr lang="pl-PL" noProof="1"/>
              <a:t>Poistenie vybavenia na obchodné ces</a:t>
            </a:r>
            <a:r>
              <a:rPr lang="cs-CZ" noProof="1"/>
              <a:t>ty</a:t>
            </a:r>
          </a:p>
          <a:p>
            <a:pPr lvl="1"/>
            <a:r>
              <a:rPr lang="cs-CZ" noProof="1"/>
              <a:t>Poistenie právnej asistencie</a:t>
            </a:r>
          </a:p>
        </p:txBody>
      </p:sp>
      <p:sp>
        <p:nvSpPr>
          <p:cNvPr id="17409" name="Titr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dirty="0" err="1"/>
              <a:t>Travel</a:t>
            </a:r>
            <a:r>
              <a:rPr lang="cs-CZ" dirty="0"/>
              <a:t> 4 Business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Neriešte</a:t>
            </a:r>
            <a:r>
              <a:rPr lang="cs-CZ" dirty="0"/>
              <a:t> problémy, </a:t>
            </a:r>
            <a:r>
              <a:rPr lang="cs-CZ" dirty="0" err="1"/>
              <a:t>ktoré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vyskytnú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cestách vašich </a:t>
            </a:r>
            <a:r>
              <a:rPr lang="cs-CZ" dirty="0" err="1"/>
              <a:t>zamestnancov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955046" y="1048301"/>
            <a:ext cx="235504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eaLnBrk="1" hangingPunct="1"/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Sieť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zmluvných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zariadení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AXA je po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celom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svete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pripravená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postarať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sa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 o vás a vašich </a:t>
            </a:r>
            <a:r>
              <a:rPr lang="cs-CZ" sz="1600" dirty="0" err="1">
                <a:solidFill>
                  <a:srgbClr val="00AEC6"/>
                </a:solidFill>
                <a:latin typeface="Source Sans Pro" pitchFamily="34" charset="0"/>
              </a:rPr>
              <a:t>zamestnancov</a:t>
            </a:r>
            <a:r>
              <a:rPr lang="cs-CZ" sz="1600" dirty="0">
                <a:solidFill>
                  <a:srgbClr val="00AEC6"/>
                </a:solidFill>
                <a:latin typeface="Source Sans Pro" pitchFamily="34" charset="0"/>
              </a:rPr>
              <a:t>.</a:t>
            </a:r>
            <a:endParaRPr lang="pl-PL" sz="1600" dirty="0">
              <a:solidFill>
                <a:srgbClr val="00AEC6"/>
              </a:solidFill>
              <a:latin typeface="Source Sans Pro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05" y="2120271"/>
            <a:ext cx="1862033" cy="1801002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4793530" y="1226010"/>
            <a:ext cx="0" cy="269456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08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Travel</a:t>
            </a:r>
            <a:r>
              <a:rPr lang="cs-CZ" dirty="0"/>
              <a:t> 4 Business Plus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Produktové novinky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19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41313" y="1186961"/>
            <a:ext cx="6738497" cy="2480016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err="1"/>
              <a:t>krytie</a:t>
            </a:r>
            <a:r>
              <a:rPr lang="cs-CZ" dirty="0"/>
              <a:t> </a:t>
            </a:r>
            <a:r>
              <a:rPr lang="cs-CZ" dirty="0" err="1"/>
              <a:t>udalostí</a:t>
            </a:r>
            <a:r>
              <a:rPr lang="cs-CZ" dirty="0"/>
              <a:t> spojených s COVID-19 v rámci léčebných </a:t>
            </a:r>
            <a:r>
              <a:rPr lang="cs-CZ" dirty="0" err="1"/>
              <a:t>nákladov</a:t>
            </a:r>
            <a:r>
              <a:rPr lang="cs-CZ" dirty="0"/>
              <a:t> (v </a:t>
            </a:r>
            <a:r>
              <a:rPr lang="cs-CZ" dirty="0" err="1"/>
              <a:t>každej</a:t>
            </a:r>
            <a:r>
              <a:rPr lang="cs-CZ" dirty="0"/>
              <a:t> </a:t>
            </a:r>
            <a:r>
              <a:rPr lang="cs-CZ" dirty="0" err="1"/>
              <a:t>krajine</a:t>
            </a:r>
            <a:r>
              <a:rPr lang="cs-CZ" dirty="0"/>
              <a:t> bez </a:t>
            </a:r>
            <a:r>
              <a:rPr lang="cs-CZ" dirty="0" err="1"/>
              <a:t>ohľadu</a:t>
            </a:r>
            <a:r>
              <a:rPr lang="cs-CZ" dirty="0"/>
              <a:t> na </a:t>
            </a:r>
            <a:r>
              <a:rPr lang="cs-CZ" dirty="0" err="1"/>
              <a:t>vyhlásenie</a:t>
            </a:r>
            <a:r>
              <a:rPr lang="cs-CZ" dirty="0"/>
              <a:t> MZV)</a:t>
            </a:r>
            <a:endParaRPr lang="sk-SK" dirty="0"/>
          </a:p>
          <a:p>
            <a:pPr lvl="0">
              <a:lnSpc>
                <a:spcPct val="150000"/>
              </a:lnSpc>
            </a:pPr>
            <a:r>
              <a:rPr lang="cs-CZ" dirty="0" err="1"/>
              <a:t>kompenzáciu</a:t>
            </a:r>
            <a:r>
              <a:rPr lang="cs-CZ" dirty="0"/>
              <a:t> pobytu v nemocnici v zahraničí</a:t>
            </a:r>
            <a:endParaRPr lang="sk-SK" dirty="0"/>
          </a:p>
          <a:p>
            <a:pPr lvl="0">
              <a:lnSpc>
                <a:spcPct val="150000"/>
              </a:lnSpc>
            </a:pPr>
            <a:r>
              <a:rPr lang="cs-CZ" dirty="0"/>
              <a:t>náklady na </a:t>
            </a:r>
            <a:r>
              <a:rPr lang="cs-CZ" dirty="0" err="1"/>
              <a:t>pohreb</a:t>
            </a:r>
            <a:endParaRPr lang="sk-SK" dirty="0"/>
          </a:p>
          <a:p>
            <a:pPr lvl="0">
              <a:lnSpc>
                <a:spcPct val="150000"/>
              </a:lnSpc>
            </a:pPr>
            <a:r>
              <a:rPr lang="cs-CZ" dirty="0" err="1"/>
              <a:t>poistenie</a:t>
            </a:r>
            <a:r>
              <a:rPr lang="cs-CZ" dirty="0"/>
              <a:t> tuzemských </a:t>
            </a:r>
            <a:r>
              <a:rPr lang="cs-CZ" dirty="0" err="1"/>
              <a:t>ciest</a:t>
            </a:r>
            <a:r>
              <a:rPr lang="cs-CZ" dirty="0"/>
              <a:t> (úraz a </a:t>
            </a:r>
            <a:r>
              <a:rPr lang="cs-CZ" dirty="0" err="1"/>
              <a:t>zodpovednosť</a:t>
            </a:r>
            <a:r>
              <a:rPr lang="cs-CZ" dirty="0"/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dirty="0"/>
          </a:p>
          <a:p>
            <a:pPr lvl="0">
              <a:lnSpc>
                <a:spcPct val="150000"/>
              </a:lnSpc>
            </a:pPr>
            <a:r>
              <a:rPr lang="sk-SK" dirty="0"/>
              <a:t>jedna z hlavných výhod ostáva -  v zásade nulová administratíva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pPr marL="0" indent="0">
              <a:lnSpc>
                <a:spcPct val="150000"/>
              </a:lnSpc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3174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AXA </a:t>
            </a:r>
            <a:r>
              <a:rPr lang="cs-CZ" dirty="0" err="1"/>
              <a:t>Partners</a:t>
            </a:r>
            <a:r>
              <a:rPr lang="cs-CZ" dirty="0"/>
              <a:t> / AXA </a:t>
            </a:r>
            <a:r>
              <a:rPr lang="cs-CZ" dirty="0" err="1"/>
              <a:t>Assistance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Zostávame</a:t>
            </a:r>
            <a:r>
              <a:rPr lang="cs-CZ" dirty="0"/>
              <a:t> na </a:t>
            </a:r>
            <a:r>
              <a:rPr lang="cs-CZ" dirty="0" err="1"/>
              <a:t>poistnom</a:t>
            </a:r>
            <a:r>
              <a:rPr lang="cs-CZ" dirty="0"/>
              <a:t> trhu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90525" y="1226358"/>
            <a:ext cx="5522160" cy="21290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b="1" dirty="0"/>
              <a:t>Naša spoločnosť AXA </a:t>
            </a:r>
            <a:r>
              <a:rPr lang="sk-SK" b="1" dirty="0" err="1"/>
              <a:t>Partners</a:t>
            </a:r>
            <a:r>
              <a:rPr lang="sk-SK" b="1" dirty="0"/>
              <a:t> (vrátane AXA </a:t>
            </a:r>
            <a:r>
              <a:rPr lang="sk-SK" b="1" dirty="0" err="1"/>
              <a:t>Assistance</a:t>
            </a:r>
            <a:r>
              <a:rPr lang="sk-SK" b="1" dirty="0"/>
              <a:t>) naďalej aktívne pôsobí na trhoch strednej Európy, </a:t>
            </a:r>
            <a:r>
              <a:rPr lang="sk-SK" b="1" dirty="0" err="1"/>
              <a:t>tj</a:t>
            </a:r>
            <a:r>
              <a:rPr lang="sk-SK" b="1" dirty="0"/>
              <a:t>. hlavne na Slovensku,</a:t>
            </a:r>
            <a:r>
              <a:rPr lang="sk-SK" dirty="0"/>
              <a:t> v Česku a v Poľsku. U nás sa rozhodne nič nezmenilo, logo zostáva rovnaké, všetky kontrakty zostávajú v platnosti. Spoločnosť AXA </a:t>
            </a:r>
            <a:r>
              <a:rPr lang="sk-SK" dirty="0" err="1"/>
              <a:t>Partners</a:t>
            </a:r>
            <a:r>
              <a:rPr lang="sk-SK" dirty="0"/>
              <a:t> nebola súčasťou transakcie, na ktorej sa vo februári 2020 dohodla skupina AXA a rakúska skupina UNIQA.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0373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Travel</a:t>
            </a:r>
            <a:r>
              <a:rPr lang="cs-CZ" dirty="0"/>
              <a:t> 4 Business Plus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Dojednanie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20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41312" y="1096303"/>
            <a:ext cx="6738497" cy="27114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dojednáva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 </a:t>
            </a:r>
            <a:r>
              <a:rPr lang="cs-CZ" dirty="0" err="1"/>
              <a:t>diaľku</a:t>
            </a:r>
            <a:r>
              <a:rPr lang="cs-CZ" dirty="0"/>
              <a:t> / </a:t>
            </a:r>
            <a:r>
              <a:rPr lang="cs-CZ" dirty="0" err="1"/>
              <a:t>cez</a:t>
            </a:r>
            <a:r>
              <a:rPr lang="cs-CZ" dirty="0"/>
              <a:t> </a:t>
            </a:r>
            <a:r>
              <a:rPr lang="cs-CZ" dirty="0" err="1"/>
              <a:t>mailovú</a:t>
            </a:r>
            <a:r>
              <a:rPr lang="cs-CZ" dirty="0"/>
              <a:t> </a:t>
            </a:r>
            <a:r>
              <a:rPr lang="cs-CZ" dirty="0" err="1"/>
              <a:t>komunikáciu</a:t>
            </a:r>
            <a:r>
              <a:rPr lang="cs-CZ" dirty="0"/>
              <a:t>, t.j. vypíše </a:t>
            </a:r>
            <a:r>
              <a:rPr lang="cs-CZ" dirty="0" err="1"/>
              <a:t>sa</a:t>
            </a:r>
            <a:r>
              <a:rPr lang="cs-CZ" dirty="0"/>
              <a:t> dotazník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zasielate</a:t>
            </a:r>
            <a:r>
              <a:rPr lang="cs-CZ" dirty="0"/>
              <a:t> na </a:t>
            </a:r>
            <a:r>
              <a:rPr lang="cs-CZ" dirty="0" err="1"/>
              <a:t>moju</a:t>
            </a:r>
            <a:r>
              <a:rPr lang="cs-CZ" dirty="0"/>
              <a:t> e-</a:t>
            </a:r>
            <a:r>
              <a:rPr lang="cs-CZ" dirty="0" err="1"/>
              <a:t>mailovú</a:t>
            </a:r>
            <a:r>
              <a:rPr lang="cs-CZ" dirty="0"/>
              <a:t> adresu</a:t>
            </a:r>
          </a:p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cs-CZ" dirty="0" err="1"/>
              <a:t>následne</a:t>
            </a:r>
            <a:r>
              <a:rPr lang="cs-CZ" dirty="0"/>
              <a:t> </a:t>
            </a:r>
            <a:r>
              <a:rPr lang="cs-CZ" dirty="0" err="1"/>
              <a:t>príde</a:t>
            </a:r>
            <a:r>
              <a:rPr lang="cs-CZ" dirty="0"/>
              <a:t> klientovi návrh </a:t>
            </a:r>
            <a:r>
              <a:rPr lang="cs-CZ" dirty="0" err="1"/>
              <a:t>poistenia</a:t>
            </a:r>
            <a:r>
              <a:rPr lang="cs-CZ" dirty="0"/>
              <a:t>, všeobecné </a:t>
            </a:r>
            <a:r>
              <a:rPr lang="cs-CZ" dirty="0" err="1"/>
              <a:t>poistné</a:t>
            </a:r>
            <a:r>
              <a:rPr lang="cs-CZ" dirty="0"/>
              <a:t> </a:t>
            </a:r>
            <a:r>
              <a:rPr lang="cs-CZ" dirty="0" err="1"/>
              <a:t>podmienky</a:t>
            </a:r>
            <a:r>
              <a:rPr lang="cs-CZ" dirty="0"/>
              <a:t> + </a:t>
            </a:r>
            <a:r>
              <a:rPr lang="cs-CZ" dirty="0" err="1"/>
              <a:t>potrebné</a:t>
            </a:r>
            <a:r>
              <a:rPr lang="cs-CZ" dirty="0"/>
              <a:t> dokumenty a </a:t>
            </a:r>
            <a:r>
              <a:rPr lang="cs-CZ" dirty="0" err="1"/>
              <a:t>predpis</a:t>
            </a:r>
            <a:r>
              <a:rPr lang="cs-CZ" dirty="0"/>
              <a:t> </a:t>
            </a:r>
            <a:r>
              <a:rPr lang="cs-CZ" dirty="0" err="1"/>
              <a:t>poistného</a:t>
            </a:r>
            <a:r>
              <a:rPr lang="cs-CZ" dirty="0"/>
              <a:t>.</a:t>
            </a:r>
            <a:endParaRPr lang="sk-SK" dirty="0"/>
          </a:p>
          <a:p>
            <a:pPr>
              <a:lnSpc>
                <a:spcPct val="150000"/>
              </a:lnSpc>
            </a:pPr>
            <a:r>
              <a:rPr lang="cs-CZ" dirty="0"/>
              <a:t>po jeho </a:t>
            </a:r>
            <a:r>
              <a:rPr lang="cs-CZ" dirty="0" err="1"/>
              <a:t>úhrade</a:t>
            </a:r>
            <a:r>
              <a:rPr lang="cs-CZ" dirty="0"/>
              <a:t> </a:t>
            </a:r>
            <a:r>
              <a:rPr lang="cs-CZ" dirty="0" err="1"/>
              <a:t>tiež</a:t>
            </a:r>
            <a:r>
              <a:rPr lang="cs-CZ" dirty="0"/>
              <a:t> </a:t>
            </a:r>
            <a:r>
              <a:rPr lang="cs-CZ" dirty="0" err="1"/>
              <a:t>poistná</a:t>
            </a:r>
            <a:r>
              <a:rPr lang="cs-CZ" dirty="0"/>
              <a:t> </a:t>
            </a:r>
            <a:r>
              <a:rPr lang="cs-CZ" dirty="0" err="1"/>
              <a:t>zmluva</a:t>
            </a:r>
            <a:r>
              <a:rPr lang="cs-CZ" dirty="0"/>
              <a:t>, </a:t>
            </a:r>
            <a:r>
              <a:rPr lang="cs-CZ" dirty="0" err="1"/>
              <a:t>asistenčná</a:t>
            </a:r>
            <a:r>
              <a:rPr lang="cs-CZ" dirty="0"/>
              <a:t> kartička a </a:t>
            </a:r>
            <a:r>
              <a:rPr lang="cs-CZ" dirty="0" err="1"/>
              <a:t>potvrdenie</a:t>
            </a:r>
            <a:r>
              <a:rPr lang="cs-CZ" dirty="0"/>
              <a:t> o </a:t>
            </a:r>
            <a:r>
              <a:rPr lang="cs-CZ" dirty="0" err="1"/>
              <a:t>úhrade</a:t>
            </a:r>
            <a:r>
              <a:rPr lang="cs-CZ" dirty="0"/>
              <a:t> </a:t>
            </a:r>
            <a:r>
              <a:rPr lang="cs-CZ" dirty="0" err="1"/>
              <a:t>poistného</a:t>
            </a:r>
            <a:endParaRPr lang="sk-SK" dirty="0"/>
          </a:p>
          <a:p>
            <a:pPr>
              <a:lnSpc>
                <a:spcPct val="150000"/>
              </a:lnSpc>
            </a:pPr>
            <a:endParaRPr lang="sk-SK" dirty="0"/>
          </a:p>
          <a:p>
            <a:pPr marL="0" indent="0">
              <a:lnSpc>
                <a:spcPct val="150000"/>
              </a:lnSpc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6279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2B20BE3-530E-440F-80E4-D085C53FF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" y="-35262"/>
            <a:ext cx="7812814" cy="4392613"/>
          </a:xfrm>
          <a:prstGeom prst="rect">
            <a:avLst/>
          </a:prstGeom>
        </p:spPr>
      </p:pic>
      <p:sp>
        <p:nvSpPr>
          <p:cNvPr id="4" name="Titre 2"/>
          <p:cNvSpPr txBox="1">
            <a:spLocks/>
          </p:cNvSpPr>
          <p:nvPr/>
        </p:nvSpPr>
        <p:spPr bwMode="auto">
          <a:xfrm>
            <a:off x="3831755" y="888951"/>
            <a:ext cx="3806766" cy="428076"/>
          </a:xfrm>
          <a:prstGeom prst="rect">
            <a:avLst/>
          </a:prstGeom>
        </p:spPr>
        <p:txBody>
          <a:bodyPr lIns="69711" tIns="34856" rIns="69711" bIns="34856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220" b="1" dirty="0">
                <a:solidFill>
                  <a:srgbClr val="000092"/>
                </a:solidFill>
                <a:cs typeface="Arial" pitchFamily="34" charset="0"/>
              </a:rPr>
              <a:t>Zdravotné </a:t>
            </a:r>
            <a:r>
              <a:rPr lang="cs-CZ" sz="2220" b="1" dirty="0" err="1">
                <a:solidFill>
                  <a:srgbClr val="000092"/>
                </a:solidFill>
                <a:cs typeface="Arial" pitchFamily="34" charset="0"/>
              </a:rPr>
              <a:t>poistenie</a:t>
            </a:r>
            <a:r>
              <a:rPr lang="cs-CZ" sz="2220" b="1" dirty="0">
                <a:solidFill>
                  <a:srgbClr val="000092"/>
                </a:solidFill>
                <a:cs typeface="Arial" pitchFamily="34" charset="0"/>
              </a:rPr>
              <a:t> </a:t>
            </a:r>
            <a:r>
              <a:rPr lang="cs-CZ" sz="2220" b="1" dirty="0" err="1">
                <a:solidFill>
                  <a:srgbClr val="000092"/>
                </a:solidFill>
                <a:cs typeface="Arial" pitchFamily="34" charset="0"/>
              </a:rPr>
              <a:t>cudzincov</a:t>
            </a:r>
            <a:endParaRPr lang="en-US" sz="2220" b="1" dirty="0">
              <a:solidFill>
                <a:srgbClr val="000092"/>
              </a:solidFill>
              <a:cs typeface="Arial" pitchFamily="34" charset="0"/>
            </a:endParaRP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68FDD31A-E59A-4103-A20A-E7E582EFD388}"/>
              </a:ext>
            </a:extLst>
          </p:cNvPr>
          <p:cNvSpPr txBox="1">
            <a:spLocks/>
          </p:cNvSpPr>
          <p:nvPr/>
        </p:nvSpPr>
        <p:spPr>
          <a:xfrm>
            <a:off x="6449520" y="4109554"/>
            <a:ext cx="1361069" cy="2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04719" indent="-304719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110" dirty="0">
                <a:solidFill>
                  <a:srgbClr val="000092"/>
                </a:solidFill>
                <a:cs typeface="Calibri" pitchFamily="34" charset="0"/>
              </a:rPr>
              <a:t>3/2021 Ostrava</a:t>
            </a:r>
            <a:endParaRPr lang="en-US" sz="1110" dirty="0">
              <a:solidFill>
                <a:srgbClr val="000092"/>
              </a:solidFill>
              <a:cs typeface="Calibri" pitchFamily="34" charset="0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BB02B106-525A-48C4-9DCA-B70791B2B678}"/>
              </a:ext>
            </a:extLst>
          </p:cNvPr>
          <p:cNvSpPr txBox="1">
            <a:spLocks/>
          </p:cNvSpPr>
          <p:nvPr/>
        </p:nvSpPr>
        <p:spPr>
          <a:xfrm>
            <a:off x="6449520" y="3912703"/>
            <a:ext cx="1361069" cy="225972"/>
          </a:xfrm>
          <a:prstGeom prst="rect">
            <a:avLst/>
          </a:prstGeom>
        </p:spPr>
        <p:txBody>
          <a:bodyPr/>
          <a:lstStyle>
            <a:lvl1pPr marL="304719" indent="-304719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110" dirty="0">
                <a:solidFill>
                  <a:srgbClr val="000092"/>
                </a:solidFill>
                <a:cs typeface="Calibri" pitchFamily="34" charset="0"/>
              </a:rPr>
              <a:t>Customer Line </a:t>
            </a:r>
            <a:endParaRPr lang="en-GB" sz="1110" dirty="0">
              <a:solidFill>
                <a:srgbClr val="00009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9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Zdravotné </a:t>
            </a:r>
            <a:r>
              <a:rPr lang="cs-CZ" dirty="0" err="1"/>
              <a:t>poistenie</a:t>
            </a:r>
            <a:r>
              <a:rPr lang="cs-CZ" dirty="0"/>
              <a:t> </a:t>
            </a:r>
            <a:r>
              <a:rPr lang="cs-CZ" dirty="0" err="1"/>
              <a:t>cudzincov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Základné </a:t>
            </a:r>
            <a:r>
              <a:rPr lang="cs-CZ" dirty="0" err="1"/>
              <a:t>info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22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41312" y="1096303"/>
            <a:ext cx="6738497" cy="271146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Zdravotné </a:t>
            </a:r>
            <a:r>
              <a:rPr lang="cs-CZ" dirty="0" err="1"/>
              <a:t>poistenie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cudzincov</a:t>
            </a:r>
            <a:r>
              <a:rPr lang="cs-CZ" dirty="0"/>
              <a:t> </a:t>
            </a:r>
            <a:r>
              <a:rPr lang="cs-CZ" dirty="0" err="1"/>
              <a:t>ponúkame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variantoch</a:t>
            </a:r>
            <a:r>
              <a:rPr lang="cs-CZ" dirty="0"/>
              <a:t>:  Nutná a neodkladná </a:t>
            </a:r>
            <a:r>
              <a:rPr lang="cs-CZ" dirty="0" err="1"/>
              <a:t>starostlivosť</a:t>
            </a:r>
            <a:r>
              <a:rPr lang="cs-CZ" dirty="0"/>
              <a:t>, </a:t>
            </a:r>
            <a:r>
              <a:rPr lang="cs-CZ" dirty="0" err="1"/>
              <a:t>Komplexné</a:t>
            </a:r>
            <a:r>
              <a:rPr lang="cs-CZ" dirty="0"/>
              <a:t> </a:t>
            </a:r>
            <a:r>
              <a:rPr lang="cs-CZ" dirty="0" err="1"/>
              <a:t>poistenie</a:t>
            </a:r>
            <a:r>
              <a:rPr lang="cs-CZ" dirty="0"/>
              <a:t> (STANDARD, MATKA)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Oba typy zdravotného </a:t>
            </a:r>
            <a:r>
              <a:rPr lang="cs-CZ" dirty="0" err="1"/>
              <a:t>poistenia</a:t>
            </a:r>
            <a:r>
              <a:rPr lang="cs-CZ" dirty="0"/>
              <a:t> </a:t>
            </a:r>
            <a:r>
              <a:rPr lang="cs-CZ" dirty="0" err="1"/>
              <a:t>kryjú</a:t>
            </a:r>
            <a:r>
              <a:rPr lang="cs-CZ" dirty="0"/>
              <a:t> turistické, </a:t>
            </a:r>
            <a:r>
              <a:rPr lang="cs-CZ" dirty="0" err="1"/>
              <a:t>študijné</a:t>
            </a:r>
            <a:r>
              <a:rPr lang="cs-CZ" dirty="0"/>
              <a:t> a </a:t>
            </a:r>
            <a:r>
              <a:rPr lang="cs-CZ" dirty="0" err="1"/>
              <a:t>pracovné</a:t>
            </a:r>
            <a:r>
              <a:rPr lang="cs-CZ" dirty="0"/>
              <a:t> cesty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Oba typy zdravotného </a:t>
            </a:r>
            <a:r>
              <a:rPr lang="cs-CZ" dirty="0" err="1"/>
              <a:t>poistenia</a:t>
            </a:r>
            <a:r>
              <a:rPr lang="cs-CZ" dirty="0"/>
              <a:t> </a:t>
            </a:r>
            <a:r>
              <a:rPr lang="cs-CZ" dirty="0" err="1"/>
              <a:t>platia</a:t>
            </a:r>
            <a:r>
              <a:rPr lang="cs-CZ" dirty="0"/>
              <a:t> na území SR a Schengenského </a:t>
            </a:r>
            <a:r>
              <a:rPr lang="cs-CZ" dirty="0" err="1"/>
              <a:t>priestoru</a:t>
            </a:r>
            <a:r>
              <a:rPr lang="cs-CZ" dirty="0"/>
              <a:t>, kde </a:t>
            </a:r>
            <a:r>
              <a:rPr lang="cs-CZ" dirty="0" err="1"/>
              <a:t>krytie</a:t>
            </a:r>
            <a:r>
              <a:rPr lang="cs-CZ" dirty="0"/>
              <a:t> </a:t>
            </a:r>
            <a:r>
              <a:rPr lang="cs-CZ" dirty="0" err="1"/>
              <a:t>liečebných</a:t>
            </a:r>
            <a:r>
              <a:rPr lang="cs-CZ" dirty="0"/>
              <a:t> </a:t>
            </a:r>
            <a:r>
              <a:rPr lang="cs-CZ" dirty="0" err="1"/>
              <a:t>nákladov</a:t>
            </a:r>
            <a:r>
              <a:rPr lang="cs-CZ" dirty="0"/>
              <a:t> je vždy v režime </a:t>
            </a:r>
            <a:r>
              <a:rPr lang="cs-CZ" dirty="0" err="1"/>
              <a:t>nutnej</a:t>
            </a:r>
            <a:r>
              <a:rPr lang="cs-CZ" dirty="0"/>
              <a:t> a </a:t>
            </a:r>
            <a:r>
              <a:rPr lang="cs-CZ" dirty="0" err="1"/>
              <a:t>neodkladnej</a:t>
            </a:r>
            <a:r>
              <a:rPr lang="cs-CZ" dirty="0"/>
              <a:t> starostlivosti, </a:t>
            </a:r>
            <a:r>
              <a:rPr lang="cs-CZ" dirty="0" err="1"/>
              <a:t>vo</a:t>
            </a:r>
            <a:r>
              <a:rPr lang="cs-CZ" dirty="0"/>
              <a:t> variante </a:t>
            </a:r>
            <a:r>
              <a:rPr lang="cs-CZ" dirty="0" err="1"/>
              <a:t>Komplexného</a:t>
            </a:r>
            <a:r>
              <a:rPr lang="cs-CZ" dirty="0"/>
              <a:t> </a:t>
            </a:r>
            <a:r>
              <a:rPr lang="cs-CZ" dirty="0" err="1"/>
              <a:t>poistenia</a:t>
            </a:r>
            <a:r>
              <a:rPr lang="cs-CZ" dirty="0"/>
              <a:t> </a:t>
            </a:r>
            <a:r>
              <a:rPr lang="cs-CZ" dirty="0" err="1"/>
              <a:t>cudzincov</a:t>
            </a:r>
            <a:r>
              <a:rPr lang="cs-CZ" dirty="0"/>
              <a:t> </a:t>
            </a:r>
            <a:r>
              <a:rPr lang="cs-CZ" dirty="0" err="1"/>
              <a:t>maximálne</a:t>
            </a:r>
            <a:r>
              <a:rPr lang="cs-CZ" dirty="0"/>
              <a:t> po dobu 30 dní</a:t>
            </a:r>
          </a:p>
          <a:p>
            <a:pPr lvl="0">
              <a:lnSpc>
                <a:spcPct val="150000"/>
              </a:lnSpc>
            </a:pPr>
            <a:r>
              <a:rPr lang="sk-SK" dirty="0"/>
              <a:t>Poistenie je určené pre cudzincov žijúcich na území SR, ktorí nie sú štátnymi občanmi SR a účastníkmi verejného zdravotného poistenia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7709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Zdravotné </a:t>
            </a:r>
            <a:r>
              <a:rPr lang="cs-CZ" dirty="0" err="1"/>
              <a:t>poistenie</a:t>
            </a:r>
            <a:r>
              <a:rPr lang="cs-CZ" dirty="0"/>
              <a:t> </a:t>
            </a:r>
            <a:r>
              <a:rPr lang="cs-CZ" dirty="0" err="1"/>
              <a:t>cudzincov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Nutná a neodkladná </a:t>
            </a:r>
            <a:r>
              <a:rPr lang="cs-CZ" dirty="0" err="1"/>
              <a:t>starostlivosť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23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41312" y="1096303"/>
            <a:ext cx="6738497" cy="271146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sz="1200" dirty="0"/>
              <a:t>nutné a neodkladné </a:t>
            </a:r>
            <a:r>
              <a:rPr lang="cs-CZ" sz="1200" dirty="0" err="1"/>
              <a:t>vyšetrenie</a:t>
            </a:r>
            <a:r>
              <a:rPr lang="cs-CZ" sz="1200" dirty="0"/>
              <a:t> </a:t>
            </a:r>
            <a:r>
              <a:rPr lang="cs-CZ" sz="1200" dirty="0" err="1"/>
              <a:t>potrebné</a:t>
            </a:r>
            <a:r>
              <a:rPr lang="cs-CZ" sz="1200" dirty="0"/>
              <a:t> na </a:t>
            </a:r>
            <a:r>
              <a:rPr lang="cs-CZ" sz="1200" dirty="0" err="1"/>
              <a:t>stanovenie</a:t>
            </a:r>
            <a:r>
              <a:rPr lang="cs-CZ" sz="1200" dirty="0"/>
              <a:t> diagnózy a </a:t>
            </a:r>
            <a:r>
              <a:rPr lang="cs-CZ" sz="1200" dirty="0" err="1"/>
              <a:t>liečebného</a:t>
            </a:r>
            <a:r>
              <a:rPr lang="cs-CZ" sz="1200" dirty="0"/>
              <a:t> postupu</a:t>
            </a:r>
          </a:p>
          <a:p>
            <a:pPr lvl="0">
              <a:lnSpc>
                <a:spcPct val="150000"/>
              </a:lnSpc>
            </a:pPr>
            <a:r>
              <a:rPr lang="cs-CZ" sz="1200" dirty="0" err="1"/>
              <a:t>hospitalizáciu</a:t>
            </a:r>
            <a:r>
              <a:rPr lang="cs-CZ" sz="1200" dirty="0"/>
              <a:t> v nemocnici</a:t>
            </a:r>
          </a:p>
          <a:p>
            <a:pPr lvl="0">
              <a:lnSpc>
                <a:spcPct val="150000"/>
              </a:lnSpc>
            </a:pPr>
            <a:r>
              <a:rPr lang="cs-CZ" sz="1200" dirty="0" err="1"/>
              <a:t>ambulantne</a:t>
            </a:r>
            <a:r>
              <a:rPr lang="cs-CZ" sz="1200" dirty="0"/>
              <a:t> </a:t>
            </a:r>
            <a:r>
              <a:rPr lang="cs-CZ" sz="1200" dirty="0" err="1"/>
              <a:t>predpísané</a:t>
            </a:r>
            <a:r>
              <a:rPr lang="cs-CZ" sz="1200" dirty="0"/>
              <a:t> </a:t>
            </a:r>
            <a:r>
              <a:rPr lang="cs-CZ" sz="1200" dirty="0" err="1"/>
              <a:t>lieky</a:t>
            </a:r>
            <a:r>
              <a:rPr lang="cs-CZ" sz="1200" dirty="0"/>
              <a:t> </a:t>
            </a:r>
          </a:p>
          <a:p>
            <a:pPr lvl="0">
              <a:lnSpc>
                <a:spcPct val="150000"/>
              </a:lnSpc>
            </a:pPr>
            <a:r>
              <a:rPr lang="cs-CZ" sz="1200" dirty="0" err="1"/>
              <a:t>ošetrenie</a:t>
            </a:r>
            <a:r>
              <a:rPr lang="cs-CZ" sz="1200" dirty="0"/>
              <a:t> zubným </a:t>
            </a:r>
            <a:r>
              <a:rPr lang="cs-CZ" sz="1200" dirty="0" err="1"/>
              <a:t>lekárom</a:t>
            </a:r>
            <a:r>
              <a:rPr lang="cs-CZ" sz="1200" dirty="0"/>
              <a:t> </a:t>
            </a:r>
            <a:r>
              <a:rPr lang="cs-CZ" sz="1200" dirty="0" err="1"/>
              <a:t>pri</a:t>
            </a:r>
            <a:r>
              <a:rPr lang="cs-CZ" sz="1200" dirty="0"/>
              <a:t> </a:t>
            </a:r>
            <a:r>
              <a:rPr lang="cs-CZ" sz="1200" dirty="0" err="1"/>
              <a:t>akútnych</a:t>
            </a:r>
            <a:r>
              <a:rPr lang="cs-CZ" sz="1200" dirty="0"/>
              <a:t> bolestivých </a:t>
            </a:r>
            <a:r>
              <a:rPr lang="cs-CZ" sz="1200" dirty="0" err="1"/>
              <a:t>stavoch</a:t>
            </a:r>
            <a:r>
              <a:rPr lang="cs-CZ" sz="1200" dirty="0"/>
              <a:t> </a:t>
            </a:r>
            <a:r>
              <a:rPr lang="cs-CZ" sz="1200" dirty="0" err="1"/>
              <a:t>zubov</a:t>
            </a:r>
            <a:endParaRPr lang="cs-CZ" sz="1200" dirty="0"/>
          </a:p>
          <a:p>
            <a:pPr lvl="0">
              <a:lnSpc>
                <a:spcPct val="150000"/>
              </a:lnSpc>
            </a:pPr>
            <a:r>
              <a:rPr lang="cs-CZ" sz="1200" dirty="0" err="1"/>
              <a:t>prepravu</a:t>
            </a:r>
            <a:r>
              <a:rPr lang="cs-CZ" sz="1200" dirty="0"/>
              <a:t> do </a:t>
            </a:r>
            <a:r>
              <a:rPr lang="cs-CZ" sz="1200" dirty="0" err="1"/>
              <a:t>zdravotníckeho</a:t>
            </a:r>
            <a:r>
              <a:rPr lang="cs-CZ" sz="1200" dirty="0"/>
              <a:t> </a:t>
            </a:r>
            <a:r>
              <a:rPr lang="cs-CZ" sz="1200" dirty="0" err="1"/>
              <a:t>zariadenia</a:t>
            </a:r>
            <a:r>
              <a:rPr lang="cs-CZ" sz="1200" dirty="0"/>
              <a:t> </a:t>
            </a:r>
          </a:p>
          <a:p>
            <a:pPr lvl="0">
              <a:lnSpc>
                <a:spcPct val="150000"/>
              </a:lnSpc>
            </a:pPr>
            <a:r>
              <a:rPr lang="cs-CZ" sz="1200" dirty="0" err="1"/>
              <a:t>repatriáciu</a:t>
            </a:r>
            <a:r>
              <a:rPr lang="cs-CZ" sz="1200" dirty="0"/>
              <a:t> </a:t>
            </a:r>
            <a:r>
              <a:rPr lang="cs-CZ" sz="1200" dirty="0" err="1"/>
              <a:t>poisteného</a:t>
            </a:r>
            <a:r>
              <a:rPr lang="cs-CZ" sz="1200" dirty="0"/>
              <a:t> </a:t>
            </a:r>
            <a:r>
              <a:rPr lang="cs-CZ" sz="1200" dirty="0" err="1"/>
              <a:t>vrátane</a:t>
            </a:r>
            <a:r>
              <a:rPr lang="cs-CZ" sz="1200" dirty="0"/>
              <a:t> </a:t>
            </a:r>
            <a:r>
              <a:rPr lang="cs-CZ" sz="1200" dirty="0" err="1"/>
              <a:t>prepravy</a:t>
            </a:r>
            <a:r>
              <a:rPr lang="cs-CZ" sz="1200" dirty="0"/>
              <a:t> </a:t>
            </a:r>
            <a:r>
              <a:rPr lang="cs-CZ" sz="1200" dirty="0" err="1"/>
              <a:t>telesných</a:t>
            </a:r>
            <a:r>
              <a:rPr lang="cs-CZ" sz="1200" dirty="0"/>
              <a:t> </a:t>
            </a:r>
            <a:r>
              <a:rPr lang="cs-CZ" sz="1200" dirty="0" err="1"/>
              <a:t>pozostatkov</a:t>
            </a:r>
            <a:r>
              <a:rPr lang="cs-CZ" sz="1200" dirty="0"/>
              <a:t> do </a:t>
            </a:r>
            <a:r>
              <a:rPr lang="cs-CZ" sz="1200" dirty="0" err="1"/>
              <a:t>materskej</a:t>
            </a:r>
            <a:r>
              <a:rPr lang="cs-CZ" sz="1200" dirty="0"/>
              <a:t> krajiny </a:t>
            </a:r>
            <a:r>
              <a:rPr lang="cs-CZ" sz="1200" dirty="0" err="1"/>
              <a:t>poisteného</a:t>
            </a:r>
            <a:endParaRPr lang="cs-CZ" sz="1200" dirty="0"/>
          </a:p>
          <a:p>
            <a:pPr lvl="0">
              <a:lnSpc>
                <a:spcPct val="150000"/>
              </a:lnSpc>
            </a:pPr>
            <a:r>
              <a:rPr lang="cs-CZ" sz="1200" dirty="0" err="1"/>
              <a:t>komplikácie</a:t>
            </a:r>
            <a:r>
              <a:rPr lang="cs-CZ" sz="1200" dirty="0"/>
              <a:t> do 18. </a:t>
            </a:r>
            <a:r>
              <a:rPr lang="cs-CZ" sz="1200" dirty="0" err="1"/>
              <a:t>týždňa</a:t>
            </a:r>
            <a:r>
              <a:rPr lang="cs-CZ" sz="1200" dirty="0"/>
              <a:t> (</a:t>
            </a:r>
            <a:r>
              <a:rPr lang="cs-CZ" sz="1200" dirty="0" err="1"/>
              <a:t>vrátane</a:t>
            </a:r>
            <a:r>
              <a:rPr lang="cs-CZ" sz="1200" dirty="0"/>
              <a:t>) </a:t>
            </a:r>
            <a:r>
              <a:rPr lang="cs-CZ" sz="1200" dirty="0" err="1"/>
              <a:t>tehotenstva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8316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Zdravotné </a:t>
            </a:r>
            <a:r>
              <a:rPr lang="cs-CZ" dirty="0" err="1"/>
              <a:t>poistenie</a:t>
            </a:r>
            <a:r>
              <a:rPr lang="cs-CZ" dirty="0"/>
              <a:t> </a:t>
            </a:r>
            <a:r>
              <a:rPr lang="cs-CZ" dirty="0" err="1"/>
              <a:t>cudzincov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Komplexná</a:t>
            </a:r>
            <a:r>
              <a:rPr lang="cs-CZ" dirty="0"/>
              <a:t> </a:t>
            </a:r>
            <a:r>
              <a:rPr lang="cs-CZ" dirty="0" err="1"/>
              <a:t>starostlivosť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24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41312" y="1096303"/>
            <a:ext cx="6738497" cy="2711469"/>
          </a:xfrm>
        </p:spPr>
        <p:txBody>
          <a:bodyPr/>
          <a:lstStyle/>
          <a:p>
            <a:r>
              <a:rPr lang="cs-CZ" sz="1200" dirty="0"/>
              <a:t>Produkt je určený </a:t>
            </a:r>
            <a:r>
              <a:rPr lang="cs-CZ" sz="1200" dirty="0" err="1"/>
              <a:t>najmä</a:t>
            </a:r>
            <a:r>
              <a:rPr lang="cs-CZ" sz="1200" dirty="0"/>
              <a:t> tým </a:t>
            </a:r>
            <a:r>
              <a:rPr lang="cs-CZ" sz="1200" dirty="0" err="1"/>
              <a:t>cudzincom</a:t>
            </a:r>
            <a:r>
              <a:rPr lang="cs-CZ" sz="1200" dirty="0"/>
              <a:t>, </a:t>
            </a:r>
            <a:r>
              <a:rPr lang="cs-CZ" sz="1200" dirty="0" err="1"/>
              <a:t>ktorí</a:t>
            </a:r>
            <a:r>
              <a:rPr lang="cs-CZ" sz="1200" dirty="0"/>
              <a:t> </a:t>
            </a:r>
            <a:r>
              <a:rPr lang="cs-CZ" sz="1200" dirty="0" err="1"/>
              <a:t>majú</a:t>
            </a:r>
            <a:r>
              <a:rPr lang="cs-CZ" sz="1200" dirty="0"/>
              <a:t> v úmysle </a:t>
            </a:r>
            <a:r>
              <a:rPr lang="cs-CZ" sz="1200" dirty="0" err="1"/>
              <a:t>zdržiavať</a:t>
            </a:r>
            <a:r>
              <a:rPr lang="cs-CZ" sz="1200" dirty="0"/>
              <a:t> </a:t>
            </a:r>
            <a:r>
              <a:rPr lang="cs-CZ" sz="1200" dirty="0" err="1"/>
              <a:t>sa</a:t>
            </a:r>
            <a:r>
              <a:rPr lang="cs-CZ" sz="1200" dirty="0"/>
              <a:t> na území </a:t>
            </a:r>
            <a:r>
              <a:rPr lang="cs-CZ" sz="1200" dirty="0" err="1"/>
              <a:t>Slovenskej</a:t>
            </a:r>
            <a:r>
              <a:rPr lang="cs-CZ" sz="1200" dirty="0"/>
              <a:t> republiky 90 dní a </a:t>
            </a:r>
            <a:r>
              <a:rPr lang="cs-CZ" sz="1200" dirty="0" err="1"/>
              <a:t>dlhšie</a:t>
            </a:r>
            <a:r>
              <a:rPr lang="cs-CZ" sz="1200" dirty="0"/>
              <a:t>, </a:t>
            </a:r>
            <a:r>
              <a:rPr lang="cs-CZ" sz="1200" dirty="0" err="1"/>
              <a:t>pričom</a:t>
            </a:r>
            <a:r>
              <a:rPr lang="cs-CZ" sz="1200" dirty="0"/>
              <a:t> </a:t>
            </a:r>
            <a:r>
              <a:rPr lang="cs-CZ" sz="1200" dirty="0" err="1"/>
              <a:t>žiadajú</a:t>
            </a:r>
            <a:r>
              <a:rPr lang="cs-CZ" sz="1200" dirty="0"/>
              <a:t> o </a:t>
            </a:r>
            <a:r>
              <a:rPr lang="cs-CZ" sz="1200" dirty="0" err="1"/>
              <a:t>dlhodobé</a:t>
            </a:r>
            <a:r>
              <a:rPr lang="cs-CZ" sz="1200" dirty="0"/>
              <a:t> vízum </a:t>
            </a:r>
            <a:r>
              <a:rPr lang="cs-CZ" sz="1200" dirty="0" err="1"/>
              <a:t>alebo</a:t>
            </a:r>
            <a:r>
              <a:rPr lang="cs-CZ" sz="1200" dirty="0"/>
              <a:t> pobyt, </a:t>
            </a:r>
            <a:r>
              <a:rPr lang="cs-CZ" sz="1200" dirty="0" err="1"/>
              <a:t>prípadne</a:t>
            </a:r>
            <a:r>
              <a:rPr lang="cs-CZ" sz="1200" dirty="0"/>
              <a:t> si ho </a:t>
            </a:r>
            <a:r>
              <a:rPr lang="cs-CZ" sz="1200" dirty="0" err="1"/>
              <a:t>chcú</a:t>
            </a:r>
            <a:r>
              <a:rPr lang="cs-CZ" sz="1200" dirty="0"/>
              <a:t> </a:t>
            </a:r>
            <a:r>
              <a:rPr lang="cs-CZ" sz="1200" dirty="0" err="1"/>
              <a:t>predĺžiť</a:t>
            </a:r>
            <a:endParaRPr lang="sk-SK" sz="1200" dirty="0"/>
          </a:p>
          <a:p>
            <a:r>
              <a:rPr lang="sk-SK" sz="1200" dirty="0"/>
              <a:t>Poistenie liečebných nákladov potom zahrnuje úhradu účelne vynaložených nákladov v obdobnom rozsahu ako v prípade verejného zdravotného poistenia na území Slovenskej republiky</a:t>
            </a:r>
          </a:p>
          <a:p>
            <a:r>
              <a:rPr lang="sk-SK" sz="1200" dirty="0"/>
              <a:t> liečenie či ošetrenie zahrnujúce diagnostické postupy, ktoré s nimi bezprostredne súvisia, sú lekárom predpísané a stabilizujú stav poisteného natoľko, že je schopný pokračovať v pobyte alebo je schopný repatriácie.</a:t>
            </a:r>
          </a:p>
          <a:p>
            <a:r>
              <a:rPr lang="sk-SK" sz="1200" dirty="0"/>
              <a:t>vrátane preventívnej a dispenzárnej starostlivosti. </a:t>
            </a:r>
          </a:p>
          <a:p>
            <a:r>
              <a:rPr lang="sk-SK" sz="1200" dirty="0"/>
              <a:t>jednoducho nielen akútne zhoršenie zdravotného stavu, avšak aj prevencia, praktický lekár, pediater, gynekológ, povinné očkovanie, kontrolné vyšetrenia apod.</a:t>
            </a:r>
          </a:p>
          <a:p>
            <a:r>
              <a:rPr lang="sk-SK" sz="1200" dirty="0"/>
              <a:t>pre rozšírenú starostlivosť súvisiacu s tehotenstvom a pôrodom </a:t>
            </a:r>
            <a:r>
              <a:rPr lang="sk-SK" sz="1200" dirty="0" err="1"/>
              <a:t>možnosř</a:t>
            </a:r>
            <a:r>
              <a:rPr lang="sk-SK" sz="1200" dirty="0"/>
              <a:t> uzatvoriť  produkt MATKA zahŕňa aj popôrodnú starostlivosti o novorodenca a neuplatňujú sa čakacie doby</a:t>
            </a:r>
          </a:p>
        </p:txBody>
      </p:sp>
    </p:spTree>
    <p:extLst>
      <p:ext uri="{BB962C8B-B14F-4D97-AF65-F5344CB8AC3E}">
        <p14:creationId xmlns:p14="http://schemas.microsoft.com/office/powerpoint/2010/main" val="321613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490800"/>
          </a:xfrm>
        </p:spPr>
        <p:txBody>
          <a:bodyPr/>
          <a:lstStyle/>
          <a:p>
            <a:r>
              <a:rPr lang="sk-SK" dirty="0"/>
              <a:t>celosvetová sieť AXA ASSISTANCE denne pomáha tisíckam klientov na celom svete – pomáhať je naším poslaním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93391" y="1409700"/>
            <a:ext cx="7309818" cy="2219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Produkt - asistencia - likvidácia sú u nás pod jednou strechou</a:t>
            </a:r>
          </a:p>
          <a:p>
            <a:pPr>
              <a:lnSpc>
                <a:spcPct val="150000"/>
              </a:lnSpc>
            </a:pPr>
            <a:r>
              <a:rPr lang="sk-SK" dirty="0"/>
              <a:t>Výborný pomer produkt (riziká, krytie, limity) </a:t>
            </a:r>
            <a:r>
              <a:rPr lang="sk-SK" dirty="0" err="1"/>
              <a:t>vs</a:t>
            </a:r>
            <a:r>
              <a:rPr lang="sk-SK" dirty="0"/>
              <a:t>. cena</a:t>
            </a:r>
          </a:p>
          <a:p>
            <a:pPr>
              <a:lnSpc>
                <a:spcPct val="150000"/>
              </a:lnSpc>
            </a:pPr>
            <a:r>
              <a:rPr lang="sk-SK" dirty="0"/>
              <a:t>Cenovo zvýhodnené rodinné poistenie opakovaných výjazdov v cestovnom poistení</a:t>
            </a:r>
          </a:p>
          <a:p>
            <a:pPr>
              <a:lnSpc>
                <a:spcPct val="150000"/>
              </a:lnSpc>
            </a:pPr>
            <a:r>
              <a:rPr lang="sk-SK" dirty="0"/>
              <a:t>Poistíme klienta v každom veku</a:t>
            </a:r>
          </a:p>
          <a:p>
            <a:pPr>
              <a:lnSpc>
                <a:spcPct val="150000"/>
              </a:lnSpc>
            </a:pPr>
            <a:r>
              <a:rPr lang="sk-SK" dirty="0" err="1"/>
              <a:t>Urýchlujeme</a:t>
            </a:r>
            <a:r>
              <a:rPr lang="sk-SK" dirty="0"/>
              <a:t> bežnú likvidáciu vybraných udalostí – </a:t>
            </a:r>
            <a:r>
              <a:rPr lang="sk-SK" dirty="0" err="1"/>
              <a:t>vzužívame</a:t>
            </a:r>
            <a:r>
              <a:rPr lang="sk-SK" dirty="0"/>
              <a:t> postupy ako </a:t>
            </a:r>
            <a:r>
              <a:rPr lang="sk-SK" dirty="0" err="1"/>
              <a:t>teleclaims</a:t>
            </a:r>
            <a:r>
              <a:rPr lang="sk-SK" dirty="0"/>
              <a:t> alebo </a:t>
            </a:r>
            <a:r>
              <a:rPr lang="sk-SK" dirty="0" err="1"/>
              <a:t>fast_track</a:t>
            </a:r>
            <a:endParaRPr lang="sk-SK" dirty="0"/>
          </a:p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25</a:t>
            </a:fld>
            <a:endParaRPr lang="en-GB" noProof="0"/>
          </a:p>
        </p:txBody>
      </p:sp>
      <p:cxnSp>
        <p:nvCxnSpPr>
          <p:cNvPr id="8" name="Přímá spojnice 7"/>
          <p:cNvCxnSpPr/>
          <p:nvPr/>
        </p:nvCxnSpPr>
        <p:spPr>
          <a:xfrm>
            <a:off x="262587" y="10448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85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973321" y="1012343"/>
            <a:ext cx="610689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Kontakty pre obchodných partnerov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Tel. inka 		</a:t>
            </a:r>
            <a:r>
              <a:rPr lang="pl-PL" b="1" dirty="0">
                <a:solidFill>
                  <a:schemeClr val="bg1"/>
                </a:solidFill>
              </a:rPr>
              <a:t>+421 229 292 985 </a:t>
            </a:r>
            <a:r>
              <a:rPr lang="pl-PL" dirty="0">
                <a:solidFill>
                  <a:schemeClr val="bg1"/>
                </a:solidFill>
              </a:rPr>
              <a:t>(PO –Pia 08:00 –18:00)</a:t>
            </a:r>
          </a:p>
          <a:p>
            <a:r>
              <a:rPr lang="sk-SK" dirty="0">
                <a:solidFill>
                  <a:schemeClr val="bg1"/>
                </a:solidFill>
              </a:rPr>
              <a:t>Email 		</a:t>
            </a:r>
            <a:r>
              <a:rPr lang="sk-SK" b="1" dirty="0">
                <a:solidFill>
                  <a:schemeClr val="bg1"/>
                </a:solidFill>
              </a:rPr>
              <a:t>MAKL@axa-assistance.cz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Pravidelný </a:t>
            </a:r>
            <a:r>
              <a:rPr lang="sk-SK" dirty="0" err="1">
                <a:solidFill>
                  <a:schemeClr val="bg1"/>
                </a:solidFill>
              </a:rPr>
              <a:t>newsletter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</a:rPr>
              <a:t>WEB – špeciálne pre maklérov </a:t>
            </a:r>
            <a:r>
              <a:rPr lang="sk-SK" dirty="0">
                <a:solidFill>
                  <a:schemeClr val="bg1"/>
                </a:solidFill>
                <a:hlinkClick r:id="rId3"/>
              </a:rPr>
              <a:t>www.axa-assistance.sk/informacie-pre-obchodnych-partnerov/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- - </a:t>
            </a:r>
            <a:r>
              <a:rPr lang="pl-PL" dirty="0">
                <a:solidFill>
                  <a:schemeClr val="bg1"/>
                </a:solidFill>
              </a:rPr>
              <a:t>aktuálne informácie na jednom mieste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FAQ </a:t>
            </a:r>
            <a:r>
              <a:rPr lang="cs-CZ" dirty="0" err="1">
                <a:solidFill>
                  <a:schemeClr val="bg1"/>
                </a:solidFill>
              </a:rPr>
              <a:t>špeciálne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pr</a:t>
            </a:r>
            <a:r>
              <a:rPr lang="cs-CZ" dirty="0">
                <a:solidFill>
                  <a:schemeClr val="bg1"/>
                </a:solidFill>
              </a:rPr>
              <a:t>e</a:t>
            </a:r>
            <a:r>
              <a:rPr lang="it-IT" dirty="0">
                <a:solidFill>
                  <a:schemeClr val="bg1"/>
                </a:solidFill>
              </a:rPr>
              <a:t> maklé</a:t>
            </a:r>
            <a:r>
              <a:rPr lang="cs-CZ" dirty="0">
                <a:solidFill>
                  <a:schemeClr val="bg1"/>
                </a:solidFill>
              </a:rPr>
              <a:t>rov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  <a:hlinkClick r:id="rId4"/>
              </a:rPr>
              <a:t>https://www.axa-assistance.sk/faq-for-business/</a:t>
            </a: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odpovede najčastejších otázok našich obchodných partnerov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COVID-19 </a:t>
            </a:r>
            <a:r>
              <a:rPr lang="sk-SK" dirty="0" err="1">
                <a:solidFill>
                  <a:schemeClr val="bg1"/>
                </a:solidFill>
              </a:rPr>
              <a:t>informace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  <a:hlinkClick r:id="rId5"/>
              </a:rPr>
              <a:t>https://www.axa-assistance.sk/covid-1/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- najčastejšie otázky spojené s témou COVID-19</a:t>
            </a:r>
          </a:p>
        </p:txBody>
      </p:sp>
    </p:spTree>
    <p:extLst>
      <p:ext uri="{BB962C8B-B14F-4D97-AF65-F5344CB8AC3E}">
        <p14:creationId xmlns:p14="http://schemas.microsoft.com/office/powerpoint/2010/main" val="150565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/>
          </p:cNvSpPr>
          <p:nvPr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2100263" y="0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latin typeface="+mj-lt"/>
            </a:endParaRPr>
          </a:p>
        </p:txBody>
      </p:sp>
      <p:sp>
        <p:nvSpPr>
          <p:cNvPr id="6" name="object 3"/>
          <p:cNvSpPr txBox="1">
            <a:spLocks noChangeArrowheads="1"/>
          </p:cNvSpPr>
          <p:nvPr/>
        </p:nvSpPr>
        <p:spPr bwMode="auto">
          <a:xfrm>
            <a:off x="-1" y="1703470"/>
            <a:ext cx="7812089" cy="46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Ďakujem</a:t>
            </a:r>
            <a:endParaRPr lang="en-GB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bject 3"/>
          <p:cNvSpPr txBox="1">
            <a:spLocks noChangeArrowheads="1"/>
          </p:cNvSpPr>
          <p:nvPr/>
        </p:nvSpPr>
        <p:spPr bwMode="auto">
          <a:xfrm>
            <a:off x="-33648" y="2437760"/>
            <a:ext cx="781208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Pavol Šturc</a:t>
            </a:r>
          </a:p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1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Customer</a:t>
            </a:r>
            <a:r>
              <a:rPr lang="cs-CZ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Relationship</a:t>
            </a:r>
            <a:r>
              <a:rPr lang="cs-CZ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1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Manager</a:t>
            </a:r>
            <a:r>
              <a:rPr lang="cs-CZ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AXA </a:t>
            </a:r>
            <a:r>
              <a:rPr lang="cs-CZ" sz="1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Partners</a:t>
            </a:r>
            <a:r>
              <a:rPr lang="cs-CZ" sz="1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CEE</a:t>
            </a:r>
          </a:p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12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pavol.sturc@axa-assistance.sk</a:t>
            </a:r>
            <a:endParaRPr lang="cs-CZ" sz="12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85000"/>
              </a:lnSpc>
              <a:tabLst>
                <a:tab pos="361950" algn="l"/>
                <a:tab pos="715963" algn="l"/>
                <a:tab pos="1079500" algn="l"/>
                <a:tab pos="1433513" algn="l"/>
                <a:tab pos="1795463" algn="l"/>
                <a:tab pos="2149475" algn="l"/>
              </a:tabLst>
            </a:pPr>
            <a:r>
              <a:rPr lang="cs-CZ" sz="12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+421 905 426 299</a:t>
            </a:r>
          </a:p>
        </p:txBody>
      </p:sp>
    </p:spTree>
    <p:extLst>
      <p:ext uri="{BB962C8B-B14F-4D97-AF65-F5344CB8AC3E}">
        <p14:creationId xmlns:p14="http://schemas.microsoft.com/office/powerpoint/2010/main" val="216417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4975" y="1370221"/>
            <a:ext cx="5295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dirty="0">
                <a:solidFill>
                  <a:srgbClr val="FFFFFF"/>
                </a:solidFill>
                <a:latin typeface="+mj-lt"/>
              </a:rPr>
              <a:t>   </a:t>
            </a:r>
            <a:r>
              <a:rPr lang="cs-CZ" sz="3200" b="1" dirty="0">
                <a:solidFill>
                  <a:srgbClr val="FFFFFF"/>
                </a:solidFill>
                <a:latin typeface="+mj-lt"/>
              </a:rPr>
              <a:t>Naše produkty a služby</a:t>
            </a:r>
            <a:endParaRPr lang="en-GB" sz="3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95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AXA </a:t>
            </a:r>
            <a:r>
              <a:rPr lang="cs-CZ" dirty="0" err="1"/>
              <a:t>Partners</a:t>
            </a:r>
            <a:r>
              <a:rPr lang="cs-CZ" dirty="0"/>
              <a:t> CEE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err="1"/>
              <a:t>hlavné</a:t>
            </a:r>
            <a:r>
              <a:rPr lang="cs-CZ" dirty="0"/>
              <a:t> oblasti našich </a:t>
            </a:r>
            <a:r>
              <a:rPr lang="cs-CZ" dirty="0" err="1"/>
              <a:t>asistenčných</a:t>
            </a:r>
            <a:r>
              <a:rPr lang="cs-CZ" dirty="0"/>
              <a:t> </a:t>
            </a:r>
            <a:r>
              <a:rPr lang="cs-CZ" dirty="0" err="1"/>
              <a:t>služieb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4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E:\Práce\Ostatni\powerpoint_prezentace\Datový zdroj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1" y="1094243"/>
            <a:ext cx="3140853" cy="27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208684" y="858553"/>
            <a:ext cx="4157417" cy="32208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200" dirty="0"/>
              <a:t>Cestovné </a:t>
            </a:r>
            <a:r>
              <a:rPr lang="cs-CZ" sz="1200" dirty="0" err="1"/>
              <a:t>poistenie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cs-CZ" sz="1200" dirty="0" err="1"/>
              <a:t>Domáce</a:t>
            </a:r>
            <a:r>
              <a:rPr lang="cs-CZ" sz="1200" dirty="0"/>
              <a:t> </a:t>
            </a:r>
            <a:r>
              <a:rPr lang="cs-CZ" sz="1200" dirty="0" err="1"/>
              <a:t>asistencie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sk-SK" sz="1200" dirty="0"/>
              <a:t>Zdravotné poistenie cudzincov</a:t>
            </a:r>
          </a:p>
          <a:p>
            <a:pPr>
              <a:lnSpc>
                <a:spcPct val="150000"/>
              </a:lnSpc>
            </a:pPr>
            <a:r>
              <a:rPr lang="cs-CZ" sz="1200" dirty="0" err="1"/>
              <a:t>Právna</a:t>
            </a:r>
            <a:r>
              <a:rPr lang="cs-CZ" sz="1200" dirty="0"/>
              <a:t> </a:t>
            </a:r>
            <a:r>
              <a:rPr lang="cs-CZ" sz="1200" dirty="0" err="1"/>
              <a:t>asistencia</a:t>
            </a:r>
            <a:r>
              <a:rPr lang="cs-CZ" sz="1200" dirty="0"/>
              <a:t> a ochrana</a:t>
            </a:r>
          </a:p>
          <a:p>
            <a:pPr>
              <a:lnSpc>
                <a:spcPct val="150000"/>
              </a:lnSpc>
            </a:pPr>
            <a:r>
              <a:rPr lang="cs-CZ" sz="1200" dirty="0"/>
              <a:t>Digital </a:t>
            </a:r>
            <a:r>
              <a:rPr lang="cs-CZ" sz="1200" dirty="0" err="1"/>
              <a:t>protection</a:t>
            </a:r>
            <a:r>
              <a:rPr lang="cs-CZ" sz="1200" dirty="0"/>
              <a:t> / </a:t>
            </a:r>
            <a:r>
              <a:rPr lang="cs-CZ" sz="1200" dirty="0" err="1"/>
              <a:t>Cyber</a:t>
            </a:r>
            <a:r>
              <a:rPr lang="cs-CZ" sz="1200" dirty="0"/>
              <a:t> risk</a:t>
            </a:r>
          </a:p>
          <a:p>
            <a:pPr>
              <a:lnSpc>
                <a:spcPct val="150000"/>
              </a:lnSpc>
            </a:pPr>
            <a:r>
              <a:rPr lang="cs-CZ" sz="1200" dirty="0" err="1"/>
              <a:t>Poistenie</a:t>
            </a:r>
            <a:r>
              <a:rPr lang="cs-CZ" sz="1200" dirty="0"/>
              <a:t> schopnosti </a:t>
            </a:r>
            <a:r>
              <a:rPr lang="cs-CZ" sz="1200" dirty="0" err="1"/>
              <a:t>splácať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cs-CZ" sz="1200" dirty="0" err="1"/>
              <a:t>Autoasistencia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cs-CZ" sz="1200" dirty="0"/>
              <a:t>Zdravotná </a:t>
            </a:r>
            <a:r>
              <a:rPr lang="cs-CZ" sz="1200" dirty="0" err="1"/>
              <a:t>asistencia</a:t>
            </a:r>
            <a:endParaRPr lang="cs-CZ" sz="1200" dirty="0"/>
          </a:p>
          <a:p>
            <a:pPr>
              <a:lnSpc>
                <a:spcPct val="150000"/>
              </a:lnSpc>
            </a:pPr>
            <a:r>
              <a:rPr lang="cs-CZ" sz="1200" dirty="0"/>
              <a:t>GAP – </a:t>
            </a:r>
            <a:r>
              <a:rPr lang="cs-CZ" sz="1200" dirty="0" err="1"/>
              <a:t>poistenie</a:t>
            </a:r>
            <a:r>
              <a:rPr lang="cs-CZ" sz="1200" dirty="0"/>
              <a:t> </a:t>
            </a:r>
            <a:r>
              <a:rPr lang="cs-CZ" sz="1200" dirty="0" err="1"/>
              <a:t>plnej</a:t>
            </a:r>
            <a:r>
              <a:rPr lang="cs-CZ" sz="1200" dirty="0"/>
              <a:t> hodnoty</a:t>
            </a:r>
          </a:p>
        </p:txBody>
      </p:sp>
    </p:spTree>
    <p:extLst>
      <p:ext uri="{BB962C8B-B14F-4D97-AF65-F5344CB8AC3E}">
        <p14:creationId xmlns:p14="http://schemas.microsoft.com/office/powerpoint/2010/main" val="358364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AXA </a:t>
            </a:r>
            <a:r>
              <a:rPr lang="cs-CZ" dirty="0" err="1"/>
              <a:t>Partners</a:t>
            </a:r>
            <a:r>
              <a:rPr lang="cs-CZ" dirty="0"/>
              <a:t> / AXA </a:t>
            </a:r>
            <a:r>
              <a:rPr lang="cs-CZ" dirty="0" err="1"/>
              <a:t>Assistance</a:t>
            </a:r>
            <a:br>
              <a:rPr lang="cs-CZ" dirty="0"/>
            </a:b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Retailové produkty – </a:t>
            </a:r>
            <a:r>
              <a:rPr lang="cs-CZ" dirty="0" err="1"/>
              <a:t>naša</a:t>
            </a:r>
            <a:r>
              <a:rPr lang="cs-CZ" dirty="0"/>
              <a:t> </a:t>
            </a:r>
            <a:r>
              <a:rPr lang="cs-CZ" dirty="0" err="1"/>
              <a:t>spolupráca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5</a:t>
            </a:fld>
            <a:endParaRPr lang="en-GB" noProof="0"/>
          </a:p>
        </p:txBody>
      </p:sp>
      <p:cxnSp>
        <p:nvCxnSpPr>
          <p:cNvPr id="9" name="Přímá spojnice 11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ástupný symbol pro obsah 12"/>
          <p:cNvSpPr>
            <a:spLocks noGrp="1"/>
          </p:cNvSpPr>
          <p:nvPr>
            <p:ph sz="quarter" idx="13"/>
          </p:nvPr>
        </p:nvSpPr>
        <p:spPr>
          <a:xfrm>
            <a:off x="390525" y="1226358"/>
            <a:ext cx="5522160" cy="21290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Individuálne</a:t>
            </a:r>
            <a:r>
              <a:rPr lang="cs-CZ" dirty="0"/>
              <a:t> cestovné </a:t>
            </a:r>
            <a:r>
              <a:rPr lang="cs-CZ" dirty="0" err="1"/>
              <a:t>poistenie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sk-SK" dirty="0"/>
              <a:t>Travel 4 Business</a:t>
            </a:r>
          </a:p>
          <a:p>
            <a:pPr>
              <a:lnSpc>
                <a:spcPct val="150000"/>
              </a:lnSpc>
            </a:pPr>
            <a:r>
              <a:rPr lang="sk-SK" dirty="0"/>
              <a:t>Zdravotné poistenie cudzincov – Neodkladná a komplexná starostlivosť</a:t>
            </a:r>
          </a:p>
          <a:p>
            <a:pPr>
              <a:lnSpc>
                <a:spcPct val="150000"/>
              </a:lnSpc>
            </a:pPr>
            <a:r>
              <a:rPr lang="sk-SK" dirty="0"/>
              <a:t>Pripravujeme poistenie </a:t>
            </a:r>
            <a:r>
              <a:rPr lang="sk-SK" dirty="0" err="1"/>
              <a:t>Autoasistencie</a:t>
            </a:r>
            <a:endParaRPr lang="sk-SK" dirty="0"/>
          </a:p>
          <a:p>
            <a:pPr marL="0" indent="0">
              <a:lnSpc>
                <a:spcPct val="150000"/>
              </a:lnSpc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0556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Mac\AllFiles\Volumes\AXA\_NEW_AXA\Images\offset_comp_513181_HeroSwit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" y="1588"/>
            <a:ext cx="78090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4415969" y="766136"/>
            <a:ext cx="2264093" cy="42807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2733" b="1" dirty="0">
              <a:solidFill>
                <a:srgbClr val="00008F"/>
              </a:solidFill>
              <a:cs typeface="Arial" pitchFamily="34" charset="0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 bwMode="auto">
          <a:xfrm>
            <a:off x="4121771" y="1054910"/>
            <a:ext cx="3479129" cy="428076"/>
          </a:xfrm>
          <a:prstGeom prst="rect">
            <a:avLst/>
          </a:prstGeom>
        </p:spPr>
        <p:txBody>
          <a:bodyPr lIns="69711" tIns="34856" rIns="69711" bIns="34856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733" b="1" dirty="0">
                <a:solidFill>
                  <a:srgbClr val="00008F"/>
                </a:solidFill>
                <a:cs typeface="Arial" pitchFamily="34" charset="0"/>
              </a:rPr>
              <a:t>cestovné </a:t>
            </a:r>
            <a:r>
              <a:rPr lang="cs-CZ" sz="2733" b="1" dirty="0" err="1">
                <a:solidFill>
                  <a:srgbClr val="00008F"/>
                </a:solidFill>
                <a:cs typeface="Arial" pitchFamily="34" charset="0"/>
              </a:rPr>
              <a:t>poistenie</a:t>
            </a:r>
            <a:endParaRPr lang="en-US" sz="2733" b="1" dirty="0">
              <a:solidFill>
                <a:srgbClr val="00008F"/>
              </a:solidFill>
              <a:cs typeface="Arial" pitchFamily="34" charset="0"/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 bwMode="auto">
          <a:xfrm>
            <a:off x="3826219" y="1375204"/>
            <a:ext cx="2565069" cy="428077"/>
          </a:xfrm>
          <a:prstGeom prst="rect">
            <a:avLst/>
          </a:prstGeom>
        </p:spPr>
        <p:txBody>
          <a:bodyPr lIns="69711" tIns="34856" rIns="69711" bIns="34856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733" b="1" dirty="0">
                <a:solidFill>
                  <a:srgbClr val="00008F"/>
                </a:solidFill>
                <a:cs typeface="Arial" pitchFamily="34" charset="0"/>
              </a:rPr>
              <a:t>AXA Assistance</a:t>
            </a:r>
            <a:endParaRPr lang="en-US" sz="2733" b="1" dirty="0">
              <a:solidFill>
                <a:srgbClr val="00008F"/>
              </a:solidFill>
              <a:cs typeface="Arial" pitchFamily="34" charset="0"/>
            </a:endParaRP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68FDD31A-E59A-4103-A20A-E7E582EFD388}"/>
              </a:ext>
            </a:extLst>
          </p:cNvPr>
          <p:cNvSpPr txBox="1">
            <a:spLocks/>
          </p:cNvSpPr>
          <p:nvPr/>
        </p:nvSpPr>
        <p:spPr>
          <a:xfrm>
            <a:off x="6449520" y="4052893"/>
            <a:ext cx="1361069" cy="2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04719" indent="-304719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10" dirty="0">
              <a:solidFill>
                <a:srgbClr val="00008F"/>
              </a:solidFill>
              <a:cs typeface="Calibri" pitchFamily="34" charset="0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BB02B106-525A-48C4-9DCA-B70791B2B678}"/>
              </a:ext>
            </a:extLst>
          </p:cNvPr>
          <p:cNvSpPr txBox="1">
            <a:spLocks/>
          </p:cNvSpPr>
          <p:nvPr/>
        </p:nvSpPr>
        <p:spPr>
          <a:xfrm>
            <a:off x="6449520" y="3856042"/>
            <a:ext cx="1361069" cy="225972"/>
          </a:xfrm>
          <a:prstGeom prst="rect">
            <a:avLst/>
          </a:prstGeom>
        </p:spPr>
        <p:txBody>
          <a:bodyPr/>
          <a:lstStyle>
            <a:lvl1pPr marL="304719" indent="-304719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462" indent="-254553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06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974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743" indent="-202527" algn="l" defTabSz="8156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435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3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2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0" indent="-204039" algn="l" defTabSz="8161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110" dirty="0">
                <a:solidFill>
                  <a:srgbClr val="00008F"/>
                </a:solidFill>
                <a:cs typeface="Calibri" pitchFamily="34" charset="0"/>
              </a:rPr>
              <a:t> </a:t>
            </a:r>
            <a:endParaRPr lang="en-GB" sz="1110" dirty="0">
              <a:solidFill>
                <a:srgbClr val="00008F"/>
              </a:solidFill>
              <a:cs typeface="Calibri" pitchFamily="34" charset="0"/>
            </a:endParaRPr>
          </a:p>
        </p:txBody>
      </p:sp>
      <p:pic>
        <p:nvPicPr>
          <p:cNvPr id="1028" name="Picture 4" descr="https://northeurope1-mediap.svc.ms/transform/thumbnail?provider=spo&amp;inputFormat=png&amp;cs=fFNQTw&amp;docid=https%3A%2F%2Faxa365.sharepoint.com%3A443%2F_api%2Fv2.0%2Fdrives%2Fb!kkbS59USfEKr7J2ruKvxMgmE5qh710JPu99x2NFJyEIRS8tL2rXfRqY8xhWZ5e4L%2Fitems%2F01IAS3G4OWYI6PUBL3AJHKFTXB7OUV5V2I%3Fversion%3DPublished&amp;access_token=eyJ0eXAiOiJKV1QiLCJhbGciOiJub25lIn0.eyJhdWQiOiIwMDAwMDAwMy0wMDAwLTBmZjEtY2UwMC0wMDAwMDAwMDAwMDAvYXhhMzY1LnNoYXJlcG9pbnQuY29tQDM5NmIzOGNjLWFhNjUtNDkyYi1iYjBlLTNkOTRlZDI1YTk3YiIsImlzcyI6IjAwMDAwMDAzLTAwMDAtMGZmMS1jZTAwLTAwMDAwMDAwMDAwMCIsIm5iZiI6IjE2MDUxNjA4MDAiLCJleHAiOiIxNjA1MTgyNDAwIiwiZW5kcG9pbnR1cmwiOiI3eGRqZ3h5OC9FcjlKWmMvalZzcUdYMXJ2NXJxZGpnQmRjaG9qck8xRGFnPSIsImVuZHBvaW50dXJsTGVuZ3RoIjoiMTEzIiwiaXNsb29wYmFjayI6IlRydWUiLCJ2ZXIiOiJoYXNoZWRwcm9vZnRva2VuIiwic2l0ZWlkIjoiWlRka01qUTJPVEl0TVRKa05TMDBNamRqTFdGaVpXTXRPV1JoWW1JNFlXSm1NVE15IiwibmFtZWlkIjoiMCMuZnxtZW1iZXJzaGlwfGxhZGlzbGF2LnNlZGxhckBheGEtYXNzaXN0YW5jZS5jeiIsIm5paSI6Im1pY3Jvc29mdC5zaGFyZXBvaW50IiwiaXN1c2VyIjoidHJ1ZSIsImNhY2hla2V5IjoiMGguZnxtZW1iZXJzaGlwfDEwMDNiZmZkYTAwN2Y4NzlAbGl2ZS5jb20iLCJ0dCI6IjAiLCJ1c2VQZXJzaXN0ZW50Q29va2llIjoiMiJ9.cGlRbXkzMzlaUHRlanUxelpNTXRycXdWcG8vWnF1eWEvUmpUZHNENzhCYz0&amp;encodeFailures=1&amp;srcWidth=&amp;srcHeight=&amp;width=1235&amp;height=572&amp;action=Access">
            <a:extLst>
              <a:ext uri="{FF2B5EF4-FFF2-40B4-BE49-F238E27FC236}">
                <a16:creationId xmlns:a16="http://schemas.microsoft.com/office/drawing/2014/main" id="{EE95C2E8-411B-4D32-8F15-7D94D3AA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7" y="214038"/>
            <a:ext cx="441120" cy="4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6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Cestovné </a:t>
            </a:r>
            <a:r>
              <a:rPr lang="cs-CZ" dirty="0" err="1"/>
              <a:t>poistenie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95383" y="968375"/>
            <a:ext cx="7305447" cy="2914650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Španielsko</a:t>
            </a:r>
            <a:r>
              <a:rPr lang="cs-CZ" dirty="0">
                <a:solidFill>
                  <a:schemeClr val="tx2"/>
                </a:solidFill>
              </a:rPr>
              <a:t> august 2023, </a:t>
            </a:r>
            <a:r>
              <a:rPr lang="cs-CZ" dirty="0" err="1">
                <a:solidFill>
                  <a:schemeClr val="tx2"/>
                </a:solidFill>
              </a:rPr>
              <a:t>hlásená</a:t>
            </a:r>
            <a:r>
              <a:rPr lang="cs-CZ" dirty="0">
                <a:solidFill>
                  <a:schemeClr val="tx2"/>
                </a:solidFill>
              </a:rPr>
              <a:t> škodová událost, </a:t>
            </a:r>
            <a:r>
              <a:rPr lang="cs-CZ" dirty="0" err="1">
                <a:solidFill>
                  <a:schemeClr val="tx2"/>
                </a:solidFill>
              </a:rPr>
              <a:t>príznaky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chrípky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Odporúčané</a:t>
            </a:r>
            <a:r>
              <a:rPr lang="cs-CZ" dirty="0">
                <a:solidFill>
                  <a:schemeClr val="tx2"/>
                </a:solidFill>
              </a:rPr>
              <a:t> zdravot. </a:t>
            </a:r>
            <a:r>
              <a:rPr lang="cs-CZ" dirty="0" err="1">
                <a:solidFill>
                  <a:schemeClr val="tx2"/>
                </a:solidFill>
              </a:rPr>
              <a:t>zariadenie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predpoklad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ošetrenia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predpis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liekov</a:t>
            </a:r>
            <a:r>
              <a:rPr lang="cs-CZ" dirty="0">
                <a:solidFill>
                  <a:schemeClr val="tx2"/>
                </a:solidFill>
              </a:rPr>
              <a:t> apod.</a:t>
            </a: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Zistený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vážnejší</a:t>
            </a:r>
            <a:r>
              <a:rPr lang="cs-CZ" dirty="0">
                <a:solidFill>
                  <a:schemeClr val="tx2"/>
                </a:solidFill>
              </a:rPr>
              <a:t> stav, klientka </a:t>
            </a:r>
            <a:r>
              <a:rPr lang="cs-CZ" dirty="0" err="1">
                <a:solidFill>
                  <a:schemeClr val="tx2"/>
                </a:solidFill>
              </a:rPr>
              <a:t>ostáva</a:t>
            </a:r>
            <a:r>
              <a:rPr lang="cs-CZ" dirty="0">
                <a:solidFill>
                  <a:schemeClr val="tx2"/>
                </a:solidFill>
              </a:rPr>
              <a:t> hospitalizovaná, </a:t>
            </a:r>
            <a:r>
              <a:rPr lang="cs-CZ" dirty="0" err="1">
                <a:solidFill>
                  <a:schemeClr val="tx2"/>
                </a:solidFill>
              </a:rPr>
              <a:t>nakoniec</a:t>
            </a:r>
            <a:r>
              <a:rPr lang="cs-CZ" dirty="0">
                <a:solidFill>
                  <a:schemeClr val="tx2"/>
                </a:solidFill>
              </a:rPr>
              <a:t> na </a:t>
            </a:r>
            <a:r>
              <a:rPr lang="cs-CZ" dirty="0" err="1">
                <a:solidFill>
                  <a:schemeClr val="tx2"/>
                </a:solidFill>
              </a:rPr>
              <a:t>umelej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pľúcnej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ventilácii</a:t>
            </a:r>
            <a:r>
              <a:rPr lang="cs-CZ" dirty="0">
                <a:solidFill>
                  <a:schemeClr val="tx2"/>
                </a:solidFill>
              </a:rPr>
              <a:t> s </a:t>
            </a:r>
            <a:r>
              <a:rPr lang="cs-CZ" dirty="0" err="1">
                <a:solidFill>
                  <a:schemeClr val="tx2"/>
                </a:solidFill>
              </a:rPr>
              <a:t>Covidom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Uhradené</a:t>
            </a:r>
            <a:r>
              <a:rPr lang="cs-CZ" dirty="0">
                <a:solidFill>
                  <a:schemeClr val="tx2"/>
                </a:solidFill>
              </a:rPr>
              <a:t> náklady: </a:t>
            </a:r>
            <a:r>
              <a:rPr lang="cs-CZ" dirty="0" err="1">
                <a:solidFill>
                  <a:schemeClr val="tx2"/>
                </a:solidFill>
              </a:rPr>
              <a:t>hospitalizácia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68.618,90€, 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repatriácia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4.320€</a:t>
            </a:r>
            <a:endParaRPr lang="cs-CZ" dirty="0">
              <a:solidFill>
                <a:schemeClr val="tx2"/>
              </a:solidFill>
            </a:endParaRP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 </a:t>
            </a:r>
            <a:r>
              <a:rPr lang="cs-CZ" dirty="0" err="1">
                <a:solidFill>
                  <a:schemeClr val="tx2"/>
                </a:solidFill>
              </a:rPr>
              <a:t>Španielsku</a:t>
            </a:r>
            <a:r>
              <a:rPr lang="cs-CZ" dirty="0">
                <a:solidFill>
                  <a:schemeClr val="tx2"/>
                </a:solidFill>
              </a:rPr>
              <a:t> je </a:t>
            </a:r>
            <a:r>
              <a:rPr lang="cs-CZ" dirty="0" err="1">
                <a:solidFill>
                  <a:schemeClr val="tx2"/>
                </a:solidFill>
              </a:rPr>
              <a:t>inak</a:t>
            </a:r>
            <a:r>
              <a:rPr lang="cs-CZ" dirty="0">
                <a:solidFill>
                  <a:schemeClr val="tx2"/>
                </a:solidFill>
              </a:rPr>
              <a:t> postavená </a:t>
            </a:r>
            <a:r>
              <a:rPr lang="cs-CZ" dirty="0" err="1">
                <a:solidFill>
                  <a:schemeClr val="tx2"/>
                </a:solidFill>
              </a:rPr>
              <a:t>verejná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sieť</a:t>
            </a:r>
            <a:r>
              <a:rPr lang="cs-CZ" dirty="0">
                <a:solidFill>
                  <a:schemeClr val="tx2"/>
                </a:solidFill>
              </a:rPr>
              <a:t> zdravot. </a:t>
            </a:r>
            <a:r>
              <a:rPr lang="cs-CZ" dirty="0" err="1">
                <a:solidFill>
                  <a:schemeClr val="tx2"/>
                </a:solidFill>
              </a:rPr>
              <a:t>zariadení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niektoré</a:t>
            </a:r>
            <a:r>
              <a:rPr lang="cs-CZ" dirty="0">
                <a:solidFill>
                  <a:schemeClr val="tx2"/>
                </a:solidFill>
              </a:rPr>
              <a:t> sú v režime „</a:t>
            </a:r>
            <a:r>
              <a:rPr lang="cs-CZ" dirty="0" err="1">
                <a:solidFill>
                  <a:schemeClr val="tx2"/>
                </a:solidFill>
              </a:rPr>
              <a:t>semi</a:t>
            </a:r>
            <a:r>
              <a:rPr lang="cs-CZ" dirty="0">
                <a:solidFill>
                  <a:schemeClr val="tx2"/>
                </a:solidFill>
              </a:rPr>
              <a:t> public a </a:t>
            </a:r>
            <a:r>
              <a:rPr lang="cs-CZ" dirty="0" err="1">
                <a:solidFill>
                  <a:schemeClr val="tx2"/>
                </a:solidFill>
              </a:rPr>
              <a:t>private</a:t>
            </a:r>
            <a:r>
              <a:rPr lang="cs-CZ" dirty="0">
                <a:solidFill>
                  <a:schemeClr val="tx2"/>
                </a:solidFill>
              </a:rPr>
              <a:t>“ a </a:t>
            </a:r>
            <a:r>
              <a:rPr lang="cs-CZ" dirty="0" err="1">
                <a:solidFill>
                  <a:schemeClr val="tx2"/>
                </a:solidFill>
              </a:rPr>
              <a:t>neakceptujú</a:t>
            </a:r>
            <a:r>
              <a:rPr lang="cs-CZ" dirty="0">
                <a:solidFill>
                  <a:schemeClr val="tx2"/>
                </a:solidFill>
              </a:rPr>
              <a:t> EHIC</a:t>
            </a:r>
          </a:p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Iné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ako</a:t>
            </a:r>
            <a:r>
              <a:rPr lang="cs-CZ" dirty="0">
                <a:solidFill>
                  <a:schemeClr val="tx2"/>
                </a:solidFill>
              </a:rPr>
              <a:t> zdravotné úkony </a:t>
            </a:r>
            <a:r>
              <a:rPr lang="cs-CZ" dirty="0" err="1">
                <a:solidFill>
                  <a:schemeClr val="tx2"/>
                </a:solidFill>
              </a:rPr>
              <a:t>napr</a:t>
            </a:r>
            <a:r>
              <a:rPr lang="cs-CZ" dirty="0">
                <a:solidFill>
                  <a:schemeClr val="tx2"/>
                </a:solidFill>
              </a:rPr>
              <a:t>. </a:t>
            </a:r>
            <a:r>
              <a:rPr lang="cs-CZ" dirty="0" err="1">
                <a:solidFill>
                  <a:schemeClr val="tx2"/>
                </a:solidFill>
              </a:rPr>
              <a:t>prevoz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repatriácia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dirty="0" err="1">
                <a:solidFill>
                  <a:schemeClr val="tx2"/>
                </a:solidFill>
              </a:rPr>
              <a:t>vystavenie</a:t>
            </a:r>
            <a:r>
              <a:rPr lang="cs-CZ" dirty="0">
                <a:solidFill>
                  <a:schemeClr val="tx2"/>
                </a:solidFill>
              </a:rPr>
              <a:t> CD;  </a:t>
            </a:r>
            <a:r>
              <a:rPr lang="cs-CZ" dirty="0" err="1">
                <a:solidFill>
                  <a:schemeClr val="tx2"/>
                </a:solidFill>
              </a:rPr>
              <a:t>inak</a:t>
            </a:r>
            <a:r>
              <a:rPr lang="cs-CZ" dirty="0">
                <a:solidFill>
                  <a:schemeClr val="tx2"/>
                </a:solidFill>
              </a:rPr>
              <a:t> nastavené platby za </a:t>
            </a:r>
            <a:r>
              <a:rPr lang="cs-CZ" dirty="0" err="1">
                <a:solidFill>
                  <a:schemeClr val="tx2"/>
                </a:solidFill>
              </a:rPr>
              <a:t>ošetrenia</a:t>
            </a:r>
            <a:r>
              <a:rPr lang="cs-CZ" dirty="0">
                <a:solidFill>
                  <a:schemeClr val="tx2"/>
                </a:solidFill>
              </a:rPr>
              <a:t> a pod.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2"/>
              </a:solidFill>
            </a:endParaRPr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endParaRPr lang="cs-CZ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</p:spPr>
        <p:txBody>
          <a:bodyPr/>
          <a:lstStyle/>
          <a:p>
            <a:r>
              <a:rPr lang="cs-CZ" dirty="0"/>
              <a:t>Mám </a:t>
            </a:r>
            <a:r>
              <a:rPr lang="cs-CZ" dirty="0" err="1"/>
              <a:t>európsky</a:t>
            </a:r>
            <a:r>
              <a:rPr lang="cs-CZ" dirty="0"/>
              <a:t> zdrav. </a:t>
            </a:r>
            <a:r>
              <a:rPr lang="cs-CZ" dirty="0" err="1"/>
              <a:t>preukaz</a:t>
            </a:r>
            <a:r>
              <a:rPr lang="cs-CZ" dirty="0"/>
              <a:t> (EHIC)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2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Cestovné </a:t>
            </a:r>
            <a:r>
              <a:rPr lang="cs-CZ" dirty="0" err="1"/>
              <a:t>poistenie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66901" y="1241802"/>
            <a:ext cx="7305447" cy="699139"/>
          </a:xfrm>
        </p:spPr>
        <p:txBody>
          <a:bodyPr/>
          <a:lstStyle/>
          <a:p>
            <a:pPr marL="2857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2"/>
                </a:solidFill>
              </a:rPr>
              <a:t>Počet </a:t>
            </a:r>
            <a:r>
              <a:rPr lang="cs-CZ" sz="1400" dirty="0" err="1">
                <a:solidFill>
                  <a:schemeClr val="tx2"/>
                </a:solidFill>
              </a:rPr>
              <a:t>nahlásených</a:t>
            </a:r>
            <a:r>
              <a:rPr lang="cs-CZ" sz="1400" dirty="0">
                <a:solidFill>
                  <a:schemeClr val="tx2"/>
                </a:solidFill>
              </a:rPr>
              <a:t> škodových </a:t>
            </a:r>
            <a:r>
              <a:rPr lang="cs-CZ" sz="1400" dirty="0" err="1">
                <a:solidFill>
                  <a:schemeClr val="tx2"/>
                </a:solidFill>
              </a:rPr>
              <a:t>udalostí</a:t>
            </a:r>
            <a:r>
              <a:rPr lang="cs-CZ" sz="1400" dirty="0">
                <a:solidFill>
                  <a:schemeClr val="tx2"/>
                </a:solidFill>
              </a:rPr>
              <a:t> v 2022 (cestovné </a:t>
            </a:r>
            <a:r>
              <a:rPr lang="cs-CZ" sz="1400" dirty="0" err="1">
                <a:solidFill>
                  <a:schemeClr val="tx2"/>
                </a:solidFill>
              </a:rPr>
              <a:t>poistenie</a:t>
            </a:r>
            <a:r>
              <a:rPr lang="cs-CZ" sz="1400" dirty="0">
                <a:solidFill>
                  <a:schemeClr val="tx2"/>
                </a:solidFill>
              </a:rPr>
              <a:t> CZ+SK): 12 801ks / </a:t>
            </a:r>
            <a:r>
              <a:rPr lang="cs-CZ" sz="1400" dirty="0" err="1">
                <a:solidFill>
                  <a:schemeClr val="tx2"/>
                </a:solidFill>
              </a:rPr>
              <a:t>vyplatené</a:t>
            </a:r>
            <a:r>
              <a:rPr lang="cs-CZ" sz="1400" dirty="0">
                <a:solidFill>
                  <a:schemeClr val="tx2"/>
                </a:solidFill>
              </a:rPr>
              <a:t>: 4,2 mil€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cs-CZ" sz="1400" b="1" dirty="0">
                <a:solidFill>
                  <a:schemeClr val="tx2"/>
                </a:solidFill>
              </a:rPr>
              <a:t> 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cs-CZ" sz="1400" dirty="0" err="1">
                <a:solidFill>
                  <a:srgbClr val="002060"/>
                </a:solidFill>
              </a:rPr>
              <a:t>priemerné</a:t>
            </a:r>
            <a:r>
              <a:rPr lang="cs-CZ" sz="1400" dirty="0">
                <a:solidFill>
                  <a:srgbClr val="002060"/>
                </a:solidFill>
              </a:rPr>
              <a:t> náklady na jednotlivé úkony </a:t>
            </a:r>
            <a:r>
              <a:rPr lang="cs-CZ" sz="1400" dirty="0" err="1">
                <a:solidFill>
                  <a:srgbClr val="002060"/>
                </a:solidFill>
              </a:rPr>
              <a:t>vychádzajú</a:t>
            </a:r>
            <a:r>
              <a:rPr lang="cs-CZ" sz="1400" dirty="0">
                <a:solidFill>
                  <a:srgbClr val="002060"/>
                </a:solidFill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</p:spPr>
        <p:txBody>
          <a:bodyPr/>
          <a:lstStyle/>
          <a:p>
            <a:r>
              <a:rPr lang="cs-CZ" dirty="0" err="1"/>
              <a:t>Najčastejšie</a:t>
            </a:r>
            <a:r>
              <a:rPr lang="cs-CZ" dirty="0"/>
              <a:t> škodové </a:t>
            </a:r>
            <a:r>
              <a:rPr lang="cs-CZ" dirty="0" err="1"/>
              <a:t>udalosti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42D223-4230-71A8-05D5-8463A75BD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51147"/>
              </p:ext>
            </p:extLst>
          </p:nvPr>
        </p:nvGraphicFramePr>
        <p:xfrm>
          <a:off x="233363" y="2725384"/>
          <a:ext cx="2997200" cy="1215284"/>
        </p:xfrm>
        <a:graphic>
          <a:graphicData uri="http://schemas.openxmlformats.org/drawingml/2006/table">
            <a:tbl>
              <a:tblPr firstRow="1" firstCol="1" bandRow="1"/>
              <a:tblGrid>
                <a:gridCol w="2108200">
                  <a:extLst>
                    <a:ext uri="{9D8B030D-6E8A-4147-A177-3AD203B41FA5}">
                      <a16:colId xmlns:a16="http://schemas.microsoft.com/office/drawing/2014/main" val="142524449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67064273"/>
                    </a:ext>
                  </a:extLst>
                </a:gridCol>
              </a:tblGrid>
              <a:tr h="262784">
                <a:tc>
                  <a:txBody>
                    <a:bodyPr/>
                    <a:lstStyle/>
                    <a:p>
                      <a:r>
                        <a:rPr lang="sk-SK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997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Ambulantní ošetření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241 €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04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Hospitalizace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3 373 €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78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Prvotní transport vrtulník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5 478 €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27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Repatriace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2 550 €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91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Zubní </a:t>
                      </a:r>
                      <a:r>
                        <a:rPr lang="sk-SK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ošetření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155 €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5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50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Cestovné </a:t>
            </a:r>
            <a:r>
              <a:rPr lang="cs-CZ" dirty="0" err="1"/>
              <a:t>poistenie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FEFB8-6B6E-4DC1-A5E4-A1258711B442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34000" y="576000"/>
            <a:ext cx="7344000" cy="216000"/>
          </a:xfrm>
        </p:spPr>
        <p:txBody>
          <a:bodyPr/>
          <a:lstStyle/>
          <a:p>
            <a:r>
              <a:rPr lang="cs-CZ" dirty="0" err="1"/>
              <a:t>Najčastejšie</a:t>
            </a:r>
            <a:r>
              <a:rPr lang="cs-CZ" dirty="0"/>
              <a:t> škodové </a:t>
            </a:r>
            <a:r>
              <a:rPr lang="cs-CZ" dirty="0" err="1"/>
              <a:t>udalosti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33912" y="816293"/>
            <a:ext cx="7171426" cy="0"/>
          </a:xfrm>
          <a:prstGeom prst="line">
            <a:avLst/>
          </a:prstGeom>
          <a:ln w="6350">
            <a:solidFill>
              <a:srgbClr val="343C3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E915-7E77-2B3B-288E-E632E2E1A8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384" y="968375"/>
            <a:ext cx="7309818" cy="43443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Dané </a:t>
            </a:r>
            <a:r>
              <a:rPr lang="cs-CZ" dirty="0" err="1"/>
              <a:t>priemery</a:t>
            </a:r>
            <a:r>
              <a:rPr lang="cs-CZ" dirty="0"/>
              <a:t> potom navyšovali jednotlivé krajiny a úkony</a:t>
            </a:r>
            <a:endParaRPr lang="sk-SK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575CF5-7D18-49B0-1730-720E1F8C7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52571"/>
              </p:ext>
            </p:extLst>
          </p:nvPr>
        </p:nvGraphicFramePr>
        <p:xfrm>
          <a:off x="341313" y="1575755"/>
          <a:ext cx="29972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108200">
                  <a:extLst>
                    <a:ext uri="{9D8B030D-6E8A-4147-A177-3AD203B41FA5}">
                      <a16:colId xmlns:a16="http://schemas.microsoft.com/office/drawing/2014/main" val="86125599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1417699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sk-SK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repatriace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23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Kyrgyzstán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50 095 €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72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Chile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41 961 €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16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Turecko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26 950 €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1923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C445B2-99E8-8736-6571-6FCB3407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37164"/>
              </p:ext>
            </p:extLst>
          </p:nvPr>
        </p:nvGraphicFramePr>
        <p:xfrm>
          <a:off x="341313" y="2662238"/>
          <a:ext cx="29972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2108200">
                  <a:extLst>
                    <a:ext uri="{9D8B030D-6E8A-4147-A177-3AD203B41FA5}">
                      <a16:colId xmlns:a16="http://schemas.microsoft.com/office/drawing/2014/main" val="420584978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5041920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sk-SK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hospitalizace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EUR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24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Indonésie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61 098 €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80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Chile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50 631 €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06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Spojené státy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41 073 €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8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116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XA">
      <a:dk1>
        <a:srgbClr val="10318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b">
        <a:spAutoFit/>
      </a:bodyPr>
      <a:lstStyle>
        <a:defPPr algn="ctr" eaLnBrk="1" hangingPunct="1">
          <a:defRPr sz="800" dirty="0" err="1" smtClean="0">
            <a:solidFill>
              <a:srgbClr val="FF1721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5EF2D43631B54193A2B18313833502" ma:contentTypeVersion="0" ma:contentTypeDescription="Vytvoří nový dokument" ma:contentTypeScope="" ma:versionID="153cd5de3a53eafe4936017018297e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59B43-DBF3-4BE3-A6F6-0BB24E593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FC5B7-58C7-492A-9EF7-5F6DEBB387E0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EB51BC-ADDE-44AE-8F85-EAED7506B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new_presentation_proposal_axa_29-05</Template>
  <TotalTime>5319</TotalTime>
  <Words>1848</Words>
  <Application>Microsoft Office PowerPoint</Application>
  <PresentationFormat>Custom</PresentationFormat>
  <Paragraphs>279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Source Sans Pro</vt:lpstr>
      <vt:lpstr>Arial</vt:lpstr>
      <vt:lpstr>Calibri</vt:lpstr>
      <vt:lpstr>Century Gothic</vt:lpstr>
      <vt:lpstr>fleche_rond</vt:lpstr>
      <vt:lpstr>Thème Office</vt:lpstr>
      <vt:lpstr>PowerPoint Presentation</vt:lpstr>
      <vt:lpstr>AXA Partners / AXA Assistance </vt:lpstr>
      <vt:lpstr>PowerPoint Presentation</vt:lpstr>
      <vt:lpstr>AXA Partners CEE </vt:lpstr>
      <vt:lpstr>AXA Partners / AXA Assistance </vt:lpstr>
      <vt:lpstr>PowerPoint Presentation</vt:lpstr>
      <vt:lpstr>Cestovné poistenie</vt:lpstr>
      <vt:lpstr>Cestovné poistenie</vt:lpstr>
      <vt:lpstr>Cestovné poistenie</vt:lpstr>
      <vt:lpstr>Cestovné poistenie</vt:lpstr>
      <vt:lpstr>Cestovné poistenie</vt:lpstr>
      <vt:lpstr>Pripoistenia</vt:lpstr>
      <vt:lpstr>Pripoistenia</vt:lpstr>
      <vt:lpstr>Pripoistenia</vt:lpstr>
      <vt:lpstr>Pripoistenia</vt:lpstr>
      <vt:lpstr>Praktické veci</vt:lpstr>
      <vt:lpstr>PowerPoint Presentation</vt:lpstr>
      <vt:lpstr>Travel 4 Business</vt:lpstr>
      <vt:lpstr>Travel 4 Business Plus </vt:lpstr>
      <vt:lpstr>Travel 4 Business Plus </vt:lpstr>
      <vt:lpstr>PowerPoint Presentation</vt:lpstr>
      <vt:lpstr>Zdravotné poistenie cudzincov </vt:lpstr>
      <vt:lpstr>Zdravotné poistenie cudzincov </vt:lpstr>
      <vt:lpstr>Zdravotné poistenie cudzincov </vt:lpstr>
      <vt:lpstr>Zhrnutie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CASTRO Joel</dc:creator>
  <cp:lastModifiedBy>ŠTURC Pavol</cp:lastModifiedBy>
  <cp:revision>318</cp:revision>
  <cp:lastPrinted>2018-01-26T10:07:41Z</cp:lastPrinted>
  <dcterms:created xsi:type="dcterms:W3CDTF">2017-05-29T15:11:02Z</dcterms:created>
  <dcterms:modified xsi:type="dcterms:W3CDTF">2023-11-14T11:30:17Z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0x0101000F5EF2D43631B54193A2B18313833502</vt:lpwstr>
  </property>
  <property fmtid="{D5CDD505-2E9C-101B-9397-08002B2CF9AE}" pid="3" name="MSIP_Label_650226c0-61d2-4787-ab3e-b91f71753c59_Enabled">
    <vt:lpwstr>true</vt:lpwstr>
  </property>
  <property fmtid="{D5CDD505-2E9C-101B-9397-08002B2CF9AE}" pid="4" name="MSIP_Label_650226c0-61d2-4787-ab3e-b91f71753c59_SetDate">
    <vt:lpwstr>2022-07-18T19:05:07Z</vt:lpwstr>
  </property>
  <property fmtid="{D5CDD505-2E9C-101B-9397-08002B2CF9AE}" pid="5" name="MSIP_Label_650226c0-61d2-4787-ab3e-b91f71753c59_Method">
    <vt:lpwstr>Standard</vt:lpwstr>
  </property>
  <property fmtid="{D5CDD505-2E9C-101B-9397-08002B2CF9AE}" pid="6" name="MSIP_Label_650226c0-61d2-4787-ab3e-b91f71753c59_Name">
    <vt:lpwstr>AXA_Partners_Internal</vt:lpwstr>
  </property>
  <property fmtid="{D5CDD505-2E9C-101B-9397-08002B2CF9AE}" pid="7" name="MSIP_Label_650226c0-61d2-4787-ab3e-b91f71753c59_SiteId">
    <vt:lpwstr>396b38cc-aa65-492b-bb0e-3d94ed25a97b</vt:lpwstr>
  </property>
  <property fmtid="{D5CDD505-2E9C-101B-9397-08002B2CF9AE}" pid="8" name="MSIP_Label_650226c0-61d2-4787-ab3e-b91f71753c59_ActionId">
    <vt:lpwstr>6c88f3e1-5aac-4b4a-910e-0ec900675c5a</vt:lpwstr>
  </property>
  <property fmtid="{D5CDD505-2E9C-101B-9397-08002B2CF9AE}" pid="9" name="MSIP_Label_650226c0-61d2-4787-ab3e-b91f71753c59_ContentBits">
    <vt:lpwstr>2</vt:lpwstr>
  </property>
</Properties>
</file>