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9" r:id="rId2"/>
  </p:sldMasterIdLst>
  <p:notesMasterIdLst>
    <p:notesMasterId r:id="rId15"/>
  </p:notesMasterIdLst>
  <p:sldIdLst>
    <p:sldId id="256" r:id="rId3"/>
    <p:sldId id="268" r:id="rId4"/>
    <p:sldId id="283" r:id="rId5"/>
    <p:sldId id="282" r:id="rId6"/>
    <p:sldId id="284" r:id="rId7"/>
    <p:sldId id="288" r:id="rId8"/>
    <p:sldId id="257" r:id="rId9"/>
    <p:sldId id="285" r:id="rId10"/>
    <p:sldId id="274" r:id="rId11"/>
    <p:sldId id="286" r:id="rId12"/>
    <p:sldId id="287" r:id="rId13"/>
    <p:sldId id="262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929B"/>
    <a:srgbClr val="0EAFB0"/>
    <a:srgbClr val="7952EA"/>
    <a:srgbClr val="FF2600"/>
    <a:srgbClr val="FFA800"/>
    <a:srgbClr val="00B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6327"/>
  </p:normalViewPr>
  <p:slideViewPr>
    <p:cSldViewPr snapToGrid="0" snapToObjects="1">
      <p:cViewPr varScale="1">
        <p:scale>
          <a:sx n="86" d="100"/>
          <a:sy n="86" d="100"/>
        </p:scale>
        <p:origin x="11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86A0B-DE2F-4809-BEE8-8C0432E643FF}" type="datetimeFigureOut">
              <a:rPr lang="sk-SK" smtClean="0"/>
              <a:t>7.8.2023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5BA54-D080-4CCE-AE84-563E2BD1FF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2225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Alikvotná</a:t>
            </a:r>
            <a:r>
              <a:rPr lang="sk-SK" baseline="0" dirty="0"/>
              <a:t> časť poistnej sumy sa určí nasledovne: dojednaná poistná suma sa vynásobí koeficientom (n-r)/n, kde n je poistná doba a r je počet celých uplynutých rokov od začiatku poistenia. </a:t>
            </a:r>
          </a:p>
          <a:p>
            <a:endParaRPr lang="sk-SK" baseline="0" dirty="0"/>
          </a:p>
          <a:p>
            <a:r>
              <a:rPr lang="sk-SK" baseline="0" dirty="0"/>
              <a:t>Poistenie invalidity nie je možné dojednať ak poistená osoba už bola u nás poistená na invaliditu a z  tohto rizika jej už bolo vyplácané poistné plnenie.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5BA54-D080-4CCE-AE84-563E2BD1FF95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9181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ok 13">
            <a:extLst>
              <a:ext uri="{FF2B5EF4-FFF2-40B4-BE49-F238E27FC236}">
                <a16:creationId xmlns:a16="http://schemas.microsoft.com/office/drawing/2014/main" id="{01BFF87B-2143-5C4B-96FF-1C0E23C078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CDD6D5E5-4E4B-7647-ABA0-35BCE92ED7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5330" y="791172"/>
            <a:ext cx="8048670" cy="14983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700" b="0" i="0">
                <a:solidFill>
                  <a:schemeClr val="bg1"/>
                </a:solidFill>
                <a:latin typeface="Juli Sans Light" pitchFamily="2" charset="0"/>
              </a:defRPr>
            </a:lvl1pPr>
          </a:lstStyle>
          <a:p>
            <a:r>
              <a:rPr lang="sk-SK" dirty="0"/>
              <a:t>NÁZOV</a:t>
            </a:r>
            <a:br>
              <a:rPr lang="sk-SK" dirty="0"/>
            </a:br>
            <a:r>
              <a:rPr lang="sk-SK" dirty="0"/>
              <a:t>PREZENTÁCIE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6662" y="2293905"/>
            <a:ext cx="8048670" cy="379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sk-SK" sz="2400" b="1" smtClean="0">
                <a:solidFill>
                  <a:schemeClr val="bg1"/>
                </a:solidFill>
                <a:effectLst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k-SK" b="1" dirty="0">
                <a:effectLst/>
                <a:latin typeface="Juli Sans" pitchFamily="2" charset="0"/>
              </a:rPr>
              <a:t>Podnázov prezentácie</a:t>
            </a:r>
            <a:endParaRPr lang="sk-SK" dirty="0">
              <a:effectLst/>
              <a:latin typeface="Juli Sans" pitchFamily="2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A5F76A0-FC51-4347-91FD-9880095C4A1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95330" y="2853930"/>
            <a:ext cx="4239392" cy="3792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2200" smtClean="0">
                <a:solidFill>
                  <a:schemeClr val="bg1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dirty="0">
                <a:effectLst/>
                <a:latin typeface="Juli Sans Light" pitchFamily="2" charset="0"/>
              </a:rPr>
              <a:t>08/04/2020</a:t>
            </a:r>
          </a:p>
        </p:txBody>
      </p:sp>
    </p:spTree>
    <p:extLst>
      <p:ext uri="{BB962C8B-B14F-4D97-AF65-F5344CB8AC3E}">
        <p14:creationId xmlns:p14="http://schemas.microsoft.com/office/powerpoint/2010/main" val="8962885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E261A5-76A7-344F-BBD7-3F55BA9D8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091CF93-3357-954E-8012-E66E5DBB0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AF4DCFC-B251-9140-9D5E-ADB1BC91D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9A7B-2A50-7D4D-8822-617EC6A105F9}" type="datetimeFigureOut">
              <a:rPr lang="sk-SK" smtClean="0"/>
              <a:t>7.8.2023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CCEEF40-1CE5-5647-A5D0-C99B3B7E1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5D46E83-041B-3147-8DB6-AF4FECCDC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6792-DC01-6A48-A408-C2B34ADB77A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771103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B3D0FC-FA6B-3B4C-A597-800CC1CC1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C110C1B-8E5E-1940-A91A-D90054F00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89F16A1-D166-D741-93BE-202646395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9A7B-2A50-7D4D-8822-617EC6A105F9}" type="datetimeFigureOut">
              <a:rPr lang="sk-SK" smtClean="0"/>
              <a:t>7.8.2023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7A5232E-9A8E-584C-AF7C-5F0E7EB50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DF83B46-2379-B941-836E-A86D5389D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6792-DC01-6A48-A408-C2B34ADB77A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728625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D0C345-6360-D946-9096-6CC5D4564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C6E80CF-5376-ED41-9380-FC051C5A40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6EFC9B2D-DCE5-4F40-A9DE-F77B883CD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CF0D032-EF78-374A-9ABB-DD64EC7F7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9A7B-2A50-7D4D-8822-617EC6A105F9}" type="datetimeFigureOut">
              <a:rPr lang="sk-SK" smtClean="0"/>
              <a:t>7.8.2023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BEE2B59-DE87-EA4E-8CEB-5CE6F3B81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C07CD41-9591-0140-812D-4D21ACA5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6792-DC01-6A48-A408-C2B34ADB77A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917329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A1AE01-C264-AD42-A08F-2529D7224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FBBD394-DBF3-A046-91B7-70D01162E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11ABA0B-79E4-A640-90B8-19BC34D0E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9AD37FD-6476-D348-AE1A-625837DED6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0882CF51-125E-5A41-A829-708F40ACE7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24B229BE-C978-AB4B-BDA3-C42795E1F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9A7B-2A50-7D4D-8822-617EC6A105F9}" type="datetimeFigureOut">
              <a:rPr lang="sk-SK" smtClean="0"/>
              <a:t>7.8.2023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E4F2A7C7-FB66-C14E-9388-3A32FC134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536D8CBF-8928-5243-91FF-57C57D9CA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6792-DC01-6A48-A408-C2B34ADB77A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018677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DB2B2E-07D7-6040-BB79-122C354DE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DB62926-1E87-B740-AD4A-E60DF2900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9A7B-2A50-7D4D-8822-617EC6A105F9}" type="datetimeFigureOut">
              <a:rPr lang="sk-SK" smtClean="0"/>
              <a:t>7.8.2023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88152E47-E3CD-E643-950E-FA000A4DA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EDC894A-2029-8C44-A5B5-8317DBB0D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6792-DC01-6A48-A408-C2B34ADB77A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6855413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D8FE9332-FA82-724C-AE34-00860D141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9A7B-2A50-7D4D-8822-617EC6A105F9}" type="datetimeFigureOut">
              <a:rPr lang="sk-SK" smtClean="0"/>
              <a:t>7.8.2023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C73DD3B2-CA4B-5F4E-97AD-38BCED280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6E5C49C-E928-EB41-A1F0-D744AB7E9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6792-DC01-6A48-A408-C2B34ADB77A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664596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9F57E8-A50A-E341-9EAF-1D31C221B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0D1A2B4-1CD2-9D42-A843-2D5888521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B95EC11-2ABE-9C40-9733-799C8FB2E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1BD050C-0CD0-8D4B-9FDC-6BA8E121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9A7B-2A50-7D4D-8822-617EC6A105F9}" type="datetimeFigureOut">
              <a:rPr lang="sk-SK" smtClean="0"/>
              <a:t>7.8.2023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4860E03-A53B-E947-8D8F-B2D7FBB67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1CFB52F-0FF4-634E-8196-7FD14D9A1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6792-DC01-6A48-A408-C2B34ADB77A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45255579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6D575B-DD9F-534B-976A-B9FF32B1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EFE93934-D1A7-054D-89C2-69E82F8A1C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36C0FF1-9F3D-3B41-8031-2DBD031FB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DE4BC7C-0AF0-EC4C-BA22-53126028A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9A7B-2A50-7D4D-8822-617EC6A105F9}" type="datetimeFigureOut">
              <a:rPr lang="sk-SK" smtClean="0"/>
              <a:t>7.8.2023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F4D6F99-EB14-B543-B5C3-60A4C6329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F89B083-AF32-8B4F-A20A-B58D2EE85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6792-DC01-6A48-A408-C2B34ADB77A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3546587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6880B3-7086-E44B-A1EE-6741010EB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FCAE3CB0-58B5-1D4E-8591-996D5F960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4CD8FD3-F60D-9D4F-809E-D10A5C242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9A7B-2A50-7D4D-8822-617EC6A105F9}" type="datetimeFigureOut">
              <a:rPr lang="sk-SK" smtClean="0"/>
              <a:t>7.8.2023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96A6FEF-F5C7-C24A-BA96-33AB1192A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D4A2EE5-72B0-474C-99FB-7A35EC60F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6792-DC01-6A48-A408-C2B34ADB77A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91256654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3B316EF6-C493-AD4A-959C-3DC855AC46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6BF80789-6F8D-9342-BF12-064422888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4E21CAC-8AAA-2645-B31A-079E77C8E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9A7B-2A50-7D4D-8822-617EC6A105F9}" type="datetimeFigureOut">
              <a:rPr lang="sk-SK" smtClean="0"/>
              <a:t>7.8.2023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89C83E7-44A9-6644-AEFF-E2CBC558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6C4522E-F621-9642-B113-D74378220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6792-DC01-6A48-A408-C2B34ADB77A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237327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ok 11">
            <a:extLst>
              <a:ext uri="{FF2B5EF4-FFF2-40B4-BE49-F238E27FC236}">
                <a16:creationId xmlns:a16="http://schemas.microsoft.com/office/drawing/2014/main" id="{150B78D4-A4DA-7B4A-AC88-BA466765AE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7300" y="792922"/>
            <a:ext cx="7886700" cy="25256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lang="sk-SK" sz="470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sk-SK" dirty="0">
                <a:effectLst/>
                <a:latin typeface="Juli Sans Light" pitchFamily="2" charset="0"/>
              </a:rPr>
              <a:t>01.</a:t>
            </a:r>
            <a:br>
              <a:rPr lang="sk-SK" dirty="0">
                <a:effectLst/>
                <a:latin typeface="Juli Sans Light" pitchFamily="2" charset="0"/>
              </a:rPr>
            </a:br>
            <a:r>
              <a:rPr lang="sk-SK" dirty="0">
                <a:effectLst/>
                <a:latin typeface="Juli Sans Light" pitchFamily="2" charset="0"/>
              </a:rPr>
              <a:t>NÁZOV</a:t>
            </a:r>
            <a:br>
              <a:rPr lang="sk-SK" dirty="0">
                <a:effectLst/>
                <a:latin typeface="Juli Sans Light" pitchFamily="2" charset="0"/>
              </a:rPr>
            </a:br>
            <a:r>
              <a:rPr lang="sk-SK" dirty="0">
                <a:effectLst/>
                <a:latin typeface="Juli Sans Light" pitchFamily="2" charset="0"/>
              </a:rPr>
              <a:t>KAPITOLY</a:t>
            </a:r>
          </a:p>
        </p:txBody>
      </p:sp>
    </p:spTree>
    <p:extLst>
      <p:ext uri="{BB962C8B-B14F-4D97-AF65-F5344CB8AC3E}">
        <p14:creationId xmlns:p14="http://schemas.microsoft.com/office/powerpoint/2010/main" val="170040503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ázok 35">
            <a:extLst>
              <a:ext uri="{FF2B5EF4-FFF2-40B4-BE49-F238E27FC236}">
                <a16:creationId xmlns:a16="http://schemas.microsoft.com/office/drawing/2014/main" id="{5B74045D-CAE8-4649-8660-7988A31B6D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17" name="Graf 16">
            <a:extLst>
              <a:ext uri="{FF2B5EF4-FFF2-40B4-BE49-F238E27FC236}">
                <a16:creationId xmlns:a16="http://schemas.microsoft.com/office/drawing/2014/main" id="{F011F0EF-4A00-5D4D-B08A-9320589359B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837970079"/>
              </p:ext>
            </p:extLst>
          </p:nvPr>
        </p:nvGraphicFramePr>
        <p:xfrm>
          <a:off x="2412696" y="1220131"/>
          <a:ext cx="2854807" cy="2339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Graf 21">
            <a:extLst>
              <a:ext uri="{FF2B5EF4-FFF2-40B4-BE49-F238E27FC236}">
                <a16:creationId xmlns:a16="http://schemas.microsoft.com/office/drawing/2014/main" id="{5E34A15F-5DBA-F84D-A695-AEBB68598C5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993611630"/>
              </p:ext>
            </p:extLst>
          </p:nvPr>
        </p:nvGraphicFramePr>
        <p:xfrm>
          <a:off x="4787107" y="3881970"/>
          <a:ext cx="1226689" cy="105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Graf 23">
            <a:extLst>
              <a:ext uri="{FF2B5EF4-FFF2-40B4-BE49-F238E27FC236}">
                <a16:creationId xmlns:a16="http://schemas.microsoft.com/office/drawing/2014/main" id="{4CFCCE8A-3EBE-754E-B886-A8E0FD58BF97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953718492"/>
              </p:ext>
            </p:extLst>
          </p:nvPr>
        </p:nvGraphicFramePr>
        <p:xfrm>
          <a:off x="6687564" y="3876291"/>
          <a:ext cx="1130934" cy="105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Graf 24">
            <a:extLst>
              <a:ext uri="{FF2B5EF4-FFF2-40B4-BE49-F238E27FC236}">
                <a16:creationId xmlns:a16="http://schemas.microsoft.com/office/drawing/2014/main" id="{70B5371F-7FFE-DF47-813C-C69908E0030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853558234"/>
              </p:ext>
            </p:extLst>
          </p:nvPr>
        </p:nvGraphicFramePr>
        <p:xfrm>
          <a:off x="7460232" y="3417003"/>
          <a:ext cx="1064816" cy="911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Zástupný text 2">
            <a:extLst>
              <a:ext uri="{FF2B5EF4-FFF2-40B4-BE49-F238E27FC236}">
                <a16:creationId xmlns:a16="http://schemas.microsoft.com/office/drawing/2014/main" id="{ADDCD112-68FA-8744-B100-4D0ABC6AF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34302" y="2144627"/>
            <a:ext cx="3960000" cy="20865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solidFill>
                  <a:schemeClr val="tx1">
                    <a:tint val="75000"/>
                  </a:schemeClr>
                </a:solidFill>
                <a:latin typeface="Juli Sans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Kliknite sem a upravte štýly predlohy textu</a:t>
            </a:r>
          </a:p>
        </p:txBody>
      </p:sp>
      <p:sp>
        <p:nvSpPr>
          <p:cNvPr id="27" name="Podnadpis 2">
            <a:extLst>
              <a:ext uri="{FF2B5EF4-FFF2-40B4-BE49-F238E27FC236}">
                <a16:creationId xmlns:a16="http://schemas.microsoft.com/office/drawing/2014/main" id="{C99A7E0F-F052-5B45-A0C7-B8CF9A329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302" y="1392548"/>
            <a:ext cx="3960000" cy="69055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None/>
              <a:defRPr sz="1200" b="1" i="0">
                <a:solidFill>
                  <a:srgbClr val="82929B"/>
                </a:solidFill>
                <a:latin typeface="Juli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dirty="0"/>
              <a:t>Kliknutím upravte štýl predlohy podnadpisu</a:t>
            </a:r>
          </a:p>
        </p:txBody>
      </p:sp>
      <p:sp>
        <p:nvSpPr>
          <p:cNvPr id="28" name="Nadpis 1">
            <a:extLst>
              <a:ext uri="{FF2B5EF4-FFF2-40B4-BE49-F238E27FC236}">
                <a16:creationId xmlns:a16="http://schemas.microsoft.com/office/drawing/2014/main" id="{03BB0D99-FC2D-D745-A2A9-EEE53A9B5B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4302" y="509627"/>
            <a:ext cx="3960000" cy="4588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400" b="1" i="0">
                <a:solidFill>
                  <a:srgbClr val="82929B"/>
                </a:solidFill>
                <a:latin typeface="Juli Sans" pitchFamily="2" charset="0"/>
              </a:defRPr>
            </a:lvl1pPr>
          </a:lstStyle>
          <a:p>
            <a:r>
              <a:rPr lang="sk-SK" dirty="0"/>
              <a:t>Textový slide</a:t>
            </a:r>
          </a:p>
        </p:txBody>
      </p:sp>
      <p:graphicFrame>
        <p:nvGraphicFramePr>
          <p:cNvPr id="29" name="Graf 28">
            <a:extLst>
              <a:ext uri="{FF2B5EF4-FFF2-40B4-BE49-F238E27FC236}">
                <a16:creationId xmlns:a16="http://schemas.microsoft.com/office/drawing/2014/main" id="{76E13561-BA4E-2F4C-B29F-913AF58C6FD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780223011"/>
              </p:ext>
            </p:extLst>
          </p:nvPr>
        </p:nvGraphicFramePr>
        <p:xfrm>
          <a:off x="6757563" y="3425942"/>
          <a:ext cx="1064816" cy="911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0" name="Graf 29">
            <a:extLst>
              <a:ext uri="{FF2B5EF4-FFF2-40B4-BE49-F238E27FC236}">
                <a16:creationId xmlns:a16="http://schemas.microsoft.com/office/drawing/2014/main" id="{ADF21E29-8AFE-D143-8939-3C621E2591A7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553277543"/>
              </p:ext>
            </p:extLst>
          </p:nvPr>
        </p:nvGraphicFramePr>
        <p:xfrm>
          <a:off x="6058532" y="3426772"/>
          <a:ext cx="1064816" cy="911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70355143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Obrázok 37">
            <a:extLst>
              <a:ext uri="{FF2B5EF4-FFF2-40B4-BE49-F238E27FC236}">
                <a16:creationId xmlns:a16="http://schemas.microsoft.com/office/drawing/2014/main" id="{8756C1B0-FCFA-1B47-B250-2D07DC398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4483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ázok 25">
            <a:extLst>
              <a:ext uri="{FF2B5EF4-FFF2-40B4-BE49-F238E27FC236}">
                <a16:creationId xmlns:a16="http://schemas.microsoft.com/office/drawing/2014/main" id="{6DAD3910-4C68-3748-92DF-F94864BBED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1" name="Podnadpis 2">
            <a:extLst>
              <a:ext uri="{FF2B5EF4-FFF2-40B4-BE49-F238E27FC236}">
                <a16:creationId xmlns:a16="http://schemas.microsoft.com/office/drawing/2014/main" id="{A6F835AF-56F0-5041-9095-17BF33E54729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534302" y="1392548"/>
            <a:ext cx="3960000" cy="69055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None/>
              <a:defRPr sz="1200" b="1" i="0">
                <a:solidFill>
                  <a:srgbClr val="82929B"/>
                </a:solidFill>
                <a:latin typeface="Juli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dirty="0"/>
              <a:t>Kliknutím upravte štýl predlohy podnadpisu</a:t>
            </a:r>
          </a:p>
        </p:txBody>
      </p:sp>
      <p:sp>
        <p:nvSpPr>
          <p:cNvPr id="22" name="Zástupný text 2">
            <a:extLst>
              <a:ext uri="{FF2B5EF4-FFF2-40B4-BE49-F238E27FC236}">
                <a16:creationId xmlns:a16="http://schemas.microsoft.com/office/drawing/2014/main" id="{AFCD1164-A054-B147-89BC-5BBCAF6EEB64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34302" y="2144627"/>
            <a:ext cx="3960000" cy="20865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solidFill>
                  <a:schemeClr val="tx1">
                    <a:tint val="75000"/>
                  </a:schemeClr>
                </a:solidFill>
                <a:latin typeface="Juli Sans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Kliknite sem a upravte štýly predlohy textu</a:t>
            </a:r>
          </a:p>
        </p:txBody>
      </p:sp>
      <p:sp>
        <p:nvSpPr>
          <p:cNvPr id="24" name="Zástupný objekt pre obrázok 2">
            <a:extLst>
              <a:ext uri="{FF2B5EF4-FFF2-40B4-BE49-F238E27FC236}">
                <a16:creationId xmlns:a16="http://schemas.microsoft.com/office/drawing/2014/main" id="{D0AD6FDE-3B22-6448-AE4A-88BD9914D8C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205511" y="422135"/>
            <a:ext cx="3603029" cy="408349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txBody>
          <a:bodyPr/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25" name="Nadpis 1">
            <a:extLst>
              <a:ext uri="{FF2B5EF4-FFF2-40B4-BE49-F238E27FC236}">
                <a16:creationId xmlns:a16="http://schemas.microsoft.com/office/drawing/2014/main" id="{16AD434A-8509-0242-BA09-DF4AE490C6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4302" y="509627"/>
            <a:ext cx="3960000" cy="4588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400" b="1" i="0">
                <a:solidFill>
                  <a:srgbClr val="82929B"/>
                </a:solidFill>
                <a:latin typeface="Juli Sans" pitchFamily="2" charset="0"/>
              </a:defRPr>
            </a:lvl1pPr>
          </a:lstStyle>
          <a:p>
            <a:r>
              <a:rPr lang="sk-SK" dirty="0"/>
              <a:t>Textový slide</a:t>
            </a:r>
          </a:p>
        </p:txBody>
      </p:sp>
    </p:spTree>
    <p:extLst>
      <p:ext uri="{BB962C8B-B14F-4D97-AF65-F5344CB8AC3E}">
        <p14:creationId xmlns:p14="http://schemas.microsoft.com/office/powerpoint/2010/main" val="317617451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ok 15">
            <a:extLst>
              <a:ext uri="{FF2B5EF4-FFF2-40B4-BE49-F238E27FC236}">
                <a16:creationId xmlns:a16="http://schemas.microsoft.com/office/drawing/2014/main" id="{BF8E8145-6EBD-474C-A669-CF1F926F2B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1ABF6C2B-E887-E749-B7BA-9D11AE41ED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4302" y="509627"/>
            <a:ext cx="3960000" cy="4588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400" b="1" i="0">
                <a:solidFill>
                  <a:srgbClr val="82929B"/>
                </a:solidFill>
                <a:latin typeface="Juli Sans" pitchFamily="2" charset="0"/>
              </a:defRPr>
            </a:lvl1pPr>
          </a:lstStyle>
          <a:p>
            <a:r>
              <a:rPr lang="sk-SK" dirty="0"/>
              <a:t>Textový slide</a:t>
            </a:r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F2467D18-61CE-734C-903F-14E830F97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302" y="1392548"/>
            <a:ext cx="3960000" cy="69055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None/>
              <a:defRPr sz="1200" b="1" i="0">
                <a:solidFill>
                  <a:srgbClr val="82929B"/>
                </a:solidFill>
                <a:latin typeface="Juli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dirty="0"/>
              <a:t>Kliknutím upravte štýl predlohy podnadpisu</a:t>
            </a:r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6B80DB24-A9F9-BB47-8B2F-86BE49EC9CB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34302" y="2144627"/>
            <a:ext cx="3960000" cy="20865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solidFill>
                  <a:schemeClr val="tx1">
                    <a:tint val="75000"/>
                  </a:schemeClr>
                </a:solidFill>
                <a:latin typeface="Juli Sans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Kliknite sem a upravte štýly predlohy textu</a:t>
            </a:r>
          </a:p>
        </p:txBody>
      </p:sp>
      <p:sp>
        <p:nvSpPr>
          <p:cNvPr id="12" name="Zástupný objekt pre obrázok 2">
            <a:extLst>
              <a:ext uri="{FF2B5EF4-FFF2-40B4-BE49-F238E27FC236}">
                <a16:creationId xmlns:a16="http://schemas.microsoft.com/office/drawing/2014/main" id="{BAC41078-55F9-3D4F-B21B-77162D99CCE9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32044" y="422135"/>
            <a:ext cx="2015999" cy="201599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txBody>
          <a:bodyPr/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13" name="Zástupný objekt pre obrázok 2">
            <a:extLst>
              <a:ext uri="{FF2B5EF4-FFF2-40B4-BE49-F238E27FC236}">
                <a16:creationId xmlns:a16="http://schemas.microsoft.com/office/drawing/2014/main" id="{C24211F5-9633-D84D-A1EE-FDBE7482DE35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929227" y="2525626"/>
            <a:ext cx="1980000" cy="1980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txBody>
          <a:bodyPr/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14" name="Zástupný objekt pre obrázok 2">
            <a:extLst>
              <a:ext uri="{FF2B5EF4-FFF2-40B4-BE49-F238E27FC236}">
                <a16:creationId xmlns:a16="http://schemas.microsoft.com/office/drawing/2014/main" id="{D948D7D7-6A2C-A546-B743-357C55B678E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036612" y="422135"/>
            <a:ext cx="1573085" cy="408349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txBody>
          <a:bodyPr/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044599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ok 12">
            <a:extLst>
              <a:ext uri="{FF2B5EF4-FFF2-40B4-BE49-F238E27FC236}">
                <a16:creationId xmlns:a16="http://schemas.microsoft.com/office/drawing/2014/main" id="{F5D91A86-1814-4A48-822B-D126FA1C2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A8FA09A5-DF77-D74C-9C67-571D5EFCE0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4302" y="509627"/>
            <a:ext cx="8609698" cy="4588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400" b="1" i="0">
                <a:solidFill>
                  <a:srgbClr val="82929B"/>
                </a:solidFill>
                <a:latin typeface="Juli Sans" pitchFamily="2" charset="0"/>
              </a:defRPr>
            </a:lvl1pPr>
          </a:lstStyle>
          <a:p>
            <a:r>
              <a:rPr lang="sk-SK" dirty="0"/>
              <a:t>Textový slide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FEF5EA6C-25E3-2241-A824-062FE2066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302" y="1392548"/>
            <a:ext cx="3960000" cy="69055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None/>
              <a:defRPr sz="1200" b="1" i="0">
                <a:solidFill>
                  <a:srgbClr val="82929B"/>
                </a:solidFill>
                <a:latin typeface="Juli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dirty="0"/>
              <a:t>Kliknutím upravte štýl predlohy podnadpisu</a:t>
            </a:r>
          </a:p>
        </p:txBody>
      </p:sp>
      <p:sp>
        <p:nvSpPr>
          <p:cNvPr id="14" name="Zástupný text 2">
            <a:extLst>
              <a:ext uri="{FF2B5EF4-FFF2-40B4-BE49-F238E27FC236}">
                <a16:creationId xmlns:a16="http://schemas.microsoft.com/office/drawing/2014/main" id="{D10F3953-854B-9148-9992-A0224A82559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34302" y="2144627"/>
            <a:ext cx="3960000" cy="20865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solidFill>
                  <a:schemeClr val="tx1">
                    <a:tint val="75000"/>
                  </a:schemeClr>
                </a:solidFill>
                <a:latin typeface="Juli Sans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Kliknite sem a upravte štýly predlohy textu</a:t>
            </a:r>
          </a:p>
        </p:txBody>
      </p:sp>
      <p:sp>
        <p:nvSpPr>
          <p:cNvPr id="15" name="Zástupný text 2">
            <a:extLst>
              <a:ext uri="{FF2B5EF4-FFF2-40B4-BE49-F238E27FC236}">
                <a16:creationId xmlns:a16="http://schemas.microsoft.com/office/drawing/2014/main" id="{FAFDED69-00AE-1F44-93E3-634E2DAB040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649700" y="1392548"/>
            <a:ext cx="3960000" cy="28385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solidFill>
                  <a:schemeClr val="tx1">
                    <a:tint val="75000"/>
                  </a:schemeClr>
                </a:solidFill>
                <a:latin typeface="Juli Sans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89363331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>
            <a:extLst>
              <a:ext uri="{FF2B5EF4-FFF2-40B4-BE49-F238E27FC236}">
                <a16:creationId xmlns:a16="http://schemas.microsoft.com/office/drawing/2014/main" id="{AF82C567-4A4B-854F-8DB4-520936587A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A823567B-9875-1C4C-97DD-699CF43080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1377A55-C395-2448-B244-8EC7FCE8EF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5330" y="791172"/>
            <a:ext cx="8048670" cy="14983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700" b="0" i="0">
                <a:solidFill>
                  <a:schemeClr val="bg1"/>
                </a:solidFill>
                <a:latin typeface="Juli Sans Light" pitchFamily="2" charset="0"/>
              </a:defRPr>
            </a:lvl1pPr>
          </a:lstStyle>
          <a:p>
            <a:r>
              <a:rPr lang="sk-SK" dirty="0">
                <a:effectLst/>
                <a:latin typeface="Juli Sans Light" pitchFamily="2" charset="0"/>
              </a:rPr>
              <a:t>Ďakujeme</a:t>
            </a:r>
            <a:br>
              <a:rPr lang="sk-SK" dirty="0">
                <a:effectLst/>
                <a:latin typeface="Juli Sans Light" pitchFamily="2" charset="0"/>
              </a:rPr>
            </a:br>
            <a:r>
              <a:rPr lang="sk-SK" dirty="0">
                <a:effectLst/>
                <a:latin typeface="Juli Sans Light" pitchFamily="2" charset="0"/>
              </a:rPr>
              <a:t>za pozornosť</a:t>
            </a:r>
          </a:p>
        </p:txBody>
      </p:sp>
    </p:spTree>
    <p:extLst>
      <p:ext uri="{BB962C8B-B14F-4D97-AF65-F5344CB8AC3E}">
        <p14:creationId xmlns:p14="http://schemas.microsoft.com/office/powerpoint/2010/main" val="173726887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D30CF5-A499-844D-894E-741F6367C5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D8318C6-01E4-1E4F-B996-CFC138367E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5D679D6-A448-4041-BD05-427F6E04C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9A7B-2A50-7D4D-8822-617EC6A105F9}" type="datetimeFigureOut">
              <a:rPr lang="sk-SK" smtClean="0"/>
              <a:t>7.8.2023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C7E8E75-C9AF-5E44-9004-6C34FB1B7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9BA0C3B-78B0-5F4B-9B7F-86FBEF3BF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6792-DC01-6A48-A408-C2B34ADB77A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975830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C0824A2-90B6-0842-9179-398CDB7C4B64}"/>
              </a:ext>
            </a:extLst>
          </p:cNvPr>
          <p:cNvSpPr txBox="1">
            <a:spLocks/>
          </p:cNvSpPr>
          <p:nvPr userDrawn="1"/>
        </p:nvSpPr>
        <p:spPr>
          <a:xfrm>
            <a:off x="1095330" y="791172"/>
            <a:ext cx="8048670" cy="14983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b="0" i="0" kern="1200">
                <a:solidFill>
                  <a:schemeClr val="bg1"/>
                </a:solidFill>
                <a:latin typeface="Juli Sans Light" pitchFamily="2" charset="0"/>
                <a:ea typeface="+mj-ea"/>
                <a:cs typeface="+mj-cs"/>
              </a:defRPr>
            </a:lvl1pPr>
          </a:lstStyle>
          <a:p>
            <a:r>
              <a:rPr lang="sk-SK"/>
              <a:t>NÁZOV</a:t>
            </a:r>
            <a:br>
              <a:rPr lang="sk-SK"/>
            </a:br>
            <a:r>
              <a:rPr lang="sk-SK"/>
              <a:t>PREZENTÁCIE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C410C50-A10D-7945-881D-7CF1135E1B0F}"/>
              </a:ext>
            </a:extLst>
          </p:cNvPr>
          <p:cNvSpPr txBox="1">
            <a:spLocks/>
          </p:cNvSpPr>
          <p:nvPr userDrawn="1"/>
        </p:nvSpPr>
        <p:spPr>
          <a:xfrm>
            <a:off x="1086662" y="2293905"/>
            <a:ext cx="8048670" cy="379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sk-SK" sz="2400" b="1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>
                <a:latin typeface="Juli Sans" pitchFamily="2" charset="0"/>
              </a:rPr>
              <a:t>Podnázov prezentácie</a:t>
            </a:r>
            <a:endParaRPr lang="sk-SK" dirty="0">
              <a:latin typeface="Juli Sans" pitchFamily="2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6CB49E2-4590-FA47-8ACC-C88A4CF94680}"/>
              </a:ext>
            </a:extLst>
          </p:cNvPr>
          <p:cNvSpPr txBox="1">
            <a:spLocks/>
          </p:cNvSpPr>
          <p:nvPr userDrawn="1"/>
        </p:nvSpPr>
        <p:spPr>
          <a:xfrm>
            <a:off x="1095330" y="2853930"/>
            <a:ext cx="4239392" cy="37921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sk-SK" sz="2200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>
                <a:latin typeface="Juli Sans Light" pitchFamily="2" charset="0"/>
              </a:rPr>
              <a:t>08/04/2020</a:t>
            </a:r>
            <a:endParaRPr lang="sk-SK" dirty="0">
              <a:latin typeface="Juli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75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 spd="slow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62776FD0-B078-9D40-B28F-34C4989CF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E52DAC-D055-B14E-8265-D2B57C91D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B6F3BDD-6806-FA46-A1B6-390C7FAD78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F9A7B-2A50-7D4D-8822-617EC6A105F9}" type="datetimeFigureOut">
              <a:rPr lang="sk-SK" smtClean="0"/>
              <a:t>7.8.2023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64115AD-D567-2A46-A4D2-DC7D2E297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09F3B1D-A875-E44E-A2B5-429C5F82F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36792-DC01-6A48-A408-C2B34ADB77A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836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C910D8-B426-7C4C-A70F-D0D6E5678D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>
                <a:latin typeface="72" panose="020B0503030000000003" pitchFamily="34" charset="0"/>
                <a:cs typeface="72" panose="020B0503030000000003" pitchFamily="34" charset="0"/>
              </a:rPr>
              <a:t>Uvedenie vynoveného produktu </a:t>
            </a:r>
            <a:br>
              <a:rPr lang="sk-SK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sk-SK" b="1" dirty="0">
                <a:latin typeface="72 Black" panose="020B0A04030603020204" pitchFamily="34" charset="0"/>
                <a:cs typeface="72 Black" panose="020B0A04030603020204" pitchFamily="34" charset="0"/>
              </a:rPr>
              <a:t>S7 – Bezstarostný život</a:t>
            </a:r>
            <a:br>
              <a:rPr lang="sk-SK" b="1" dirty="0">
                <a:latin typeface="72 Black" panose="020B0A04030603020204" pitchFamily="34" charset="0"/>
                <a:cs typeface="72 Black" panose="020B0A04030603020204" pitchFamily="34" charset="0"/>
              </a:rPr>
            </a:b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313D7A9-4602-8549-A612-284526C6E2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NOVÁ</a:t>
            </a:r>
            <a:endParaRPr lang="sk-SK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AB08EFD-42F6-2D47-A2B7-3A470DC9505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 lnSpcReduction="10000"/>
          </a:bodyPr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19558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>
            <a:extLst>
              <a:ext uri="{FF2B5EF4-FFF2-40B4-BE49-F238E27FC236}">
                <a16:creationId xmlns:a16="http://schemas.microsoft.com/office/drawing/2014/main" id="{54736C99-0446-446A-A6A3-00BC04646E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333" r="3970"/>
          <a:stretch/>
        </p:blipFill>
        <p:spPr>
          <a:xfrm>
            <a:off x="3538841" y="3361589"/>
            <a:ext cx="1635699" cy="1564790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9E99E691-D39C-43CE-BBAD-649C40C39E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94" t="14927" r="7266" b="22074"/>
          <a:stretch/>
        </p:blipFill>
        <p:spPr>
          <a:xfrm>
            <a:off x="3699542" y="-37037"/>
            <a:ext cx="950158" cy="997649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D4C4505D-261C-4ABA-B970-FE122E599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5254" y="262649"/>
            <a:ext cx="1383545" cy="137432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39C6065-57CF-460B-88AC-DB79BCABA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691" y="308890"/>
            <a:ext cx="3960000" cy="458880"/>
          </a:xfrm>
        </p:spPr>
        <p:txBody>
          <a:bodyPr/>
          <a:lstStyle/>
          <a:p>
            <a:r>
              <a:rPr lang="sk-SK" dirty="0">
                <a:solidFill>
                  <a:schemeClr val="tx1"/>
                </a:solidFill>
                <a:latin typeface="+mn-lt"/>
              </a:rPr>
              <a:t>Kto je cudzinec?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DE9F11A-6961-4E44-9499-6FACF643B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080" y="949810"/>
            <a:ext cx="4235222" cy="3827930"/>
          </a:xfrm>
        </p:spPr>
        <p:txBody>
          <a:bodyPr/>
          <a:lstStyle/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sk-SK" sz="1800" b="0" dirty="0"/>
              <a:t> </a:t>
            </a:r>
            <a:r>
              <a:rPr lang="sk-SK" sz="1800" b="0" dirty="0">
                <a:solidFill>
                  <a:schemeClr val="tx1"/>
                </a:solidFill>
                <a:latin typeface="+mn-lt"/>
              </a:rPr>
              <a:t>Občan iného štátu pracujúci alebo žijúci v SR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sk-SK" sz="1800" b="0" dirty="0">
                <a:solidFill>
                  <a:schemeClr val="tx1"/>
                </a:solidFill>
                <a:latin typeface="+mn-lt"/>
              </a:rPr>
              <a:t> Má podľa dokladu totožnosti iné ako slovenské občianstvo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sk-SK" sz="1800" b="0" dirty="0">
                <a:solidFill>
                  <a:schemeClr val="tx1"/>
                </a:solidFill>
                <a:latin typeface="+mn-lt"/>
              </a:rPr>
              <a:t> Ten kto má občianstvo viacerých krajín aj slovenské, nie je cudzí občan</a:t>
            </a:r>
          </a:p>
          <a:p>
            <a:endParaRPr lang="sk-SK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k-SK" sz="2000" dirty="0">
                <a:solidFill>
                  <a:schemeClr val="tx1"/>
                </a:solidFill>
                <a:latin typeface="+mn-lt"/>
              </a:rPr>
              <a:t>Ak neodvádza odvody do sociálnej poisťovne v SR:</a:t>
            </a:r>
          </a:p>
          <a:p>
            <a:pPr lvl="0"/>
            <a:r>
              <a:rPr lang="sk-SK" sz="1800" b="0" dirty="0">
                <a:solidFill>
                  <a:schemeClr val="tx1"/>
                </a:solidFill>
                <a:latin typeface="+mn-lt"/>
              </a:rPr>
              <a:t>Nemôže mať pripoistenia súvisiace </a:t>
            </a:r>
          </a:p>
          <a:p>
            <a:pPr lvl="0"/>
            <a:r>
              <a:rPr lang="sk-SK" sz="1800" b="0" dirty="0">
                <a:solidFill>
                  <a:schemeClr val="tx1"/>
                </a:solidFill>
                <a:latin typeface="+mn-lt"/>
              </a:rPr>
              <a:t>s invaliditou alebo PN:</a:t>
            </a:r>
          </a:p>
          <a:p>
            <a:pPr lvl="0"/>
            <a:r>
              <a:rPr lang="sk-SK" sz="1800" b="0" dirty="0">
                <a:solidFill>
                  <a:schemeClr val="tx1"/>
                </a:solidFill>
                <a:latin typeface="+mn-lt"/>
              </a:rPr>
              <a:t>IK, I, IR, I s klesajúcou PS, OI, DDPN</a:t>
            </a:r>
          </a:p>
          <a:p>
            <a:endParaRPr lang="sk-SK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50FFA00E-630F-4EF7-9913-3AFC8178D86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862462" y="538330"/>
            <a:ext cx="3960000" cy="4125110"/>
          </a:xfrm>
        </p:spPr>
        <p:txBody>
          <a:bodyPr/>
          <a:lstStyle/>
          <a:p>
            <a:r>
              <a:rPr lang="sk-SK" sz="1800" dirty="0">
                <a:solidFill>
                  <a:schemeClr val="tx1"/>
                </a:solidFill>
                <a:latin typeface="+mn-lt"/>
              </a:rPr>
              <a:t>Kedy sa môže poistiť?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z="1800" b="1" dirty="0">
                <a:solidFill>
                  <a:schemeClr val="tx1"/>
                </a:solidFill>
                <a:latin typeface="+mn-lt"/>
              </a:rPr>
              <a:t>ak odvádza odvody do sociálnej poisťovne v SR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z="1800" dirty="0">
                <a:solidFill>
                  <a:schemeClr val="tx1"/>
                </a:solidFill>
                <a:latin typeface="+mn-lt"/>
              </a:rPr>
              <a:t>Čo musí spĺňať?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z="1800" dirty="0">
                <a:solidFill>
                  <a:schemeClr val="tx1"/>
                </a:solidFill>
                <a:latin typeface="+mn-lt"/>
              </a:rPr>
              <a:t>  Korešpondenčnú adresu v SR a súčasne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z="1800" dirty="0">
                <a:solidFill>
                  <a:schemeClr val="tx1"/>
                </a:solidFill>
                <a:latin typeface="+mn-lt"/>
              </a:rPr>
              <a:t>  Kópiu dokladu totožnosti (OP, Pas, a pod.) a súčasne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z="1800" dirty="0">
                <a:solidFill>
                  <a:srgbClr val="FF0000"/>
                </a:solidFill>
                <a:latin typeface="+mn-lt"/>
              </a:rPr>
              <a:t>  Kópiu </a:t>
            </a:r>
            <a:r>
              <a:rPr lang="sk-SK" sz="1800" dirty="0" smtClean="0">
                <a:solidFill>
                  <a:srgbClr val="FF0000"/>
                </a:solidFill>
                <a:latin typeface="+mn-lt"/>
              </a:rPr>
              <a:t>povolenia na pobyt </a:t>
            </a:r>
            <a:r>
              <a:rPr lang="sk-SK" sz="1800" dirty="0">
                <a:solidFill>
                  <a:srgbClr val="FF0000"/>
                </a:solidFill>
                <a:latin typeface="+mn-lt"/>
              </a:rPr>
              <a:t>alebo iný doklad vydaný SR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z="1800" dirty="0">
                <a:solidFill>
                  <a:schemeClr val="tx1"/>
                </a:solidFill>
                <a:latin typeface="+mn-lt"/>
              </a:rPr>
              <a:t>  Slovenské telefónne číslo a súhlas s elektronickou komunikáciou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27960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>
            <a:extLst>
              <a:ext uri="{FF2B5EF4-FFF2-40B4-BE49-F238E27FC236}">
                <a16:creationId xmlns:a16="http://schemas.microsoft.com/office/drawing/2014/main" id="{563945E1-2212-4A01-9DB5-17404DC39D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06" r="10070" b="12296"/>
          <a:stretch/>
        </p:blipFill>
        <p:spPr>
          <a:xfrm>
            <a:off x="3329941" y="0"/>
            <a:ext cx="2446020" cy="4511040"/>
          </a:xfrm>
          <a:prstGeom prst="rect">
            <a:avLst/>
          </a:prstGeom>
        </p:spPr>
      </p:pic>
      <p:sp>
        <p:nvSpPr>
          <p:cNvPr id="2" name="Zástupný objekt pre text 1">
            <a:extLst>
              <a:ext uri="{FF2B5EF4-FFF2-40B4-BE49-F238E27FC236}">
                <a16:creationId xmlns:a16="http://schemas.microsoft.com/office/drawing/2014/main" id="{0C13A7D5-14DA-454D-BD08-57661734BC2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775961" y="402946"/>
            <a:ext cx="3547688" cy="2086501"/>
          </a:xfrm>
        </p:spPr>
        <p:txBody>
          <a:bodyPr/>
          <a:lstStyle/>
          <a:p>
            <a:r>
              <a:rPr lang="sk-SK" sz="1800" dirty="0" err="1">
                <a:solidFill>
                  <a:schemeClr val="tx1"/>
                </a:solidFill>
                <a:latin typeface="+mn-lt"/>
              </a:rPr>
              <a:t>Nepoistiteľný</a:t>
            </a:r>
            <a:r>
              <a:rPr lang="sk-SK" sz="1800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 lvl="0"/>
            <a:r>
              <a:rPr lang="sk-SK" sz="1800" dirty="0">
                <a:solidFill>
                  <a:schemeClr val="tx1"/>
                </a:solidFill>
                <a:latin typeface="+mn-lt"/>
              </a:rPr>
              <a:t> Ak nesplní podmienky v predchádzajúcich bodoch,</a:t>
            </a:r>
          </a:p>
          <a:p>
            <a:pPr lvl="0"/>
            <a:r>
              <a:rPr lang="sk-SK" sz="1800" dirty="0">
                <a:solidFill>
                  <a:schemeClr val="tx1"/>
                </a:solidFill>
                <a:latin typeface="+mn-lt"/>
              </a:rPr>
              <a:t> Slovenský občan, z cudzím občianstvom bez slovenskej príslušnosti, nemá adresu na území SR, nemá povolenie na pobyt.</a:t>
            </a:r>
          </a:p>
          <a:p>
            <a:endParaRPr lang="sk-SK" sz="1800" dirty="0">
              <a:solidFill>
                <a:schemeClr val="tx1"/>
              </a:solidFill>
              <a:latin typeface="+mn-lt"/>
            </a:endParaRPr>
          </a:p>
          <a:p>
            <a:r>
              <a:rPr lang="sk-SK" sz="1800" dirty="0">
                <a:solidFill>
                  <a:schemeClr val="tx1"/>
                </a:solidFill>
                <a:latin typeface="+mn-lt"/>
              </a:rPr>
              <a:t>Neodporúča sa poistiť cudzieho štátneho príslušníka:</a:t>
            </a:r>
          </a:p>
          <a:p>
            <a:pPr lvl="0"/>
            <a:r>
              <a:rPr lang="sk-SK" sz="1800" dirty="0">
                <a:solidFill>
                  <a:schemeClr val="tx1"/>
                </a:solidFill>
                <a:latin typeface="+mn-lt"/>
              </a:rPr>
              <a:t> Nie je nemocensky poistený v SR</a:t>
            </a:r>
          </a:p>
          <a:p>
            <a:pPr lvl="0"/>
            <a:r>
              <a:rPr lang="sk-SK" sz="1800" dirty="0">
                <a:solidFill>
                  <a:schemeClr val="tx1"/>
                </a:solidFill>
                <a:latin typeface="+mn-lt"/>
              </a:rPr>
              <a:t> Ak je nezamestnaný</a:t>
            </a:r>
          </a:p>
          <a:p>
            <a:endParaRPr lang="sk-SK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F14029C-0945-4943-9BA7-1972BAA8E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542" y="201881"/>
            <a:ext cx="3960000" cy="3931919"/>
          </a:xfrm>
        </p:spPr>
        <p:txBody>
          <a:bodyPr/>
          <a:lstStyle/>
          <a:p>
            <a:pPr lvl="0"/>
            <a:r>
              <a:rPr lang="sk-SK" dirty="0">
                <a:solidFill>
                  <a:schemeClr val="tx1"/>
                </a:solidFill>
                <a:latin typeface="+mn-lt"/>
              </a:rPr>
              <a:t>Špecifické: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sz="1800" b="0" dirty="0">
                <a:solidFill>
                  <a:schemeClr val="tx1"/>
                </a:solidFill>
                <a:latin typeface="+mn-lt"/>
              </a:rPr>
              <a:t>cudzinec nemusí mať lekára na území SR </a:t>
            </a:r>
            <a:br>
              <a:rPr lang="sk-SK" sz="1800" b="0" dirty="0">
                <a:solidFill>
                  <a:schemeClr val="tx1"/>
                </a:solidFill>
                <a:latin typeface="+mn-lt"/>
              </a:rPr>
            </a:br>
            <a:r>
              <a:rPr lang="sk-SK" sz="1800" b="0" dirty="0">
                <a:solidFill>
                  <a:schemeClr val="tx1"/>
                </a:solidFill>
                <a:latin typeface="+mn-lt"/>
              </a:rPr>
              <a:t>Občan ČR:</a:t>
            </a:r>
            <a:br>
              <a:rPr lang="sk-SK" sz="1800" b="0" dirty="0">
                <a:solidFill>
                  <a:schemeClr val="tx1"/>
                </a:solidFill>
                <a:latin typeface="+mn-lt"/>
              </a:rPr>
            </a:br>
            <a:r>
              <a:rPr lang="sk-SK" sz="1800" b="0" dirty="0">
                <a:solidFill>
                  <a:schemeClr val="tx1"/>
                </a:solidFill>
                <a:latin typeface="+mn-lt"/>
              </a:rPr>
              <a:t> Je možné poistiť bez obmedzenia</a:t>
            </a:r>
            <a:br>
              <a:rPr lang="sk-SK" sz="1800" b="0" dirty="0">
                <a:solidFill>
                  <a:schemeClr val="tx1"/>
                </a:solidFill>
                <a:latin typeface="+mn-lt"/>
              </a:rPr>
            </a:br>
            <a:r>
              <a:rPr lang="sk-SK" sz="1800" b="0" dirty="0">
                <a:solidFill>
                  <a:schemeClr val="tx1"/>
                </a:solidFill>
                <a:latin typeface="+mn-lt"/>
              </a:rPr>
              <a:t> Ak budú právne predpisy a spôsob vydávania dokladov s PN a invaliditou obdobné ako v SR</a:t>
            </a:r>
            <a:r>
              <a:rPr lang="sk-SK" sz="2800" b="0" dirty="0">
                <a:solidFill>
                  <a:schemeClr val="tx1"/>
                </a:solidFill>
                <a:latin typeface="+mn-lt"/>
              </a:rPr>
              <a:t/>
            </a:r>
            <a:br>
              <a:rPr lang="sk-SK" sz="2800" b="0" dirty="0">
                <a:solidFill>
                  <a:schemeClr val="tx1"/>
                </a:solidFill>
                <a:latin typeface="+mn-lt"/>
              </a:rPr>
            </a:br>
            <a:r>
              <a:rPr lang="sk-SK" sz="2800" b="0" dirty="0">
                <a:solidFill>
                  <a:schemeClr val="tx1"/>
                </a:solidFill>
                <a:latin typeface="+mn-lt"/>
              </a:rPr>
              <a:t/>
            </a:r>
            <a:br>
              <a:rPr lang="sk-SK" sz="2800" b="0" dirty="0">
                <a:solidFill>
                  <a:schemeClr val="tx1"/>
                </a:solidFill>
                <a:latin typeface="+mn-lt"/>
              </a:rPr>
            </a:br>
            <a:r>
              <a:rPr lang="sk-SK" sz="1800" b="0" dirty="0">
                <a:solidFill>
                  <a:schemeClr val="tx1"/>
                </a:solidFill>
                <a:latin typeface="+mn-lt"/>
              </a:rPr>
              <a:t>Úradný preklad dokladov:</a:t>
            </a:r>
            <a:br>
              <a:rPr lang="sk-SK" sz="1800" b="0" dirty="0">
                <a:solidFill>
                  <a:schemeClr val="tx1"/>
                </a:solidFill>
                <a:latin typeface="+mn-lt"/>
              </a:rPr>
            </a:br>
            <a:r>
              <a:rPr lang="sk-SK" sz="1800" b="0" dirty="0">
                <a:solidFill>
                  <a:schemeClr val="tx1"/>
                </a:solidFill>
                <a:latin typeface="+mn-lt"/>
              </a:rPr>
              <a:t> pri nahlasovaní PU</a:t>
            </a:r>
            <a:br>
              <a:rPr lang="sk-SK" sz="1800" b="0" dirty="0">
                <a:solidFill>
                  <a:schemeClr val="tx1"/>
                </a:solidFill>
                <a:latin typeface="+mn-lt"/>
              </a:rPr>
            </a:br>
            <a:r>
              <a:rPr lang="sk-SK" sz="1800" b="0" dirty="0">
                <a:solidFill>
                  <a:schemeClr val="tx1"/>
                </a:solidFill>
                <a:latin typeface="+mn-lt"/>
              </a:rPr>
              <a:t> pri preukazovaní nároku na poistné plnenie 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009D3BB6-E30A-4489-9012-E80D26DB73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133"/>
          <a:stretch/>
        </p:blipFill>
        <p:spPr>
          <a:xfrm>
            <a:off x="1374920" y="3559247"/>
            <a:ext cx="1547244" cy="1439027"/>
          </a:xfrm>
          <a:prstGeom prst="rect">
            <a:avLst/>
          </a:prstGeom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E42CC3E8-3C46-419D-82EC-2C98C3EEA014}"/>
              </a:ext>
            </a:extLst>
          </p:cNvPr>
          <p:cNvSpPr/>
          <p:nvPr/>
        </p:nvSpPr>
        <p:spPr>
          <a:xfrm>
            <a:off x="-2490788" y="2434323"/>
            <a:ext cx="4572001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15260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69FAB9-485E-2240-AB98-E3E8F4D29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5270" y="812724"/>
            <a:ext cx="8048670" cy="1498399"/>
          </a:xfrm>
        </p:spPr>
        <p:txBody>
          <a:bodyPr/>
          <a:lstStyle/>
          <a:p>
            <a:pPr algn="ctr"/>
            <a:r>
              <a:rPr lang="sk-SK" dirty="0"/>
              <a:t>Ďakujeme za pozornosť</a:t>
            </a:r>
          </a:p>
        </p:txBody>
      </p:sp>
    </p:spTree>
    <p:extLst>
      <p:ext uri="{BB962C8B-B14F-4D97-AF65-F5344CB8AC3E}">
        <p14:creationId xmlns:p14="http://schemas.microsoft.com/office/powerpoint/2010/main" val="3358498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>
            <a:extLst>
              <a:ext uri="{FF2B5EF4-FFF2-40B4-BE49-F238E27FC236}">
                <a16:creationId xmlns:a16="http://schemas.microsoft.com/office/drawing/2014/main" id="{2CEBD457-602B-464F-8751-1323D6FA36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31" r="16490"/>
          <a:stretch/>
        </p:blipFill>
        <p:spPr>
          <a:xfrm>
            <a:off x="3787140" y="656027"/>
            <a:ext cx="967740" cy="4115561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8675A84C-63A1-4AE2-AB92-6B8D78BD6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80" y="85837"/>
            <a:ext cx="1554380" cy="1481745"/>
          </a:xfrm>
          <a:prstGeom prst="rect">
            <a:avLst/>
          </a:prstGeom>
        </p:spPr>
      </p:pic>
      <p:sp>
        <p:nvSpPr>
          <p:cNvPr id="2" name="Obdĺžnik 1"/>
          <p:cNvSpPr/>
          <p:nvPr/>
        </p:nvSpPr>
        <p:spPr>
          <a:xfrm>
            <a:off x="2657037" y="148381"/>
            <a:ext cx="4368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S7 a s ňou prichádzajúce novinky</a:t>
            </a:r>
            <a:endParaRPr lang="sk-SK" sz="2400" b="1" dirty="0"/>
          </a:p>
        </p:txBody>
      </p:sp>
      <p:sp>
        <p:nvSpPr>
          <p:cNvPr id="3" name="Obdĺžnik 2"/>
          <p:cNvSpPr/>
          <p:nvPr/>
        </p:nvSpPr>
        <p:spPr>
          <a:xfrm>
            <a:off x="198646" y="656028"/>
            <a:ext cx="380579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dirty="0"/>
              <a:t>Dĺžka života sa predlžuje, preto aj my predlžujeme:</a:t>
            </a:r>
          </a:p>
          <a:p>
            <a:endParaRPr lang="sk-SK" sz="1200" dirty="0"/>
          </a:p>
          <a:p>
            <a:pPr>
              <a:buFont typeface="Wingdings" panose="05000000000000000000" pitchFamily="2" charset="2"/>
              <a:buChar char="q"/>
            </a:pPr>
            <a:r>
              <a:rPr lang="sk-SK" sz="1400" dirty="0"/>
              <a:t>Dĺžku poistnej doby 40 rokov, na hlavnom riziku max do 85 rokov</a:t>
            </a:r>
          </a:p>
          <a:p>
            <a:endParaRPr lang="sk-SK" sz="1400" dirty="0"/>
          </a:p>
          <a:p>
            <a:pPr>
              <a:buFont typeface="Wingdings" panose="05000000000000000000" pitchFamily="2" charset="2"/>
              <a:buChar char="q"/>
            </a:pPr>
            <a:r>
              <a:rPr lang="sk-SK" sz="1400" dirty="0"/>
              <a:t>Max. vstupný vek 70 rokov a výstupný vek 75 rokov na jednotlivých pripoisteniach: </a:t>
            </a:r>
          </a:p>
          <a:p>
            <a:endParaRPr lang="sk-SK" sz="1400" dirty="0"/>
          </a:p>
          <a:p>
            <a:r>
              <a:rPr lang="sk-SK" sz="1200" dirty="0"/>
              <a:t>SA1        smrť akákoľvek </a:t>
            </a:r>
          </a:p>
          <a:p>
            <a:r>
              <a:rPr lang="sk-SK" sz="1200" dirty="0"/>
              <a:t>SALK      smrť s lineárne klesajúcou poistnou sumou</a:t>
            </a:r>
          </a:p>
          <a:p>
            <a:r>
              <a:rPr lang="sk-SK" sz="1200" dirty="0"/>
              <a:t>DON2    denné odškodné za pobyt v nemocnici</a:t>
            </a:r>
          </a:p>
          <a:p>
            <a:r>
              <a:rPr lang="sk-SK" sz="1200" dirty="0"/>
              <a:t>OCHZ     chirurgický zákrok </a:t>
            </a:r>
          </a:p>
          <a:p>
            <a:r>
              <a:rPr lang="sk-SK" sz="1200" dirty="0"/>
              <a:t>I, IR, IK   invalidita, invalidita renta, invalidita komplet</a:t>
            </a:r>
          </a:p>
          <a:p>
            <a:r>
              <a:rPr lang="sk-SK" sz="1200" dirty="0"/>
              <a:t>DDPN    denná dávka počas pracovnej neschopnosti</a:t>
            </a:r>
          </a:p>
          <a:p>
            <a:r>
              <a:rPr lang="sk-SK" sz="1200" dirty="0"/>
              <a:t>VCH       vážne choroby</a:t>
            </a:r>
          </a:p>
          <a:p>
            <a:r>
              <a:rPr lang="sk-SK" sz="1200" dirty="0"/>
              <a:t>ONKO    onkologické ochorenia</a:t>
            </a:r>
          </a:p>
          <a:p>
            <a:r>
              <a:rPr lang="sk-SK" sz="1200" dirty="0"/>
              <a:t>OI          oslobodenie od platenia v prípade invalidity </a:t>
            </a:r>
          </a:p>
        </p:txBody>
      </p:sp>
      <p:sp>
        <p:nvSpPr>
          <p:cNvPr id="9" name="Zástupný objekt pre text 7"/>
          <p:cNvSpPr txBox="1">
            <a:spLocks/>
          </p:cNvSpPr>
          <p:nvPr/>
        </p:nvSpPr>
        <p:spPr>
          <a:xfrm>
            <a:off x="4707564" y="656028"/>
            <a:ext cx="3960000" cy="401394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400" dirty="0" smtClean="0"/>
              <a:t>Znižujeme sadzby:</a:t>
            </a:r>
          </a:p>
          <a:p>
            <a:pPr algn="ctr"/>
            <a:endParaRPr lang="sk-SK" dirty="0" smtClean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sk-SK" sz="1400" dirty="0" smtClean="0"/>
              <a:t>Pre pripoistenie VCH plošne až o 10%</a:t>
            </a:r>
          </a:p>
          <a:p>
            <a:r>
              <a:rPr lang="sk-SK" dirty="0" smtClean="0"/>
              <a:t> </a:t>
            </a:r>
          </a:p>
          <a:p>
            <a:pPr algn="ctr"/>
            <a:r>
              <a:rPr lang="sk-SK" sz="1400" dirty="0" smtClean="0"/>
              <a:t>Zvyšujeme:</a:t>
            </a:r>
          </a:p>
          <a:p>
            <a:pPr algn="ctr"/>
            <a:endParaRPr lang="sk-SK" sz="1400" dirty="0" smtClean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sk-SK" sz="1400" dirty="0" smtClean="0"/>
              <a:t>Max. PS na pripoistení TN z 35 000€ na 50 000€ v BBO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sk-SK" sz="1400" dirty="0" smtClean="0"/>
              <a:t>Max. PS na pripoistení TN pre dieťa </a:t>
            </a:r>
          </a:p>
          <a:p>
            <a:r>
              <a:rPr lang="sk-SK" sz="1400" dirty="0" smtClean="0"/>
              <a:t>	 z 37 500€ na 50 000€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sk-SK" sz="1400" dirty="0" smtClean="0"/>
              <a:t>Max. PS na pripoisteniach SU, </a:t>
            </a:r>
            <a:r>
              <a:rPr lang="sk-SK" sz="1400" b="1" dirty="0" smtClean="0"/>
              <a:t>TN1</a:t>
            </a:r>
            <a:r>
              <a:rPr lang="sk-SK" sz="1400" dirty="0" smtClean="0"/>
              <a:t>  a ČNL bude 350 000€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sk-SK" sz="1400" dirty="0" smtClean="0"/>
              <a:t>TN 2, TN3 max. PS 150 000€</a:t>
            </a:r>
          </a:p>
          <a:p>
            <a:pPr marL="457200" lvl="1" indent="0">
              <a:buNone/>
            </a:pPr>
            <a:endParaRPr lang="sk-SK" sz="1400" dirty="0" smtClean="0"/>
          </a:p>
          <a:p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2883652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>
            <a:extLst>
              <a:ext uri="{FF2B5EF4-FFF2-40B4-BE49-F238E27FC236}">
                <a16:creationId xmlns:a16="http://schemas.microsoft.com/office/drawing/2014/main" id="{A3B71E97-AFF8-486E-836B-E1DECC3F0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" y="3276600"/>
            <a:ext cx="1714500" cy="1714500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5D5C8B85-A562-409F-B283-5444CA606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472" y="1"/>
            <a:ext cx="1377874" cy="1958340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BD7F9690-2E0F-402C-A858-CBA69CE38E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630" t="6074" r="9852"/>
          <a:stretch/>
        </p:blipFill>
        <p:spPr>
          <a:xfrm>
            <a:off x="155645" y="11430"/>
            <a:ext cx="1429766" cy="180213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8121" y="819512"/>
            <a:ext cx="8250469" cy="3873138"/>
          </a:xfrm>
        </p:spPr>
        <p:txBody>
          <a:bodyPr/>
          <a:lstStyle/>
          <a:p>
            <a:pPr algn="ctr"/>
            <a:r>
              <a:rPr lang="sk-SK" dirty="0">
                <a:solidFill>
                  <a:schemeClr val="tx1"/>
                </a:solidFill>
                <a:latin typeface="+mn-lt"/>
              </a:rPr>
              <a:t>Dopĺňame nové pripoistenie: </a:t>
            </a:r>
            <a:br>
              <a:rPr lang="sk-SK" dirty="0">
                <a:solidFill>
                  <a:schemeClr val="tx1"/>
                </a:solidFill>
                <a:latin typeface="+mn-lt"/>
              </a:rPr>
            </a:br>
            <a:r>
              <a:rPr lang="sk-SK" u="sng" dirty="0">
                <a:solidFill>
                  <a:schemeClr val="tx1"/>
                </a:solidFill>
                <a:latin typeface="+mn-lt"/>
              </a:rPr>
              <a:t>Invalidita s lineárne klesajúcou poistnou sumou</a:t>
            </a:r>
            <a:r>
              <a:rPr lang="sk-SK" sz="1400" dirty="0">
                <a:solidFill>
                  <a:schemeClr val="tx1"/>
                </a:solidFill>
                <a:latin typeface="+mn-lt"/>
              </a:rPr>
              <a:t/>
            </a:r>
            <a:br>
              <a:rPr lang="sk-SK" sz="1400" dirty="0">
                <a:solidFill>
                  <a:schemeClr val="tx1"/>
                </a:solidFill>
                <a:latin typeface="+mn-lt"/>
              </a:rPr>
            </a:br>
            <a:r>
              <a:rPr lang="sk-SK" sz="1400" dirty="0">
                <a:solidFill>
                  <a:schemeClr val="tx1"/>
                </a:solidFill>
                <a:latin typeface="+mn-lt"/>
              </a:rPr>
              <a:t/>
            </a:r>
            <a:br>
              <a:rPr lang="sk-SK" sz="1400" dirty="0">
                <a:solidFill>
                  <a:schemeClr val="tx1"/>
                </a:solidFill>
                <a:latin typeface="+mn-lt"/>
              </a:rPr>
            </a:br>
            <a:r>
              <a:rPr lang="sk-SK" sz="1400" dirty="0">
                <a:solidFill>
                  <a:schemeClr val="tx1"/>
                </a:solidFill>
                <a:latin typeface="+mn-lt"/>
              </a:rPr>
              <a:t/>
            </a:r>
            <a:br>
              <a:rPr lang="sk-SK" sz="1400" dirty="0">
                <a:solidFill>
                  <a:schemeClr val="tx1"/>
                </a:solidFill>
                <a:latin typeface="+mn-lt"/>
              </a:rPr>
            </a:br>
            <a:r>
              <a:rPr lang="sk-SK" sz="1400" dirty="0">
                <a:solidFill>
                  <a:schemeClr val="tx1"/>
                </a:solidFill>
                <a:latin typeface="+mn-lt"/>
              </a:rPr>
              <a:t/>
            </a:r>
            <a:br>
              <a:rPr lang="sk-SK" sz="1400" dirty="0">
                <a:solidFill>
                  <a:schemeClr val="tx1"/>
                </a:solidFill>
                <a:latin typeface="+mn-lt"/>
              </a:rPr>
            </a:br>
            <a:r>
              <a:rPr lang="sk-SK" sz="1400" dirty="0">
                <a:solidFill>
                  <a:schemeClr val="tx1"/>
                </a:solidFill>
                <a:latin typeface="+mn-lt"/>
              </a:rPr>
              <a:t>- Nárok na plnenie poisťovne vznikne, ak bude v dobe poistenia, najskôr však po 2 rokoch od uzatvorenia poistenia, poistenému priznaný plný invalidný dôchodok zo sociálneho zabezpečenia </a:t>
            </a:r>
            <a:r>
              <a:rPr lang="sk-SK" sz="14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</a:rPr>
              <a:t>(pokles schopnosti vykonávať zárobkovú činnosť o viac ako 70%).</a:t>
            </a:r>
            <a:r>
              <a:rPr lang="sk-SK" sz="1400" dirty="0">
                <a:solidFill>
                  <a:schemeClr val="tx1"/>
                </a:solidFill>
                <a:latin typeface="+mn-lt"/>
              </a:rPr>
              <a:t/>
            </a:r>
            <a:br>
              <a:rPr lang="sk-SK" sz="1400" dirty="0">
                <a:solidFill>
                  <a:schemeClr val="tx1"/>
                </a:solidFill>
                <a:latin typeface="+mn-lt"/>
              </a:rPr>
            </a:br>
            <a:r>
              <a:rPr lang="sk-SK" sz="1400" dirty="0">
                <a:solidFill>
                  <a:schemeClr val="tx1"/>
                </a:solidFill>
                <a:latin typeface="+mn-lt"/>
              </a:rPr>
              <a:t/>
            </a:r>
            <a:br>
              <a:rPr lang="sk-SK" sz="1400" dirty="0">
                <a:solidFill>
                  <a:schemeClr val="tx1"/>
                </a:solidFill>
                <a:latin typeface="+mn-lt"/>
              </a:rPr>
            </a:br>
            <a:r>
              <a:rPr lang="sk-SK" sz="1400" dirty="0">
                <a:solidFill>
                  <a:schemeClr val="tx1"/>
                </a:solidFill>
                <a:latin typeface="+mn-lt"/>
              </a:rPr>
              <a:t/>
            </a:r>
            <a:br>
              <a:rPr lang="sk-SK" sz="1400" dirty="0">
                <a:solidFill>
                  <a:schemeClr val="tx1"/>
                </a:solidFill>
                <a:latin typeface="+mn-lt"/>
              </a:rPr>
            </a:br>
            <a:r>
              <a:rPr lang="sk-SK" sz="1400" dirty="0">
                <a:solidFill>
                  <a:schemeClr val="tx1"/>
                </a:solidFill>
                <a:latin typeface="+mn-lt"/>
              </a:rPr>
              <a:t>- Ak k invalidite došlo výlučne následkom úrazu, ktorý nastal po uzatvorení poistenia – podmienka 2 roky sa nevyžaduje.</a:t>
            </a:r>
            <a:br>
              <a:rPr lang="sk-SK" sz="1400" dirty="0">
                <a:solidFill>
                  <a:schemeClr val="tx1"/>
                </a:solidFill>
                <a:latin typeface="+mn-lt"/>
              </a:rPr>
            </a:br>
            <a:r>
              <a:rPr lang="sk-SK" sz="1400" dirty="0">
                <a:solidFill>
                  <a:schemeClr val="tx1"/>
                </a:solidFill>
                <a:latin typeface="+mn-lt"/>
              </a:rPr>
              <a:t/>
            </a:r>
            <a:br>
              <a:rPr lang="sk-SK" sz="1400" dirty="0">
                <a:solidFill>
                  <a:schemeClr val="tx1"/>
                </a:solidFill>
                <a:latin typeface="+mn-lt"/>
              </a:rPr>
            </a:br>
            <a:r>
              <a:rPr lang="sk-SK" sz="1400" dirty="0">
                <a:solidFill>
                  <a:schemeClr val="tx1"/>
                </a:solidFill>
                <a:latin typeface="+mn-lt"/>
              </a:rPr>
              <a:t/>
            </a:r>
            <a:br>
              <a:rPr lang="sk-SK" sz="1400" dirty="0">
                <a:solidFill>
                  <a:schemeClr val="tx1"/>
                </a:solidFill>
                <a:latin typeface="+mn-lt"/>
              </a:rPr>
            </a:br>
            <a:r>
              <a:rPr lang="sk-SK" sz="1400" dirty="0">
                <a:solidFill>
                  <a:schemeClr val="tx1"/>
                </a:solidFill>
                <a:latin typeface="+mn-lt"/>
              </a:rPr>
              <a:t>-                       ILK - bude jednorazovo vyplatená alikvotná časť dojednanej poistnej sumy v závislosti od uplynutej doby poistenia.  Pripoistenie </a:t>
            </a:r>
            <a:r>
              <a:rPr lang="sk-SK" sz="14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</a:rPr>
              <a:t>končí vznikom nároku na poistné plnenie.</a:t>
            </a:r>
            <a:r>
              <a:rPr lang="sk-SK" b="0" dirty="0"/>
              <a:t/>
            </a:r>
            <a:br>
              <a:rPr lang="sk-SK" b="0" dirty="0"/>
            </a:br>
            <a:endParaRPr lang="sk-SK" b="0" dirty="0"/>
          </a:p>
        </p:txBody>
      </p:sp>
    </p:spTree>
    <p:extLst>
      <p:ext uri="{BB962C8B-B14F-4D97-AF65-F5344CB8AC3E}">
        <p14:creationId xmlns:p14="http://schemas.microsoft.com/office/powerpoint/2010/main" val="1618980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chemeClr val="tx1"/>
                </a:solidFill>
                <a:latin typeface="+mn-lt"/>
              </a:rPr>
              <a:t>Upravený Balíček bez oceňovania zdravotného stavu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sk-SK" dirty="0">
                <a:solidFill>
                  <a:schemeClr val="tx1"/>
                </a:solidFill>
              </a:rPr>
              <a:t>Každá poistená soba, ktorá má dojednané pripoistenia z BBO so splnenými limitmi a zároveň nebude mať pripoistené žiadne ďalšie pripoistenia naviac. </a:t>
            </a:r>
          </a:p>
          <a:p>
            <a:endParaRPr lang="sk-SK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k-SK" dirty="0">
                <a:solidFill>
                  <a:schemeClr val="tx1"/>
                </a:solidFill>
              </a:rPr>
              <a:t>Do limitu pre neoceňovanie sa zohľadňuje poistné krytie aj na iných zmluvách, ktoré má klient uzatvorené</a:t>
            </a:r>
          </a:p>
          <a:p>
            <a:endParaRPr lang="sk-SK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k-SK" dirty="0">
                <a:solidFill>
                  <a:schemeClr val="tx1"/>
                </a:solidFill>
              </a:rPr>
              <a:t>Aj v prípade bez oceňovania rizika je potrebné, aby každý poistený vyplnil vždy zdravotný dotazník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0B1147A3-740B-4FF7-828E-EE37F1F29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21389" y="3278778"/>
            <a:ext cx="1363529" cy="1623422"/>
          </a:xfrm>
          <a:prstGeom prst="rect">
            <a:avLst/>
          </a:prstGeom>
        </p:spPr>
      </p:pic>
      <p:graphicFrame>
        <p:nvGraphicFramePr>
          <p:cNvPr id="9" name="Tabuľ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233231"/>
              </p:ext>
            </p:extLst>
          </p:nvPr>
        </p:nvGraphicFramePr>
        <p:xfrm>
          <a:off x="802078" y="894998"/>
          <a:ext cx="3644900" cy="3833680"/>
        </p:xfrm>
        <a:graphic>
          <a:graphicData uri="http://schemas.openxmlformats.org/drawingml/2006/table">
            <a:tbl>
              <a:tblPr/>
              <a:tblGrid>
                <a:gridCol w="2227663">
                  <a:extLst>
                    <a:ext uri="{9D8B030D-6E8A-4147-A177-3AD203B41FA5}">
                      <a16:colId xmlns:a16="http://schemas.microsoft.com/office/drawing/2014/main" val="2620542995"/>
                    </a:ext>
                  </a:extLst>
                </a:gridCol>
                <a:gridCol w="1417237">
                  <a:extLst>
                    <a:ext uri="{9D8B030D-6E8A-4147-A177-3AD203B41FA5}">
                      <a16:colId xmlns:a16="http://schemas.microsoft.com/office/drawing/2014/main" val="4232081686"/>
                    </a:ext>
                  </a:extLst>
                </a:gridCol>
              </a:tblGrid>
              <a:tr h="24196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Balíček rizík bez oceňovania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077896"/>
                  </a:ext>
                </a:extLst>
              </a:tr>
              <a:tr h="21715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Riziko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Poistná suma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2182306"/>
                  </a:ext>
                </a:extLst>
              </a:tr>
              <a:tr h="237831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5 000 EUR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471242"/>
                  </a:ext>
                </a:extLst>
              </a:tr>
              <a:tr h="217150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IK</a:t>
                      </a:r>
                      <a:r>
                        <a:rPr lang="sk-SK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+ IK11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7 000 EUR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5833332"/>
                  </a:ext>
                </a:extLst>
              </a:tr>
              <a:tr h="217150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DVCH1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7 000 EUR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152015"/>
                  </a:ext>
                </a:extLst>
              </a:tr>
              <a:tr h="217150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I1 + I11 + ILK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7 000 EUR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8727802"/>
                  </a:ext>
                </a:extLst>
              </a:tr>
              <a:tr h="217150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IR1 + IR11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240€/ročný</a:t>
                      </a:r>
                      <a:r>
                        <a:rPr lang="sk-SK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dôchodok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9557350"/>
                  </a:ext>
                </a:extLst>
              </a:tr>
              <a:tr h="217150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Invalidita lineárne klesajúca ILK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7 000 EUR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887121"/>
                  </a:ext>
                </a:extLst>
              </a:tr>
              <a:tr h="217150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 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35 000 EUR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2367665"/>
                  </a:ext>
                </a:extLst>
              </a:tr>
              <a:tr h="217150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TN1+TN2+TN3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50 000 EUR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0047665"/>
                  </a:ext>
                </a:extLst>
              </a:tr>
              <a:tr h="217150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DOČNL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 EUR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001060"/>
                  </a:ext>
                </a:extLst>
              </a:tr>
              <a:tr h="217150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ČNL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12 000 EUR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7529111"/>
                  </a:ext>
                </a:extLst>
              </a:tr>
              <a:tr h="206809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DON2 + DON11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EUR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223926"/>
                  </a:ext>
                </a:extLst>
              </a:tr>
              <a:tr h="206809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DDPN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EUR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6879382"/>
                  </a:ext>
                </a:extLst>
              </a:tr>
              <a:tr h="217150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OCHZ1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7 000 EUR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280283"/>
                  </a:ext>
                </a:extLst>
              </a:tr>
              <a:tr h="217150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VCH1 + VCH11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7 000 EUR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166796"/>
                  </a:ext>
                </a:extLst>
              </a:tr>
              <a:tr h="206809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OI1 + OI11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á</a:t>
                      </a:r>
                      <a:r>
                        <a:rPr lang="sk-SK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51435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602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91272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>
            <a:extLst>
              <a:ext uri="{FF2B5EF4-FFF2-40B4-BE49-F238E27FC236}">
                <a16:creationId xmlns:a16="http://schemas.microsoft.com/office/drawing/2014/main" id="{1D44E520-898C-49AE-964D-019BDB81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556" y="1051560"/>
            <a:ext cx="1640934" cy="2418171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FFDFE5D9-7105-47D4-84C7-9881CC1A9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" y="1120140"/>
            <a:ext cx="1912620" cy="191262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4302" y="174347"/>
            <a:ext cx="8609698" cy="458880"/>
          </a:xfrm>
        </p:spPr>
        <p:txBody>
          <a:bodyPr/>
          <a:lstStyle/>
          <a:p>
            <a:r>
              <a:rPr lang="sk-SK" dirty="0">
                <a:solidFill>
                  <a:schemeClr val="tx1"/>
                </a:solidFill>
              </a:rPr>
              <a:t>Čo je nové: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4302" y="501758"/>
            <a:ext cx="8152498" cy="4413142"/>
          </a:xfrm>
        </p:spPr>
        <p:txBody>
          <a:bodyPr/>
          <a:lstStyle/>
          <a:p>
            <a:pPr algn="ctr"/>
            <a:endParaRPr lang="sk-SK" sz="180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sk-SK" sz="1800" dirty="0">
                <a:solidFill>
                  <a:schemeClr val="tx1"/>
                </a:solidFill>
                <a:latin typeface="+mn-lt"/>
              </a:rPr>
              <a:t>Pripoistenia bez ochranných lehôt s navýšenými sadzbami priemerne o 15%</a:t>
            </a:r>
            <a:endParaRPr lang="sk-SK" sz="1600" dirty="0">
              <a:solidFill>
                <a:schemeClr val="tx1"/>
              </a:solidFill>
              <a:latin typeface="+mn-lt"/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k-SK" sz="1600" dirty="0">
                <a:solidFill>
                  <a:schemeClr val="tx1"/>
                </a:solidFill>
                <a:latin typeface="+mn-lt"/>
              </a:rPr>
              <a:t>Invalidita, Invalidita komplet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k-SK" sz="1600" dirty="0">
                <a:solidFill>
                  <a:schemeClr val="tx1"/>
                </a:solidFill>
                <a:latin typeface="+mn-lt"/>
              </a:rPr>
              <a:t>Vážne choroby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k-SK" sz="1600" dirty="0">
                <a:solidFill>
                  <a:schemeClr val="tx1"/>
                </a:solidFill>
                <a:latin typeface="+mn-lt"/>
              </a:rPr>
              <a:t>Denné odškodné za pobyt v nemocnici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k-SK" sz="1600" dirty="0">
                <a:solidFill>
                  <a:schemeClr val="tx1"/>
                </a:solidFill>
                <a:latin typeface="+mn-lt"/>
              </a:rPr>
              <a:t>Oslobodenie od platenia v prípade plnej invalidity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k-SK" sz="1600" dirty="0">
                <a:solidFill>
                  <a:schemeClr val="tx1"/>
                </a:solidFill>
                <a:latin typeface="+mn-lt"/>
              </a:rPr>
              <a:t>Onkologické ochorenia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sk-SK" sz="1600" dirty="0">
              <a:solidFill>
                <a:schemeClr val="tx1"/>
              </a:solidFill>
              <a:latin typeface="+mn-lt"/>
            </a:endParaRPr>
          </a:p>
          <a:p>
            <a:r>
              <a:rPr lang="sk-SK" sz="2000" dirty="0">
                <a:solidFill>
                  <a:schemeClr val="tx1"/>
                </a:solidFill>
                <a:latin typeface="+mn-lt"/>
              </a:rPr>
              <a:t>Rušíme: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k-SK" sz="1600" dirty="0">
                <a:solidFill>
                  <a:schemeClr val="tx1"/>
                </a:solidFill>
                <a:latin typeface="+mn-lt"/>
              </a:rPr>
              <a:t>Obmedzenie na úrazové pripoistenie na max. PS v závislosti od ročného príjmu (8 x čistý ročný príjem)</a:t>
            </a:r>
          </a:p>
        </p:txBody>
      </p:sp>
    </p:spTree>
    <p:extLst>
      <p:ext uri="{BB962C8B-B14F-4D97-AF65-F5344CB8AC3E}">
        <p14:creationId xmlns:p14="http://schemas.microsoft.com/office/powerpoint/2010/main" val="3082923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>
            <a:extLst>
              <a:ext uri="{FF2B5EF4-FFF2-40B4-BE49-F238E27FC236}">
                <a16:creationId xmlns:a16="http://schemas.microsoft.com/office/drawing/2014/main" id="{68B95E22-4F09-4429-AAA0-A5F3E081F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209" y="1935367"/>
            <a:ext cx="2041157" cy="2721542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D519CFB7-5B9F-4603-82CC-421E86FF1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997" y="903193"/>
            <a:ext cx="954044" cy="91864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8370963-ADDC-432C-90AE-2293B8FF09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/>
                </a:solidFill>
                <a:latin typeface="+mn-lt"/>
              </a:rPr>
              <a:t>Novinky pokračujú: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45F5511C-C476-4E97-80C0-DDAD1CD380E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34302" y="1066800"/>
            <a:ext cx="8061058" cy="3749039"/>
          </a:xfrm>
        </p:spPr>
        <p:txBody>
          <a:bodyPr/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k-SK" sz="1800" dirty="0">
                <a:solidFill>
                  <a:prstClr val="black"/>
                </a:solidFill>
                <a:latin typeface="Calibri" panose="020F0502020204030204"/>
              </a:rPr>
              <a:t>OPP pre DDPN – pridanie diagnóz do 12-mesačnej ochrannej lehoty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k-SK" sz="1800" dirty="0">
                <a:solidFill>
                  <a:prstClr val="black"/>
                </a:solidFill>
                <a:latin typeface="Calibri" panose="020F0502020204030204"/>
              </a:rPr>
              <a:t>DDPN úprava plnenia na max. 180 dní pre vybrané diagnózy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1800" dirty="0" smtClean="0">
                <a:solidFill>
                  <a:schemeClr val="tx1"/>
                </a:solidFill>
                <a:latin typeface="+mn-lt"/>
              </a:rPr>
              <a:t>Na 1 zmluvu bude možné poistiť už </a:t>
            </a:r>
            <a:r>
              <a:rPr lang="sk-SK" sz="1800" b="1" dirty="0" smtClean="0">
                <a:solidFill>
                  <a:schemeClr val="tx1"/>
                </a:solidFill>
                <a:latin typeface="+mn-lt"/>
              </a:rPr>
              <a:t>8 osôb </a:t>
            </a:r>
            <a:r>
              <a:rPr lang="sk-SK" sz="1800" dirty="0" smtClean="0">
                <a:solidFill>
                  <a:schemeClr val="tx1"/>
                </a:solidFill>
                <a:latin typeface="+mn-lt"/>
              </a:rPr>
              <a:t>bez výnimky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1800" dirty="0" smtClean="0">
                <a:solidFill>
                  <a:schemeClr val="tx1"/>
                </a:solidFill>
                <a:latin typeface="+mn-lt"/>
              </a:rPr>
              <a:t>Asistenčné </a:t>
            </a:r>
            <a:r>
              <a:rPr lang="sk-SK" sz="1800" dirty="0">
                <a:solidFill>
                  <a:schemeClr val="tx1"/>
                </a:solidFill>
                <a:latin typeface="+mn-lt"/>
              </a:rPr>
              <a:t>služby budú mať vlastné osobitné poistné podmienky,</a:t>
            </a:r>
          </a:p>
          <a:p>
            <a:r>
              <a:rPr lang="sk-SK" sz="1800" dirty="0">
                <a:solidFill>
                  <a:schemeClr val="tx1"/>
                </a:solidFill>
                <a:latin typeface="+mn-lt"/>
              </a:rPr>
              <a:t> preto už nebudú súčasťou VPP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1800" dirty="0">
                <a:solidFill>
                  <a:schemeClr val="tx1"/>
                </a:solidFill>
                <a:latin typeface="+mn-lt"/>
              </a:rPr>
              <a:t>Zásady a tabuľky budú súčasťou PP ako príloha  (menili sa tabuľky </a:t>
            </a:r>
          </a:p>
          <a:p>
            <a:r>
              <a:rPr lang="sk-SK" sz="1800" dirty="0">
                <a:solidFill>
                  <a:schemeClr val="tx1"/>
                </a:solidFill>
                <a:latin typeface="+mn-lt"/>
              </a:rPr>
              <a:t>v konkrétnych bodoch)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1800" dirty="0" smtClean="0">
                <a:solidFill>
                  <a:schemeClr val="tx1"/>
                </a:solidFill>
                <a:latin typeface="+mn-lt"/>
              </a:rPr>
              <a:t>Zmena </a:t>
            </a:r>
            <a:r>
              <a:rPr lang="sk-SK" sz="1800" dirty="0">
                <a:solidFill>
                  <a:schemeClr val="tx1"/>
                </a:solidFill>
                <a:latin typeface="+mn-lt"/>
              </a:rPr>
              <a:t>pri </a:t>
            </a:r>
            <a:r>
              <a:rPr lang="sk-SK" sz="1800" dirty="0" err="1">
                <a:solidFill>
                  <a:schemeClr val="tx1"/>
                </a:solidFill>
                <a:latin typeface="+mn-lt"/>
              </a:rPr>
              <a:t>nepoistiteľných</a:t>
            </a:r>
            <a:r>
              <a:rPr lang="sk-SK" sz="1800" dirty="0">
                <a:solidFill>
                  <a:schemeClr val="tx1"/>
                </a:solidFill>
                <a:latin typeface="+mn-lt"/>
              </a:rPr>
              <a:t> osobách – hypertenzia 3.stupňa bude </a:t>
            </a:r>
          </a:p>
          <a:p>
            <a:r>
              <a:rPr lang="sk-SK" sz="1800" dirty="0" smtClean="0">
                <a:solidFill>
                  <a:schemeClr val="tx1"/>
                </a:solidFill>
                <a:latin typeface="+mn-lt"/>
              </a:rPr>
              <a:t>odstránená</a:t>
            </a:r>
            <a:r>
              <a:rPr lang="sk-SK" sz="1800" dirty="0">
                <a:solidFill>
                  <a:schemeClr val="tx1"/>
                </a:solidFill>
                <a:latin typeface="+mn-lt"/>
              </a:rPr>
              <a:t>, ale budeme žiadať 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1800" dirty="0">
                <a:solidFill>
                  <a:schemeClr val="tx1"/>
                </a:solidFill>
                <a:latin typeface="+mn-lt"/>
              </a:rPr>
              <a:t>Bude upravený bod k osobám ktoré prekonali </a:t>
            </a:r>
            <a:r>
              <a:rPr lang="sk-SK" sz="1800" dirty="0" smtClean="0">
                <a:solidFill>
                  <a:schemeClr val="tx1"/>
                </a:solidFill>
                <a:latin typeface="+mn-lt"/>
              </a:rPr>
              <a:t>rakovinu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1800" dirty="0" smtClean="0">
                <a:solidFill>
                  <a:schemeClr val="tx1"/>
                </a:solidFill>
                <a:latin typeface="+mn-lt"/>
              </a:rPr>
              <a:t>DOČNL – nemusí byť dojednané iba na 1 PZ</a:t>
            </a:r>
            <a:endParaRPr lang="sk-SK" sz="1800" dirty="0">
              <a:solidFill>
                <a:schemeClr val="tx1"/>
              </a:solidFill>
              <a:latin typeface="+mn-lt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1849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7A1B5E-A750-4C4A-8F57-32FEB1C6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47" y="792922"/>
            <a:ext cx="7886700" cy="2525693"/>
          </a:xfrm>
        </p:spPr>
        <p:txBody>
          <a:bodyPr/>
          <a:lstStyle/>
          <a:p>
            <a:pPr algn="ctr"/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Novinky v bežne platených produktoch životného poistenia</a:t>
            </a:r>
          </a:p>
        </p:txBody>
      </p:sp>
    </p:spTree>
    <p:extLst>
      <p:ext uri="{BB962C8B-B14F-4D97-AF65-F5344CB8AC3E}">
        <p14:creationId xmlns:p14="http://schemas.microsoft.com/office/powerpoint/2010/main" val="3873542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F3A66763-189D-465E-8A77-226701794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696" y="280187"/>
            <a:ext cx="3774772" cy="422721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A1ABEC9-C931-44C5-8061-B8402C17E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280187"/>
            <a:ext cx="8412480" cy="458880"/>
          </a:xfrm>
        </p:spPr>
        <p:txBody>
          <a:bodyPr/>
          <a:lstStyle/>
          <a:p>
            <a:r>
              <a:rPr lang="sk-SK" sz="3200" dirty="0">
                <a:solidFill>
                  <a:schemeClr val="tx1"/>
                </a:solidFill>
                <a:latin typeface="+mn-lt"/>
              </a:rPr>
              <a:t>Zhrnutie 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CE8CA7C8-25BE-4BA9-9211-CDCE95B7ABA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900562" y="121920"/>
            <a:ext cx="3960000" cy="4033009"/>
          </a:xfrm>
        </p:spPr>
        <p:txBody>
          <a:bodyPr/>
          <a:lstStyle/>
          <a:p>
            <a:pPr marL="0" lvl="1" algn="ctr" defTabSz="755650">
              <a:spcBef>
                <a:spcPct val="0"/>
              </a:spcBef>
              <a:spcAft>
                <a:spcPct val="20000"/>
              </a:spcAft>
            </a:pPr>
            <a:r>
              <a:rPr lang="sk-SK" sz="1400" b="1" u="sng" dirty="0">
                <a:solidFill>
                  <a:schemeClr val="tx1"/>
                </a:solidFill>
              </a:rPr>
              <a:t>Zvyšujeme:</a:t>
            </a:r>
          </a:p>
          <a:p>
            <a:pPr marL="285750" lvl="1" indent="-285750" algn="ctr" defTabSz="755650"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sk-SK" sz="1400" dirty="0">
                <a:solidFill>
                  <a:schemeClr val="tx1"/>
                </a:solidFill>
              </a:rPr>
              <a:t>Technickú úrokovú mieru na 1,25 %, (z O,30 %), spolu so zmenou úmrtnostných tabuliek s cieľom aktualizácie a zjednotenia s produktovým portfóliom</a:t>
            </a:r>
          </a:p>
          <a:p>
            <a:pPr marL="285750" lvl="1" indent="-285750" algn="ctr" defTabSz="755650"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endParaRPr lang="sk-SK" sz="1400" dirty="0">
              <a:solidFill>
                <a:schemeClr val="tx1"/>
              </a:solidFill>
            </a:endParaRPr>
          </a:p>
          <a:p>
            <a:pPr marL="285750" lvl="1" indent="-285750" algn="ctr" defTabSz="755650"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sk-SK" sz="1400" dirty="0">
                <a:solidFill>
                  <a:schemeClr val="tx1"/>
                </a:solidFill>
              </a:rPr>
              <a:t>Maximálnu poistnú dobu do 85 roku veku života klienta</a:t>
            </a:r>
          </a:p>
          <a:p>
            <a:pPr marL="285750" lvl="1" indent="-285750" algn="ctr" defTabSz="755650"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endParaRPr lang="sk-SK" sz="1400" dirty="0">
              <a:solidFill>
                <a:schemeClr val="tx1"/>
              </a:solidFill>
            </a:endParaRPr>
          </a:p>
          <a:p>
            <a:pPr marL="285750" lvl="1" indent="-285750" algn="ctr" defTabSz="755650"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sk-SK" sz="1400" dirty="0">
                <a:solidFill>
                  <a:schemeClr val="tx1"/>
                </a:solidFill>
              </a:rPr>
              <a:t>Počet osôb , ktoré sa môžu poistiť na 1 PZ: až 8 poistených na jednej PZ</a:t>
            </a:r>
          </a:p>
          <a:p>
            <a:pPr marL="285750" lvl="1" indent="-285750" algn="ctr" defTabSz="755650"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endParaRPr lang="sk-SK" sz="1400" dirty="0">
              <a:solidFill>
                <a:schemeClr val="tx1"/>
              </a:solidFill>
            </a:endParaRPr>
          </a:p>
          <a:p>
            <a:pPr marL="285750" lvl="1" indent="-285750" algn="ctr" defTabSz="755650"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sk-SK" sz="1400" dirty="0">
                <a:solidFill>
                  <a:schemeClr val="tx1"/>
                </a:solidFill>
              </a:rPr>
              <a:t>Max. poistnú sumu na pripoistenia Trvalé následky z 35 000 € na 50 000 € v Balíku bez oceňovanie</a:t>
            </a:r>
          </a:p>
          <a:p>
            <a:pPr marL="285750" lvl="1" indent="-285750" algn="ctr" defTabSz="755650"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endParaRPr lang="sk-SK" sz="1400" dirty="0">
              <a:solidFill>
                <a:schemeClr val="tx1"/>
              </a:solidFill>
            </a:endParaRPr>
          </a:p>
          <a:p>
            <a:pPr marL="285750" lvl="1" indent="-285750" algn="ctr" defTabSz="755650"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sk-SK" sz="1400" dirty="0">
                <a:solidFill>
                  <a:schemeClr val="tx1"/>
                </a:solidFill>
              </a:rPr>
              <a:t>Max. poistnú sumu na pripoistenia Trvalé následky úrazu na dieťa až na 50 000 €</a:t>
            </a:r>
          </a:p>
          <a:p>
            <a:pPr marL="285750" lvl="1" indent="-285750" algn="ctr" defTabSz="755650"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endParaRPr lang="sk-SK" sz="1400" dirty="0">
              <a:solidFill>
                <a:schemeClr val="tx1"/>
              </a:solidFill>
            </a:endParaRPr>
          </a:p>
          <a:p>
            <a:pPr marL="285750" lvl="1" indent="-285750" algn="ctr" defTabSz="755650"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sk-SK" sz="1400" dirty="0">
                <a:solidFill>
                  <a:schemeClr val="tx1"/>
                </a:solidFill>
              </a:rPr>
              <a:t>Na určených pripoisteniach zvyšujeme max. vstupný vek na 70 rokov, a tým aj výstupný vek na 75 rokov</a:t>
            </a:r>
          </a:p>
          <a:p>
            <a:pPr marL="171450" lvl="1" indent="-171450" defTabSz="755650">
              <a:spcBef>
                <a:spcPct val="0"/>
              </a:spcBef>
              <a:spcAft>
                <a:spcPct val="20000"/>
              </a:spcAft>
              <a:buChar char="••"/>
            </a:pPr>
            <a:endParaRPr lang="sk-SK" sz="1100" dirty="0"/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B5480C23-C64A-4D2A-B3EF-08BE1587836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74522" y="1418086"/>
            <a:ext cx="3679560" cy="3262622"/>
          </a:xfrm>
        </p:spPr>
        <p:txBody>
          <a:bodyPr/>
          <a:lstStyle/>
          <a:p>
            <a:pPr algn="ctr"/>
            <a:r>
              <a:rPr lang="sk-SK" sz="1400" b="1" u="sng" dirty="0">
                <a:solidFill>
                  <a:schemeClr val="tx1"/>
                </a:solidFill>
                <a:latin typeface="+mn-lt"/>
              </a:rPr>
              <a:t>Znižujeme: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z="1400" dirty="0">
                <a:solidFill>
                  <a:schemeClr val="tx1"/>
                </a:solidFill>
                <a:latin typeface="+mn-lt"/>
              </a:rPr>
              <a:t>Sadzieb pre pripoistenie Vážne choroby plošne až o 10 % </a:t>
            </a:r>
          </a:p>
          <a:p>
            <a:pPr algn="ctr"/>
            <a:r>
              <a:rPr lang="sk-SK" sz="1400" b="1" u="sng" dirty="0">
                <a:solidFill>
                  <a:schemeClr val="tx1"/>
                </a:solidFill>
                <a:latin typeface="+mn-lt"/>
              </a:rPr>
              <a:t>Rušíme: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z="1400" dirty="0">
                <a:solidFill>
                  <a:schemeClr val="tx1"/>
                </a:solidFill>
                <a:latin typeface="+mn-lt"/>
              </a:rPr>
              <a:t>Obmedzenie na úrazové pripoistenie na max. PS v závislosti od ročného príjmu</a:t>
            </a:r>
          </a:p>
          <a:p>
            <a:pPr algn="ctr"/>
            <a:r>
              <a:rPr lang="sk-SK" sz="1400" b="1" u="sng" dirty="0">
                <a:solidFill>
                  <a:schemeClr val="tx1"/>
                </a:solidFill>
                <a:latin typeface="+mn-lt"/>
              </a:rPr>
              <a:t>Bez čakacích lehôt: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z="1400" dirty="0">
                <a:solidFill>
                  <a:schemeClr val="tx1"/>
                </a:solidFill>
                <a:latin typeface="+mn-lt"/>
              </a:rPr>
              <a:t>Invalidita, Invalidita komplet, Denné </a:t>
            </a:r>
            <a:r>
              <a:rPr lang="sk-SK" sz="1400" dirty="0" smtClean="0">
                <a:solidFill>
                  <a:schemeClr val="tx1"/>
                </a:solidFill>
                <a:latin typeface="+mn-lt"/>
              </a:rPr>
              <a:t>odškodné za pobyt v nemocnici, oslobodenie od platenia v </a:t>
            </a:r>
            <a:r>
              <a:rPr lang="sk-SK" sz="1400" dirty="0">
                <a:solidFill>
                  <a:schemeClr val="tx1"/>
                </a:solidFill>
                <a:latin typeface="+mn-lt"/>
              </a:rPr>
              <a:t>prípade invalidity, ONKO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32963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7A1B5E-A750-4C4A-8F57-32FEB1C6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29" y="792922"/>
            <a:ext cx="7886700" cy="2525693"/>
          </a:xfrm>
        </p:spPr>
        <p:txBody>
          <a:bodyPr/>
          <a:lstStyle/>
          <a:p>
            <a:pPr algn="ctr"/>
            <a:r>
              <a:rPr lang="sk-SK" dirty="0"/>
              <a:t>Cudzinci v životnom poistení  možnosti poistenia</a:t>
            </a:r>
          </a:p>
        </p:txBody>
      </p:sp>
    </p:spTree>
    <p:extLst>
      <p:ext uri="{BB962C8B-B14F-4D97-AF65-F5344CB8AC3E}">
        <p14:creationId xmlns:p14="http://schemas.microsoft.com/office/powerpoint/2010/main" val="1940349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ív balíka Office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lastný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1072</Words>
  <Application>Microsoft Office PowerPoint</Application>
  <PresentationFormat>Prezentácia na obrazovke (16:9)</PresentationFormat>
  <Paragraphs>143</Paragraphs>
  <Slides>12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12</vt:i4>
      </vt:variant>
    </vt:vector>
  </HeadingPairs>
  <TitlesOfParts>
    <vt:vector size="22" baseType="lpstr">
      <vt:lpstr>72</vt:lpstr>
      <vt:lpstr>72 Black</vt:lpstr>
      <vt:lpstr>Arial</vt:lpstr>
      <vt:lpstr>Calibri</vt:lpstr>
      <vt:lpstr>Calibri Light</vt:lpstr>
      <vt:lpstr>Juli Sans</vt:lpstr>
      <vt:lpstr>Juli Sans Light</vt:lpstr>
      <vt:lpstr>Wingdings</vt:lpstr>
      <vt:lpstr>Motív balíka Office</vt:lpstr>
      <vt:lpstr>Vlastný návrh</vt:lpstr>
      <vt:lpstr>Uvedenie vynoveného produktu  S7 – Bezstarostný život </vt:lpstr>
      <vt:lpstr>Prezentácia programu PowerPoint</vt:lpstr>
      <vt:lpstr>Dopĺňame nové pripoistenie:  Invalidita s lineárne klesajúcou poistnou sumou    - Nárok na plnenie poisťovne vznikne, ak bude v dobe poistenia, najskôr však po 2 rokoch od uzatvorenia poistenia, poistenému priznaný plný invalidný dôchodok zo sociálneho zabezpečenia (pokles schopnosti vykonávať zárobkovú činnosť o viac ako 70%).   - Ak k invalidite došlo výlučne následkom úrazu, ktorý nastal po uzatvorení poistenia – podmienka 2 roky sa nevyžaduje.   -                       ILK - bude jednorazovo vyplatená alikvotná časť dojednanej poistnej sumy v závislosti od uplynutej doby poistenia.  Pripoistenie končí vznikom nároku na poistné plnenie. </vt:lpstr>
      <vt:lpstr>Upravený Balíček bez oceňovania zdravotného stavu</vt:lpstr>
      <vt:lpstr>Čo je nové:</vt:lpstr>
      <vt:lpstr>Novinky pokračujú:</vt:lpstr>
      <vt:lpstr>Novinky v bežne platených produktoch životného poistenia</vt:lpstr>
      <vt:lpstr>Zhrnutie </vt:lpstr>
      <vt:lpstr>Cudzinci v životnom poistení  možnosti poistenia</vt:lpstr>
      <vt:lpstr>Kto je cudzinec? </vt:lpstr>
      <vt:lpstr>Špecifické:  cudzinec nemusí mať lekára na území SR  Občan ČR:  Je možné poistiť bez obmedzenia  Ak budú právne predpisy a spôsob vydávania dokladov s PN a invaliditou obdobné ako v SR  Úradný preklad dokladov:  pri nahlasovaní PU  pri preukazovaní nároku na poistné plnenie   </vt:lpstr>
      <vt:lpstr>Ďakujeme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Lucia Horineková</dc:creator>
  <cp:lastModifiedBy>Brezničanová Ivana Mgr.</cp:lastModifiedBy>
  <cp:revision>137</cp:revision>
  <dcterms:created xsi:type="dcterms:W3CDTF">2021-05-27T10:27:35Z</dcterms:created>
  <dcterms:modified xsi:type="dcterms:W3CDTF">2023-08-07T07:48:04Z</dcterms:modified>
</cp:coreProperties>
</file>