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  <p:sldMasterId id="2147483664" r:id="rId5"/>
    <p:sldMasterId id="2147483667" r:id="rId6"/>
    <p:sldMasterId id="2147483669" r:id="rId7"/>
    <p:sldMasterId id="2147483671" r:id="rId8"/>
    <p:sldMasterId id="2147483673" r:id="rId9"/>
    <p:sldMasterId id="2147483675" r:id="rId10"/>
    <p:sldMasterId id="2147483677" r:id="rId11"/>
    <p:sldMasterId id="2147483683" r:id="rId12"/>
    <p:sldMasterId id="2147483685" r:id="rId13"/>
    <p:sldMasterId id="2147483656" r:id="rId14"/>
    <p:sldMasterId id="2147483680" r:id="rId15"/>
  </p:sldMasterIdLst>
  <p:notesMasterIdLst>
    <p:notesMasterId r:id="rId41"/>
  </p:notesMasterIdLst>
  <p:handoutMasterIdLst>
    <p:handoutMasterId r:id="rId42"/>
  </p:handoutMasterIdLst>
  <p:sldIdLst>
    <p:sldId id="275" r:id="rId16"/>
    <p:sldId id="312" r:id="rId17"/>
    <p:sldId id="291" r:id="rId18"/>
    <p:sldId id="314" r:id="rId19"/>
    <p:sldId id="317" r:id="rId20"/>
    <p:sldId id="318" r:id="rId21"/>
    <p:sldId id="290" r:id="rId22"/>
    <p:sldId id="295" r:id="rId23"/>
    <p:sldId id="296" r:id="rId24"/>
    <p:sldId id="297" r:id="rId25"/>
    <p:sldId id="298" r:id="rId26"/>
    <p:sldId id="311" r:id="rId27"/>
    <p:sldId id="300" r:id="rId28"/>
    <p:sldId id="301" r:id="rId29"/>
    <p:sldId id="299" r:id="rId30"/>
    <p:sldId id="302" r:id="rId31"/>
    <p:sldId id="303" r:id="rId32"/>
    <p:sldId id="304" r:id="rId33"/>
    <p:sldId id="310" r:id="rId34"/>
    <p:sldId id="305" r:id="rId35"/>
    <p:sldId id="306" r:id="rId36"/>
    <p:sldId id="307" r:id="rId37"/>
    <p:sldId id="316" r:id="rId38"/>
    <p:sldId id="2139119081" r:id="rId39"/>
    <p:sldId id="283" r:id="rId4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7260" userDrawn="1">
          <p15:clr>
            <a:srgbClr val="A4A3A4"/>
          </p15:clr>
        </p15:guide>
        <p15:guide id="4" orient="horz" pos="3836" userDrawn="1">
          <p15:clr>
            <a:srgbClr val="A4A3A4"/>
          </p15:clr>
        </p15:guide>
        <p15:guide id="5" orient="horz" pos="3158" userDrawn="1">
          <p15:clr>
            <a:srgbClr val="A4A3A4"/>
          </p15:clr>
        </p15:guide>
        <p15:guide id="6" pos="710" userDrawn="1">
          <p15:clr>
            <a:srgbClr val="A4A3A4"/>
          </p15:clr>
        </p15:guide>
        <p15:guide id="7" orient="horz" pos="777" userDrawn="1">
          <p15:clr>
            <a:srgbClr val="A4A3A4"/>
          </p15:clr>
        </p15:guide>
        <p15:guide id="8" pos="302" userDrawn="1">
          <p15:clr>
            <a:srgbClr val="A4A3A4"/>
          </p15:clr>
        </p15:guide>
        <p15:guide id="9" pos="2750" userDrawn="1">
          <p15:clr>
            <a:srgbClr val="A4A3A4"/>
          </p15:clr>
        </p15:guide>
        <p15:guide id="10" orient="horz" pos="25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6F1"/>
    <a:srgbClr val="009FE3"/>
    <a:srgbClr val="00AEEF"/>
    <a:srgbClr val="19AFEA"/>
    <a:srgbClr val="F5F5F5"/>
    <a:srgbClr val="18ADE7"/>
    <a:srgbClr val="48A0C9"/>
    <a:srgbClr val="0D73A8"/>
    <a:srgbClr val="E6E6E6"/>
    <a:srgbClr val="0D7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etlý štýl 1 - zvýrazneni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etlý štýl 1 - zvýrazneni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etlý štýl 1 - zvýrazneni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etlý štýl 1 - zvýrazneni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>
        <p:guide orient="horz" pos="482"/>
        <p:guide pos="415"/>
        <p:guide pos="7260"/>
        <p:guide orient="horz" pos="3836"/>
        <p:guide orient="horz" pos="3158"/>
        <p:guide pos="710"/>
        <p:guide orient="horz" pos="777"/>
        <p:guide pos="302"/>
        <p:guide pos="2750"/>
        <p:guide orient="horz" pos="25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0BBA3-3BFE-43CC-9876-31E01B4B56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DB835-42FF-4E37-9B08-55CE7B7F92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4F3E7-3C6B-459E-9F73-95B47DC8C5AD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9224C-B621-4400-B6EE-E6A8B00C69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77D3-7607-4C4D-AF16-14F683A42E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B7B73-5232-4C64-AE26-8B17E8EA26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9189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BA88A-2714-4F5B-9E47-8ACF8BB4BA34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E9360-96FE-46F6-811F-1B2061D4D5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5430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2974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1850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E9360-96FE-46F6-811F-1B2061D4D53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046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2023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1990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4291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9299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5905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259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E9360-96FE-46F6-811F-1B2061D4D53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407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845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171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6250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6999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E9360-96FE-46F6-811F-1B2061D4D53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32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336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2433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1899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070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6952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096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527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9360-96FE-46F6-811F-1B2061D4D53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92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ulny_Slide_Nadpi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A112C8-E5DF-48B3-BDCF-43F82FD1E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3723" y="1119630"/>
            <a:ext cx="4630328" cy="8064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1pPr>
            <a:lvl2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2pPr>
            <a:lvl3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3pPr>
            <a:lvl4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4pPr>
            <a:lvl5pPr>
              <a:defRPr lang="sk-SK" sz="4400" kern="1200" dirty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5pPr>
          </a:lstStyle>
          <a:p>
            <a:pPr lvl="0"/>
            <a:r>
              <a:rPr lang="sk-SK"/>
              <a:t>NADPIS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B6446E-0A8A-4445-A059-544565AE2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448" y="4972576"/>
            <a:ext cx="4055625" cy="40600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5E2E77C-6FBA-419F-9AF0-C75D4A6AA8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5440" y="5085184"/>
            <a:ext cx="4630328" cy="8064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28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1pPr>
            <a:lvl2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2pPr>
            <a:lvl3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3pPr>
            <a:lvl4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4pPr>
            <a:lvl5pPr>
              <a:defRPr lang="sk-SK" sz="4400" kern="1200" dirty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5pPr>
          </a:lstStyle>
          <a:p>
            <a:pPr lvl="0"/>
            <a:r>
              <a:rPr lang="sk-SK"/>
              <a:t>XX. XX. XXXX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ABF7AE4-F349-42E7-8BDF-854D5F393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20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edelovy_Slide_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A112C8-E5DF-48B3-BDCF-43F82FD1E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3723" y="1119630"/>
            <a:ext cx="4630328" cy="8064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4400" kern="1200" dirty="0" smtClean="0">
                <a:solidFill>
                  <a:srgbClr val="009FE3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1pPr>
            <a:lvl2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2pPr>
            <a:lvl3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3pPr>
            <a:lvl4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4pPr>
            <a:lvl5pPr>
              <a:defRPr lang="sk-SK" sz="4400" kern="1200" dirty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5pPr>
          </a:lstStyle>
          <a:p>
            <a:pPr lvl="0"/>
            <a:r>
              <a:rPr lang="sk-SK"/>
              <a:t>NADPIS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46C5C5A-FA57-4075-B151-7D92B73CE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110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_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DE01CD-55CC-44DE-B338-2F2921ABD8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442913"/>
            <a:ext cx="9109595" cy="7826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Juli Sans Medium" panose="00000600000000000000" pitchFamily="50" charset="-18"/>
              </a:defRPr>
            </a:lvl1pPr>
          </a:lstStyle>
          <a:p>
            <a:pPr lvl="0"/>
            <a:r>
              <a:rPr lang="sk-SK"/>
              <a:t>NADPIS (</a:t>
            </a:r>
            <a:r>
              <a:rPr lang="sk-SK" err="1"/>
              <a:t>Juli</a:t>
            </a:r>
            <a:r>
              <a:rPr lang="sk-SK"/>
              <a:t> </a:t>
            </a:r>
            <a:r>
              <a:rPr lang="sk-SK" err="1"/>
              <a:t>Sans</a:t>
            </a:r>
            <a:r>
              <a:rPr lang="sk-SK"/>
              <a:t> </a:t>
            </a:r>
            <a:r>
              <a:rPr lang="sk-SK" err="1"/>
              <a:t>Medium</a:t>
            </a:r>
            <a:r>
              <a:rPr lang="sk-SK"/>
              <a:t>)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540E4A3-1D93-4074-9F6F-7089BAC82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74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_Nadpi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DE01CD-55CC-44DE-B338-2F2921ABD8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442913"/>
            <a:ext cx="9109595" cy="7826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Juli Sans Medium" panose="00000600000000000000" pitchFamily="50" charset="-18"/>
              </a:defRPr>
            </a:lvl1pPr>
          </a:lstStyle>
          <a:p>
            <a:pPr lvl="0"/>
            <a:r>
              <a:rPr lang="sk-SK"/>
              <a:t>NADPIS (</a:t>
            </a:r>
            <a:r>
              <a:rPr lang="sk-SK" err="1"/>
              <a:t>Juli</a:t>
            </a:r>
            <a:r>
              <a:rPr lang="sk-SK"/>
              <a:t> </a:t>
            </a:r>
            <a:r>
              <a:rPr lang="sk-SK" err="1"/>
              <a:t>Sans</a:t>
            </a:r>
            <a:r>
              <a:rPr lang="sk-SK"/>
              <a:t> </a:t>
            </a:r>
            <a:r>
              <a:rPr lang="sk-SK" err="1"/>
              <a:t>Medium</a:t>
            </a:r>
            <a:r>
              <a:rPr lang="sk-SK"/>
              <a:t>)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1029519-147B-445A-B868-1CB639FA32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384" y="1484784"/>
            <a:ext cx="10945216" cy="4608512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sk-SK"/>
              <a:t>Text </a:t>
            </a:r>
            <a:r>
              <a:rPr lang="sk-SK" err="1"/>
              <a:t>text</a:t>
            </a:r>
            <a:r>
              <a:rPr lang="sk-SK"/>
              <a:t> </a:t>
            </a:r>
            <a:r>
              <a:rPr lang="sk-SK" err="1"/>
              <a:t>text</a:t>
            </a:r>
            <a:r>
              <a:rPr lang="sk-SK"/>
              <a:t>... (</a:t>
            </a:r>
            <a:r>
              <a:rPr lang="sk-SK" err="1"/>
              <a:t>Arial</a:t>
            </a:r>
            <a:r>
              <a:rPr lang="sk-SK"/>
              <a:t>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4C6E4F2-14B1-4DFF-8C9C-C16ABBCFC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72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_Nadpi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DE01CD-55CC-44DE-B338-2F2921ABD8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442913"/>
            <a:ext cx="9109595" cy="7826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rgbClr val="009FE3"/>
                </a:solidFill>
                <a:latin typeface="Juli Sans Medium" panose="00000600000000000000" pitchFamily="50" charset="-18"/>
              </a:defRPr>
            </a:lvl1pPr>
          </a:lstStyle>
          <a:p>
            <a:pPr lvl="0"/>
            <a:r>
              <a:rPr lang="sk-SK"/>
              <a:t>NADPIS (</a:t>
            </a:r>
            <a:r>
              <a:rPr lang="sk-SK" err="1"/>
              <a:t>Juli</a:t>
            </a:r>
            <a:r>
              <a:rPr lang="sk-SK"/>
              <a:t> </a:t>
            </a:r>
            <a:r>
              <a:rPr lang="sk-SK" err="1"/>
              <a:t>Sans</a:t>
            </a:r>
            <a:r>
              <a:rPr lang="sk-SK"/>
              <a:t> </a:t>
            </a:r>
            <a:r>
              <a:rPr lang="sk-SK" err="1"/>
              <a:t>Medium</a:t>
            </a:r>
            <a:r>
              <a:rPr lang="sk-SK"/>
              <a:t>)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8858536-01E2-41DE-970F-ECC3F73E34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384" y="1484784"/>
            <a:ext cx="10945216" cy="4608512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sk-SK"/>
              <a:t>Text </a:t>
            </a:r>
            <a:r>
              <a:rPr lang="sk-SK" err="1"/>
              <a:t>text</a:t>
            </a:r>
            <a:r>
              <a:rPr lang="sk-SK"/>
              <a:t> </a:t>
            </a:r>
            <a:r>
              <a:rPr lang="sk-SK" err="1"/>
              <a:t>text</a:t>
            </a:r>
            <a:r>
              <a:rPr lang="sk-SK"/>
              <a:t>... (</a:t>
            </a:r>
            <a:r>
              <a:rPr lang="sk-SK" err="1"/>
              <a:t>Arial</a:t>
            </a:r>
            <a:r>
              <a:rPr lang="sk-SK"/>
              <a:t>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A2061BF-5F46-4ACE-854B-91934772D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44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delovy_Slide_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A112C8-E5DF-48B3-BDCF-43F82FD1E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3723" y="1119630"/>
            <a:ext cx="4630328" cy="8064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4400" kern="1200" dirty="0" smtClean="0">
                <a:solidFill>
                  <a:srgbClr val="009FE3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1pPr>
            <a:lvl2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2pPr>
            <a:lvl3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3pPr>
            <a:lvl4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4pPr>
            <a:lvl5pPr>
              <a:defRPr lang="sk-SK" sz="4400" kern="1200" dirty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5pPr>
          </a:lstStyle>
          <a:p>
            <a:pPr lvl="0"/>
            <a:r>
              <a:rPr lang="sk-SK"/>
              <a:t>NADPIS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F54EF49-0387-42DE-BD19-687A23B9D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540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delovy_Slide_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A112C8-E5DF-48B3-BDCF-43F82FD1E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3723" y="1119630"/>
            <a:ext cx="4630328" cy="8064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4400" kern="1200" dirty="0" smtClean="0">
                <a:solidFill>
                  <a:srgbClr val="009FE3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1pPr>
            <a:lvl2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2pPr>
            <a:lvl3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3pPr>
            <a:lvl4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4pPr>
            <a:lvl5pPr>
              <a:defRPr lang="sk-SK" sz="4400" kern="1200" dirty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5pPr>
          </a:lstStyle>
          <a:p>
            <a:pPr lvl="0"/>
            <a:r>
              <a:rPr lang="sk-SK"/>
              <a:t>NADPIS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E7936F5-1E76-4D3C-8788-312126A17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05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edelovy_Slide_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A112C8-E5DF-48B3-BDCF-43F82FD1E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3723" y="1119630"/>
            <a:ext cx="4630328" cy="8064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4400" kern="1200" dirty="0" smtClean="0">
                <a:solidFill>
                  <a:srgbClr val="009FE3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1pPr>
            <a:lvl2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2pPr>
            <a:lvl3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3pPr>
            <a:lvl4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4pPr>
            <a:lvl5pPr>
              <a:defRPr lang="sk-SK" sz="4400" kern="1200" dirty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5pPr>
          </a:lstStyle>
          <a:p>
            <a:pPr lvl="0"/>
            <a:r>
              <a:rPr lang="sk-SK"/>
              <a:t>NADPIS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3636DE9-22A3-4EED-8774-6EC8670CA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718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edelovy_Slide_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A112C8-E5DF-48B3-BDCF-43F82FD1E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3723" y="1119630"/>
            <a:ext cx="4630328" cy="8064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4400" kern="1200" dirty="0" smtClean="0">
                <a:solidFill>
                  <a:srgbClr val="009FE3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1pPr>
            <a:lvl2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2pPr>
            <a:lvl3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3pPr>
            <a:lvl4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4pPr>
            <a:lvl5pPr>
              <a:defRPr lang="sk-SK" sz="4400" kern="1200" dirty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5pPr>
          </a:lstStyle>
          <a:p>
            <a:pPr lvl="0"/>
            <a:r>
              <a:rPr lang="sk-SK"/>
              <a:t>NADPIS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7DDAE8B-997D-436D-AF94-F6F09723D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234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edelovy_Slide_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A112C8-E5DF-48B3-BDCF-43F82FD1E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3723" y="1119630"/>
            <a:ext cx="4630328" cy="8064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4400" kern="1200" dirty="0" smtClean="0">
                <a:solidFill>
                  <a:srgbClr val="009FE3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1pPr>
            <a:lvl2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2pPr>
            <a:lvl3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3pPr>
            <a:lvl4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4pPr>
            <a:lvl5pPr>
              <a:defRPr lang="sk-SK" sz="4400" kern="1200" dirty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5pPr>
          </a:lstStyle>
          <a:p>
            <a:pPr lvl="0"/>
            <a:r>
              <a:rPr lang="sk-SK"/>
              <a:t>NADPIS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EC20037-CA60-480E-996C-1103FD89B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13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edelovy_Slide_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A112C8-E5DF-48B3-BDCF-43F82FD1E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3723" y="1119630"/>
            <a:ext cx="4630328" cy="8064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4400" kern="1200" dirty="0" smtClean="0">
                <a:solidFill>
                  <a:srgbClr val="009FE3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1pPr>
            <a:lvl2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2pPr>
            <a:lvl3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3pPr>
            <a:lvl4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4pPr>
            <a:lvl5pPr>
              <a:defRPr lang="sk-SK" sz="4400" kern="1200" dirty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5pPr>
          </a:lstStyle>
          <a:p>
            <a:pPr lvl="0"/>
            <a:r>
              <a:rPr lang="sk-SK"/>
              <a:t>NADPIS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AAB3FD7-93FE-48D4-8DD6-C2291583E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97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edelovy_Slide_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A112C8-E5DF-48B3-BDCF-43F82FD1E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70" y="1119630"/>
            <a:ext cx="4630328" cy="8064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4400" kern="1200" dirty="0" smtClean="0">
                <a:solidFill>
                  <a:srgbClr val="009FE3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1pPr>
            <a:lvl2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2pPr>
            <a:lvl3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3pPr>
            <a:lvl4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4pPr>
            <a:lvl5pPr>
              <a:defRPr lang="sk-SK" sz="4400" kern="1200" dirty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5pPr>
          </a:lstStyle>
          <a:p>
            <a:pPr lvl="0"/>
            <a:r>
              <a:rPr lang="sk-SK"/>
              <a:t>NADPIS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6CA7ABB-0CE4-4F9F-A692-D00A45535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62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edelovy_Slide_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A112C8-E5DF-48B3-BDCF-43F82FD1E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3723" y="1119630"/>
            <a:ext cx="4630328" cy="8064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en-US" sz="4400" kern="1200" dirty="0" smtClean="0">
                <a:solidFill>
                  <a:srgbClr val="009FE3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1pPr>
            <a:lvl2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2pPr>
            <a:lvl3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3pPr>
            <a:lvl4pPr>
              <a:defRPr lang="en-US" sz="4400" kern="1200" dirty="0" smtClean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4pPr>
            <a:lvl5pPr>
              <a:defRPr lang="sk-SK" sz="4400" kern="1200" dirty="0">
                <a:solidFill>
                  <a:schemeClr val="bg1"/>
                </a:solidFill>
                <a:latin typeface="Juli Sans Medium" panose="00000600000000000000" pitchFamily="50" charset="-18"/>
                <a:ea typeface="+mn-ea"/>
                <a:cs typeface="+mn-cs"/>
              </a:defRPr>
            </a:lvl5pPr>
          </a:lstStyle>
          <a:p>
            <a:pPr lvl="0"/>
            <a:r>
              <a:rPr lang="sk-SK"/>
              <a:t>NADPIS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2B8C49C-3E5F-4A1D-BEAF-C0F332BD2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647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8AC7667-E24C-4149-9D5A-F0041E2C81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2ED4F4-F00D-462A-96A7-994A7F284EA3}"/>
              </a:ext>
            </a:extLst>
          </p:cNvPr>
          <p:cNvSpPr txBox="1"/>
          <p:nvPr userDrawn="1"/>
        </p:nvSpPr>
        <p:spPr>
          <a:xfrm>
            <a:off x="977081" y="1046675"/>
            <a:ext cx="334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400">
              <a:solidFill>
                <a:schemeClr val="bg1"/>
              </a:solidFill>
              <a:latin typeface="Juli Sans Medium" panose="00000600000000000000" pitchFamily="50" charset="-18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8986884-E13A-4B96-8DB9-27DF22FDD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88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92ED4F4-F00D-462A-96A7-994A7F284EA3}"/>
              </a:ext>
            </a:extLst>
          </p:cNvPr>
          <p:cNvSpPr txBox="1"/>
          <p:nvPr userDrawn="1"/>
        </p:nvSpPr>
        <p:spPr>
          <a:xfrm>
            <a:off x="977081" y="1046675"/>
            <a:ext cx="334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400">
              <a:solidFill>
                <a:schemeClr val="bg1"/>
              </a:solidFill>
              <a:latin typeface="Juli Sans Medium" panose="00000600000000000000" pitchFamily="50" charset="-1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99DC1F-BA5F-4942-BEDA-1731F26E4FF7}"/>
              </a:ext>
            </a:extLst>
          </p:cNvPr>
          <p:cNvSpPr/>
          <p:nvPr userDrawn="1"/>
        </p:nvSpPr>
        <p:spPr>
          <a:xfrm>
            <a:off x="664369" y="769143"/>
            <a:ext cx="5303044" cy="5319712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009FE3"/>
                </a:gs>
                <a:gs pos="100000">
                  <a:srgbClr val="1AB6F1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7E57FC-8F91-4F3C-B613-7A513DD4E869}"/>
              </a:ext>
            </a:extLst>
          </p:cNvPr>
          <p:cNvCxnSpPr>
            <a:cxnSpLocks/>
          </p:cNvCxnSpPr>
          <p:nvPr userDrawn="1"/>
        </p:nvCxnSpPr>
        <p:spPr>
          <a:xfrm>
            <a:off x="1127448" y="4988335"/>
            <a:ext cx="4375708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18ADE7">
                    <a:alpha val="70000"/>
                  </a:srgbClr>
                </a:gs>
                <a:gs pos="100000">
                  <a:srgbClr val="19AFEA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020953D-216A-4B1A-9704-96F90D7D1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802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AF013E-6F2D-45B4-83FB-08CBA912975B}"/>
              </a:ext>
            </a:extLst>
          </p:cNvPr>
          <p:cNvSpPr/>
          <p:nvPr userDrawn="1"/>
        </p:nvSpPr>
        <p:spPr>
          <a:xfrm>
            <a:off x="0" y="435814"/>
            <a:ext cx="9812594" cy="797674"/>
          </a:xfrm>
          <a:prstGeom prst="rect">
            <a:avLst/>
          </a:prstGeom>
          <a:gradFill flip="none" rotWithShape="1">
            <a:gsLst>
              <a:gs pos="0">
                <a:srgbClr val="0D73A7"/>
              </a:gs>
              <a:gs pos="100000">
                <a:srgbClr val="1AB6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5BC4A9B-BDDA-489E-BC11-1FF913280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988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9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C52E08-FF8F-4817-BB6E-4E45BBDBC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686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ird flying in the sky&#10;&#10;Description automatically generated">
            <a:extLst>
              <a:ext uri="{FF2B5EF4-FFF2-40B4-BE49-F238E27FC236}">
                <a16:creationId xmlns:a16="http://schemas.microsoft.com/office/drawing/2014/main" id="{646B083D-3DC1-415A-B312-BD7DEFC6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2ED4F4-F00D-462A-96A7-994A7F284EA3}"/>
              </a:ext>
            </a:extLst>
          </p:cNvPr>
          <p:cNvSpPr txBox="1"/>
          <p:nvPr userDrawn="1"/>
        </p:nvSpPr>
        <p:spPr>
          <a:xfrm>
            <a:off x="977081" y="1046675"/>
            <a:ext cx="334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400">
              <a:solidFill>
                <a:schemeClr val="bg1"/>
              </a:solidFill>
              <a:latin typeface="Juli Sans Medium" panose="00000600000000000000" pitchFamily="50" charset="-1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99DC1F-BA5F-4942-BEDA-1731F26E4FF7}"/>
              </a:ext>
            </a:extLst>
          </p:cNvPr>
          <p:cNvSpPr/>
          <p:nvPr userDrawn="1"/>
        </p:nvSpPr>
        <p:spPr>
          <a:xfrm>
            <a:off x="664369" y="769143"/>
            <a:ext cx="5303044" cy="5319712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009FE3"/>
                </a:gs>
                <a:gs pos="100000">
                  <a:srgbClr val="1AB6F1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7E57FC-8F91-4F3C-B613-7A513DD4E869}"/>
              </a:ext>
            </a:extLst>
          </p:cNvPr>
          <p:cNvCxnSpPr>
            <a:cxnSpLocks/>
          </p:cNvCxnSpPr>
          <p:nvPr userDrawn="1"/>
        </p:nvCxnSpPr>
        <p:spPr>
          <a:xfrm>
            <a:off x="1127448" y="4988335"/>
            <a:ext cx="4375708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18ADE7">
                    <a:alpha val="70000"/>
                  </a:srgbClr>
                </a:gs>
                <a:gs pos="100000">
                  <a:srgbClr val="19AFEA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B0FAB2-D754-48D7-ACA5-0B9B385F3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297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at with its mouth open&#10;&#10;Description automatically generated">
            <a:extLst>
              <a:ext uri="{FF2B5EF4-FFF2-40B4-BE49-F238E27FC236}">
                <a16:creationId xmlns:a16="http://schemas.microsoft.com/office/drawing/2014/main" id="{159354D5-E88C-4901-81EE-23CC99E267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2ED4F4-F00D-462A-96A7-994A7F284EA3}"/>
              </a:ext>
            </a:extLst>
          </p:cNvPr>
          <p:cNvSpPr txBox="1"/>
          <p:nvPr userDrawn="1"/>
        </p:nvSpPr>
        <p:spPr>
          <a:xfrm>
            <a:off x="977081" y="1046675"/>
            <a:ext cx="334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400">
              <a:solidFill>
                <a:schemeClr val="bg1"/>
              </a:solidFill>
              <a:latin typeface="Juli Sans Medium" panose="00000600000000000000" pitchFamily="50" charset="-1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99DC1F-BA5F-4942-BEDA-1731F26E4FF7}"/>
              </a:ext>
            </a:extLst>
          </p:cNvPr>
          <p:cNvSpPr/>
          <p:nvPr userDrawn="1"/>
        </p:nvSpPr>
        <p:spPr>
          <a:xfrm>
            <a:off x="664369" y="769143"/>
            <a:ext cx="5303044" cy="5319712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009FE3"/>
                </a:gs>
                <a:gs pos="100000">
                  <a:srgbClr val="1AB6F1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7E57FC-8F91-4F3C-B613-7A513DD4E869}"/>
              </a:ext>
            </a:extLst>
          </p:cNvPr>
          <p:cNvCxnSpPr>
            <a:cxnSpLocks/>
          </p:cNvCxnSpPr>
          <p:nvPr userDrawn="1"/>
        </p:nvCxnSpPr>
        <p:spPr>
          <a:xfrm>
            <a:off x="1127448" y="4988335"/>
            <a:ext cx="4375708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18ADE7">
                    <a:alpha val="70000"/>
                  </a:srgbClr>
                </a:gs>
                <a:gs pos="100000">
                  <a:srgbClr val="19AFEA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0371592-C6C2-4305-8694-DBFAE54A0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123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bird&#10;&#10;Description automatically generated">
            <a:extLst>
              <a:ext uri="{FF2B5EF4-FFF2-40B4-BE49-F238E27FC236}">
                <a16:creationId xmlns:a16="http://schemas.microsoft.com/office/drawing/2014/main" id="{C3B3DEC6-3174-4414-B169-C3DAAFD564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2ED4F4-F00D-462A-96A7-994A7F284EA3}"/>
              </a:ext>
            </a:extLst>
          </p:cNvPr>
          <p:cNvSpPr txBox="1"/>
          <p:nvPr userDrawn="1"/>
        </p:nvSpPr>
        <p:spPr>
          <a:xfrm>
            <a:off x="977081" y="1046675"/>
            <a:ext cx="334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400">
              <a:solidFill>
                <a:schemeClr val="bg1"/>
              </a:solidFill>
              <a:latin typeface="Juli Sans Medium" panose="00000600000000000000" pitchFamily="50" charset="-1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99DC1F-BA5F-4942-BEDA-1731F26E4FF7}"/>
              </a:ext>
            </a:extLst>
          </p:cNvPr>
          <p:cNvSpPr/>
          <p:nvPr userDrawn="1"/>
        </p:nvSpPr>
        <p:spPr>
          <a:xfrm>
            <a:off x="664369" y="769143"/>
            <a:ext cx="5303044" cy="5319712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009FE3"/>
                </a:gs>
                <a:gs pos="100000">
                  <a:srgbClr val="1AB6F1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7E57FC-8F91-4F3C-B613-7A513DD4E869}"/>
              </a:ext>
            </a:extLst>
          </p:cNvPr>
          <p:cNvCxnSpPr>
            <a:cxnSpLocks/>
          </p:cNvCxnSpPr>
          <p:nvPr userDrawn="1"/>
        </p:nvCxnSpPr>
        <p:spPr>
          <a:xfrm>
            <a:off x="1127448" y="4988335"/>
            <a:ext cx="4375708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18ADE7">
                    <a:alpha val="70000"/>
                  </a:srgbClr>
                </a:gs>
                <a:gs pos="100000">
                  <a:srgbClr val="19AFEA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AB77451-0405-4D48-BA99-585AABF16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52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690EFC4D-008D-460E-B309-4E34D7F90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2ED4F4-F00D-462A-96A7-994A7F284EA3}"/>
              </a:ext>
            </a:extLst>
          </p:cNvPr>
          <p:cNvSpPr txBox="1"/>
          <p:nvPr userDrawn="1"/>
        </p:nvSpPr>
        <p:spPr>
          <a:xfrm>
            <a:off x="977081" y="1046675"/>
            <a:ext cx="334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400">
              <a:solidFill>
                <a:schemeClr val="bg1"/>
              </a:solidFill>
              <a:latin typeface="Juli Sans Medium" panose="00000600000000000000" pitchFamily="50" charset="-1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99DC1F-BA5F-4942-BEDA-1731F26E4FF7}"/>
              </a:ext>
            </a:extLst>
          </p:cNvPr>
          <p:cNvSpPr/>
          <p:nvPr userDrawn="1"/>
        </p:nvSpPr>
        <p:spPr>
          <a:xfrm>
            <a:off x="664369" y="769143"/>
            <a:ext cx="5303044" cy="5319712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009FE3"/>
                </a:gs>
                <a:gs pos="100000">
                  <a:srgbClr val="1AB6F1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7E57FC-8F91-4F3C-B613-7A513DD4E869}"/>
              </a:ext>
            </a:extLst>
          </p:cNvPr>
          <p:cNvCxnSpPr>
            <a:cxnSpLocks/>
          </p:cNvCxnSpPr>
          <p:nvPr userDrawn="1"/>
        </p:nvCxnSpPr>
        <p:spPr>
          <a:xfrm>
            <a:off x="1127448" y="4988335"/>
            <a:ext cx="4375708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18ADE7">
                    <a:alpha val="70000"/>
                  </a:srgbClr>
                </a:gs>
                <a:gs pos="100000">
                  <a:srgbClr val="19AFEA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4DB0880-C694-45BE-88F1-FAAB5515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379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70B03686-E3CF-41C1-96EA-939750A299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2ED4F4-F00D-462A-96A7-994A7F284EA3}"/>
              </a:ext>
            </a:extLst>
          </p:cNvPr>
          <p:cNvSpPr txBox="1"/>
          <p:nvPr userDrawn="1"/>
        </p:nvSpPr>
        <p:spPr>
          <a:xfrm>
            <a:off x="977081" y="1046675"/>
            <a:ext cx="334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400">
              <a:solidFill>
                <a:schemeClr val="bg1"/>
              </a:solidFill>
              <a:latin typeface="Juli Sans Medium" panose="00000600000000000000" pitchFamily="50" charset="-1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99DC1F-BA5F-4942-BEDA-1731F26E4FF7}"/>
              </a:ext>
            </a:extLst>
          </p:cNvPr>
          <p:cNvSpPr/>
          <p:nvPr userDrawn="1"/>
        </p:nvSpPr>
        <p:spPr>
          <a:xfrm>
            <a:off x="664369" y="769143"/>
            <a:ext cx="5303044" cy="5319712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009FE3"/>
                </a:gs>
                <a:gs pos="100000">
                  <a:srgbClr val="1AB6F1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7E57FC-8F91-4F3C-B613-7A513DD4E869}"/>
              </a:ext>
            </a:extLst>
          </p:cNvPr>
          <p:cNvCxnSpPr>
            <a:cxnSpLocks/>
          </p:cNvCxnSpPr>
          <p:nvPr userDrawn="1"/>
        </p:nvCxnSpPr>
        <p:spPr>
          <a:xfrm>
            <a:off x="1127448" y="4988335"/>
            <a:ext cx="4375708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18ADE7">
                    <a:alpha val="70000"/>
                  </a:srgbClr>
                </a:gs>
                <a:gs pos="100000">
                  <a:srgbClr val="19AFEA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429BAA4-E62C-4B1F-896C-847297AE9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945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n owl&#10;&#10;Description automatically generated">
            <a:extLst>
              <a:ext uri="{FF2B5EF4-FFF2-40B4-BE49-F238E27FC236}">
                <a16:creationId xmlns:a16="http://schemas.microsoft.com/office/drawing/2014/main" id="{9B0E374B-EA1F-4C41-96C0-9D29443326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2ED4F4-F00D-462A-96A7-994A7F284EA3}"/>
              </a:ext>
            </a:extLst>
          </p:cNvPr>
          <p:cNvSpPr txBox="1"/>
          <p:nvPr userDrawn="1"/>
        </p:nvSpPr>
        <p:spPr>
          <a:xfrm>
            <a:off x="977081" y="1046675"/>
            <a:ext cx="334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400">
              <a:solidFill>
                <a:schemeClr val="bg1"/>
              </a:solidFill>
              <a:latin typeface="Juli Sans Medium" panose="00000600000000000000" pitchFamily="50" charset="-1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99DC1F-BA5F-4942-BEDA-1731F26E4FF7}"/>
              </a:ext>
            </a:extLst>
          </p:cNvPr>
          <p:cNvSpPr/>
          <p:nvPr userDrawn="1"/>
        </p:nvSpPr>
        <p:spPr>
          <a:xfrm>
            <a:off x="664369" y="769143"/>
            <a:ext cx="5303044" cy="5319712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009FE3"/>
                </a:gs>
                <a:gs pos="100000">
                  <a:srgbClr val="1AB6F1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7E57FC-8F91-4F3C-B613-7A513DD4E869}"/>
              </a:ext>
            </a:extLst>
          </p:cNvPr>
          <p:cNvCxnSpPr>
            <a:cxnSpLocks/>
          </p:cNvCxnSpPr>
          <p:nvPr userDrawn="1"/>
        </p:nvCxnSpPr>
        <p:spPr>
          <a:xfrm>
            <a:off x="1127448" y="4988335"/>
            <a:ext cx="4375708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18ADE7">
                    <a:alpha val="70000"/>
                  </a:srgbClr>
                </a:gs>
                <a:gs pos="100000">
                  <a:srgbClr val="19AFEA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D7ED71C-D19D-45EC-BF64-C120FE7B3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457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92ED4F4-F00D-462A-96A7-994A7F284EA3}"/>
              </a:ext>
            </a:extLst>
          </p:cNvPr>
          <p:cNvSpPr txBox="1"/>
          <p:nvPr userDrawn="1"/>
        </p:nvSpPr>
        <p:spPr>
          <a:xfrm>
            <a:off x="977081" y="1046675"/>
            <a:ext cx="334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400">
              <a:solidFill>
                <a:schemeClr val="bg1"/>
              </a:solidFill>
              <a:latin typeface="Juli Sans Medium" panose="00000600000000000000" pitchFamily="50" charset="-1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99DC1F-BA5F-4942-BEDA-1731F26E4FF7}"/>
              </a:ext>
            </a:extLst>
          </p:cNvPr>
          <p:cNvSpPr/>
          <p:nvPr userDrawn="1"/>
        </p:nvSpPr>
        <p:spPr>
          <a:xfrm>
            <a:off x="664369" y="769143"/>
            <a:ext cx="5303044" cy="5319712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009FE3"/>
                </a:gs>
                <a:gs pos="100000">
                  <a:srgbClr val="1AB6F1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7E57FC-8F91-4F3C-B613-7A513DD4E869}"/>
              </a:ext>
            </a:extLst>
          </p:cNvPr>
          <p:cNvCxnSpPr>
            <a:cxnSpLocks/>
          </p:cNvCxnSpPr>
          <p:nvPr userDrawn="1"/>
        </p:nvCxnSpPr>
        <p:spPr>
          <a:xfrm>
            <a:off x="1127448" y="4988335"/>
            <a:ext cx="4375708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18ADE7">
                    <a:alpha val="70000"/>
                  </a:srgbClr>
                </a:gs>
                <a:gs pos="100000">
                  <a:srgbClr val="19AFEA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A56908F-8971-4EB8-B276-6A20C371F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32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92ED4F4-F00D-462A-96A7-994A7F284EA3}"/>
              </a:ext>
            </a:extLst>
          </p:cNvPr>
          <p:cNvSpPr txBox="1"/>
          <p:nvPr userDrawn="1"/>
        </p:nvSpPr>
        <p:spPr>
          <a:xfrm>
            <a:off x="977081" y="1046675"/>
            <a:ext cx="334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400">
              <a:solidFill>
                <a:schemeClr val="bg1"/>
              </a:solidFill>
              <a:latin typeface="Juli Sans Medium" panose="00000600000000000000" pitchFamily="50" charset="-1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99DC1F-BA5F-4942-BEDA-1731F26E4FF7}"/>
              </a:ext>
            </a:extLst>
          </p:cNvPr>
          <p:cNvSpPr/>
          <p:nvPr userDrawn="1"/>
        </p:nvSpPr>
        <p:spPr>
          <a:xfrm>
            <a:off x="664369" y="769143"/>
            <a:ext cx="5303044" cy="5319712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009FE3"/>
                </a:gs>
                <a:gs pos="100000">
                  <a:srgbClr val="1AB6F1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7E57FC-8F91-4F3C-B613-7A513DD4E869}"/>
              </a:ext>
            </a:extLst>
          </p:cNvPr>
          <p:cNvCxnSpPr>
            <a:cxnSpLocks/>
          </p:cNvCxnSpPr>
          <p:nvPr userDrawn="1"/>
        </p:nvCxnSpPr>
        <p:spPr>
          <a:xfrm>
            <a:off x="1127448" y="4988335"/>
            <a:ext cx="4375708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18ADE7">
                    <a:alpha val="70000"/>
                  </a:srgbClr>
                </a:gs>
                <a:gs pos="100000">
                  <a:srgbClr val="19AFEA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FA9C24A-6985-4A99-BB5C-76CD8B994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98902-C35A-4E2A-BC61-0299A3479B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977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C4638A-C2E9-4C7F-9A1E-E59306696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sz="4800"/>
              <a:t>VITAL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57383-FEDA-4421-9074-5C26ED6D99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440" y="5085184"/>
            <a:ext cx="3590451" cy="806450"/>
          </a:xfrm>
        </p:spPr>
        <p:txBody>
          <a:bodyPr/>
          <a:lstStyle/>
          <a:p>
            <a:pPr algn="ctr"/>
            <a:r>
              <a:rPr lang="sk-SK" sz="2000" dirty="0"/>
              <a:t>Marcela Šurjanská</a:t>
            </a:r>
          </a:p>
          <a:p>
            <a:pPr algn="ctr"/>
            <a:r>
              <a:rPr lang="sk-SK" sz="1400" dirty="0"/>
              <a:t>15.5.2023</a:t>
            </a:r>
          </a:p>
        </p:txBody>
      </p:sp>
      <p:pic>
        <p:nvPicPr>
          <p:cNvPr id="9" name="Obrázok 8" descr="Obrázok, na ktorom je zviera, vták, papagáj, jastrab&#10;&#10;Automaticky generovaný popis">
            <a:extLst>
              <a:ext uri="{FF2B5EF4-FFF2-40B4-BE49-F238E27FC236}">
                <a16:creationId xmlns:a16="http://schemas.microsoft.com/office/drawing/2014/main" id="{271B9265-89FA-44C6-BC20-BF721424C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340768"/>
            <a:ext cx="7662396" cy="348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B7ED62-71DA-4EA7-9F80-B2F03BE0249A}"/>
              </a:ext>
            </a:extLst>
          </p:cNvPr>
          <p:cNvSpPr/>
          <p:nvPr/>
        </p:nvSpPr>
        <p:spPr>
          <a:xfrm>
            <a:off x="479376" y="1233488"/>
            <a:ext cx="3888433" cy="2838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B86E3-34F4-461B-A10A-D8E04050C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PRIPOISTENIE PRE PRÍPAD SMRTI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9489-79A4-4FF1-AAB9-BC43BC4D2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772816"/>
            <a:ext cx="3384376" cy="4608512"/>
          </a:xfrm>
        </p:spPr>
        <p:txBody>
          <a:bodyPr/>
          <a:lstStyle/>
          <a:p>
            <a:r>
              <a:rPr lang="sk-SK" sz="2400" b="1">
                <a:solidFill>
                  <a:schemeClr val="bg2"/>
                </a:solidFill>
              </a:rPr>
              <a:t>Parametre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FB93-AD37-491E-B89E-A6E77BA7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</p:spPr>
        <p:txBody>
          <a:bodyPr/>
          <a:lstStyle/>
          <a:p>
            <a:fld id="{95198902-C35A-4E2A-BC61-0299A3479B64}" type="slidenum">
              <a:rPr lang="sk-SK" smtClean="0"/>
              <a:pPr/>
              <a:t>10</a:t>
            </a:fld>
            <a:endParaRPr lang="sk-S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EB042A-414B-4935-A680-95F4DA986C87}"/>
              </a:ext>
            </a:extLst>
          </p:cNvPr>
          <p:cNvSpPr txBox="1">
            <a:spLocks/>
          </p:cNvSpPr>
          <p:nvPr/>
        </p:nvSpPr>
        <p:spPr>
          <a:xfrm>
            <a:off x="5087888" y="1772816"/>
            <a:ext cx="7157442" cy="46085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400" b="1" dirty="0">
                <a:solidFill>
                  <a:srgbClr val="002060"/>
                </a:solidFill>
              </a:rPr>
              <a:t>S KONŠTANTNOU POISTNOU SUMOU</a:t>
            </a:r>
          </a:p>
          <a:p>
            <a:r>
              <a:rPr lang="sk-SK" sz="1800" dirty="0">
                <a:solidFill>
                  <a:srgbClr val="002060"/>
                </a:solidFill>
              </a:rPr>
              <a:t>poistná suma dohodnutá v poistnej zmluve</a:t>
            </a:r>
          </a:p>
          <a:p>
            <a:endParaRPr lang="sk-SK" sz="2400" b="1" dirty="0">
              <a:solidFill>
                <a:srgbClr val="002060"/>
              </a:solidFill>
            </a:endParaRPr>
          </a:p>
          <a:p>
            <a:r>
              <a:rPr lang="sk-SK" sz="2400" b="1" dirty="0">
                <a:solidFill>
                  <a:srgbClr val="002060"/>
                </a:solidFill>
              </a:rPr>
              <a:t>S KLESAJÚCOU POISTNOU SUMOU</a:t>
            </a:r>
          </a:p>
          <a:p>
            <a:r>
              <a:rPr lang="sk-SK" sz="1800" dirty="0">
                <a:solidFill>
                  <a:srgbClr val="002060"/>
                </a:solidFill>
              </a:rPr>
              <a:t>poistná suma klesá ročne o počet n-</a:t>
            </a:r>
            <a:r>
              <a:rPr lang="sk-SK" sz="1800" dirty="0" err="1">
                <a:solidFill>
                  <a:srgbClr val="002060"/>
                </a:solidFill>
              </a:rPr>
              <a:t>tín</a:t>
            </a:r>
            <a:r>
              <a:rPr lang="sk-SK" sz="1800" dirty="0">
                <a:solidFill>
                  <a:srgbClr val="002060"/>
                </a:solidFill>
              </a:rPr>
              <a:t> rovnajúcich sa počtu celých uplynulých poistných n-rokov od začiatku poistenia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B40D1-3077-499E-A77C-553955A7E04A}"/>
              </a:ext>
            </a:extLst>
          </p:cNvPr>
          <p:cNvSpPr/>
          <p:nvPr/>
        </p:nvSpPr>
        <p:spPr>
          <a:xfrm>
            <a:off x="658813" y="2204864"/>
            <a:ext cx="3388895" cy="1867074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Vstupný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 až 75 rokov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Maximálny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rokov</a:t>
            </a:r>
          </a:p>
          <a:p>
            <a:r>
              <a:rPr lang="sk-SK" sz="1600" b="1">
                <a:solidFill>
                  <a:schemeClr val="bg2"/>
                </a:solidFill>
                <a:latin typeface="Arial"/>
                <a:cs typeface="Arial"/>
              </a:rPr>
              <a:t>Čakacia doba: </a:t>
            </a:r>
            <a:r>
              <a:rPr lang="sk-SK" sz="1600">
                <a:solidFill>
                  <a:schemeClr val="bg2"/>
                </a:solidFill>
                <a:latin typeface="Arial"/>
                <a:cs typeface="Arial"/>
              </a:rPr>
              <a:t>žiadna</a:t>
            </a:r>
            <a:endParaRPr lang="sk-SK">
              <a:solidFill>
                <a:schemeClr val="bg2"/>
              </a:solidFill>
              <a:latin typeface="Arial"/>
              <a:cs typeface="Arial"/>
            </a:endParaRPr>
          </a:p>
          <a:p>
            <a:endParaRPr lang="sk-SK" sz="1600" b="1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sk-SK" sz="1600" b="1">
                <a:solidFill>
                  <a:schemeClr val="bg2"/>
                </a:solidFill>
                <a:latin typeface="Arial"/>
                <a:cs typeface="Arial"/>
              </a:rPr>
              <a:t>Poistné sumy:</a:t>
            </a:r>
            <a:r>
              <a:rPr lang="sk-SK" sz="1600">
                <a:solidFill>
                  <a:schemeClr val="bg2"/>
                </a:solidFill>
                <a:latin typeface="Arial"/>
                <a:cs typeface="Arial"/>
              </a:rPr>
              <a:t> 5 000 € a viac</a:t>
            </a:r>
            <a:endParaRPr lang="sk-SK" sz="1600">
              <a:solidFill>
                <a:schemeClr val="bg2"/>
              </a:solidFill>
              <a:latin typeface="Arial"/>
              <a:ea typeface="+mn-lt"/>
              <a:cs typeface="Arial"/>
            </a:endParaRPr>
          </a:p>
          <a:p>
            <a:r>
              <a:rPr lang="sk-SK" sz="1600" b="1" i="1">
                <a:solidFill>
                  <a:schemeClr val="accent1"/>
                </a:solidFill>
                <a:latin typeface="Arial"/>
                <a:cs typeface="Arial"/>
              </a:rPr>
              <a:t>Nad 50 rokov:</a:t>
            </a:r>
            <a:r>
              <a:rPr lang="sk-SK" sz="1600">
                <a:solidFill>
                  <a:schemeClr val="accent1"/>
                </a:solidFill>
                <a:latin typeface="Arial"/>
                <a:cs typeface="Arial"/>
              </a:rPr>
              <a:t> min. 3.000 €</a:t>
            </a:r>
            <a:endParaRPr lang="en-US" sz="1600">
              <a:solidFill>
                <a:schemeClr val="accent1"/>
              </a:solidFill>
              <a:latin typeface="Arial"/>
              <a:ea typeface="+mn-lt"/>
              <a:cs typeface="Arial"/>
            </a:endParaRPr>
          </a:p>
          <a:p>
            <a:r>
              <a:rPr lang="sk-SK" sz="1600" b="1" i="1">
                <a:solidFill>
                  <a:schemeClr val="accent1"/>
                </a:solidFill>
                <a:latin typeface="Arial"/>
                <a:cs typeface="Arial"/>
              </a:rPr>
              <a:t>Nad 60 rokov:</a:t>
            </a:r>
            <a:r>
              <a:rPr lang="sk-SK" sz="1600">
                <a:solidFill>
                  <a:schemeClr val="accent1"/>
                </a:solidFill>
                <a:latin typeface="Arial"/>
                <a:cs typeface="Arial"/>
              </a:rPr>
              <a:t> min. 2.000 €</a:t>
            </a:r>
            <a:endParaRPr lang="en-US" sz="1600">
              <a:solidFill>
                <a:schemeClr val="accent1"/>
              </a:solidFill>
              <a:latin typeface="Arial"/>
              <a:ea typeface="+mn-lt"/>
              <a:cs typeface="Arial"/>
            </a:endParaRPr>
          </a:p>
          <a:p>
            <a:endParaRPr lang="sk-SK" sz="16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A8CE0E-E7C5-4352-849D-AEF79367C6D7}"/>
              </a:ext>
            </a:extLst>
          </p:cNvPr>
          <p:cNvSpPr txBox="1">
            <a:spLocks/>
          </p:cNvSpPr>
          <p:nvPr/>
        </p:nvSpPr>
        <p:spPr>
          <a:xfrm>
            <a:off x="5087888" y="4988917"/>
            <a:ext cx="7157442" cy="143651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000" b="1" dirty="0">
                <a:solidFill>
                  <a:srgbClr val="002060"/>
                </a:solidFill>
              </a:rPr>
              <a:t>Benefit: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49E13A-0B9C-48B8-9234-72D3EBE19D8F}"/>
              </a:ext>
            </a:extLst>
          </p:cNvPr>
          <p:cNvSpPr/>
          <p:nvPr/>
        </p:nvSpPr>
        <p:spPr>
          <a:xfrm>
            <a:off x="5087888" y="5277098"/>
            <a:ext cx="7352216" cy="575915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Dvojnásobné plnenie v prípade autonehody.</a:t>
            </a:r>
          </a:p>
          <a:p>
            <a:r>
              <a:rPr lang="sk-SK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Hypotekárny benefit – vyplatenie 6 splátok hypotéky.</a:t>
            </a:r>
          </a:p>
        </p:txBody>
      </p:sp>
      <p:pic>
        <p:nvPicPr>
          <p:cNvPr id="11" name="Picture 3" descr="A close up of a bird&#10;&#10;Description automatically generated">
            <a:extLst>
              <a:ext uri="{FF2B5EF4-FFF2-40B4-BE49-F238E27FC236}">
                <a16:creationId xmlns:a16="http://schemas.microsoft.com/office/drawing/2014/main" id="{79A507C3-76FF-4589-8AEC-2C4F515416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3"/>
          <a:stretch/>
        </p:blipFill>
        <p:spPr>
          <a:xfrm>
            <a:off x="1343472" y="3936947"/>
            <a:ext cx="2212758" cy="29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B7ED62-71DA-4EA7-9F80-B2F03BE0249A}"/>
              </a:ext>
            </a:extLst>
          </p:cNvPr>
          <p:cNvSpPr/>
          <p:nvPr/>
        </p:nvSpPr>
        <p:spPr>
          <a:xfrm>
            <a:off x="479376" y="1233488"/>
            <a:ext cx="4174948" cy="298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B86E3-34F4-461B-A10A-D8E04050C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INVALIDITA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9489-79A4-4FF1-AAB9-BC43BC4D2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643162"/>
            <a:ext cx="4226022" cy="4738166"/>
          </a:xfrm>
        </p:spPr>
        <p:txBody>
          <a:bodyPr/>
          <a:lstStyle/>
          <a:p>
            <a:r>
              <a:rPr lang="sk-SK" sz="2400" b="1" dirty="0">
                <a:solidFill>
                  <a:schemeClr val="bg2"/>
                </a:solidFill>
              </a:rPr>
              <a:t>Parametre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FB93-AD37-491E-B89E-A6E77BA7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</p:spPr>
        <p:txBody>
          <a:bodyPr/>
          <a:lstStyle/>
          <a:p>
            <a:fld id="{95198902-C35A-4E2A-BC61-0299A3479B64}" type="slidenum">
              <a:rPr lang="sk-SK" smtClean="0"/>
              <a:pPr/>
              <a:t>11</a:t>
            </a:fld>
            <a:endParaRPr lang="sk-S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B40D1-3077-499E-A77C-553955A7E04A}"/>
              </a:ext>
            </a:extLst>
          </p:cNvPr>
          <p:cNvSpPr/>
          <p:nvPr/>
        </p:nvSpPr>
        <p:spPr>
          <a:xfrm>
            <a:off x="658813" y="2118781"/>
            <a:ext cx="4102919" cy="1953157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Vstupný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až 60 rokov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Maximálny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rokov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Poistné sumy: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5000 € - </a:t>
            </a:r>
            <a:r>
              <a:rPr lang="sk-SK" sz="16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200.000 €</a:t>
            </a:r>
          </a:p>
          <a:p>
            <a:endParaRPr lang="sk-SK" sz="16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b="1">
                <a:solidFill>
                  <a:schemeClr val="bg2"/>
                </a:solidFill>
                <a:latin typeface="Arial"/>
                <a:cs typeface="Arial"/>
              </a:rPr>
              <a:t>Čakacia doba: </a:t>
            </a:r>
            <a:r>
              <a:rPr lang="sk-SK" sz="1600">
                <a:solidFill>
                  <a:schemeClr val="bg2"/>
                </a:solidFill>
                <a:latin typeface="Arial"/>
                <a:cs typeface="Arial"/>
              </a:rPr>
              <a:t>CH 1 rok, Ú žiadna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A8CE0E-E7C5-4352-849D-AEF79367C6D7}"/>
              </a:ext>
            </a:extLst>
          </p:cNvPr>
          <p:cNvSpPr txBox="1">
            <a:spLocks/>
          </p:cNvSpPr>
          <p:nvPr/>
        </p:nvSpPr>
        <p:spPr>
          <a:xfrm>
            <a:off x="5087888" y="5225554"/>
            <a:ext cx="6437362" cy="86409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000" b="1">
                <a:solidFill>
                  <a:srgbClr val="002060"/>
                </a:solidFill>
              </a:rPr>
              <a:t>Benefit: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49E13A-0B9C-48B8-9234-72D3EBE19D8F}"/>
              </a:ext>
            </a:extLst>
          </p:cNvPr>
          <p:cNvSpPr/>
          <p:nvPr/>
        </p:nvSpPr>
        <p:spPr>
          <a:xfrm>
            <a:off x="5087888" y="5513735"/>
            <a:ext cx="7352216" cy="575915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Priznanú invaliditu neprehodnocujeme</a:t>
            </a:r>
          </a:p>
          <a:p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Navýšenie poistného plnenia o 10 % v prípade bonusu za prevenciu (preventívna prehliadka, darovanie krvi).</a:t>
            </a:r>
          </a:p>
          <a:p>
            <a:endParaRPr lang="sk-SK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6829B847-A97C-4E8E-ACBD-9EDF6A175A86}"/>
              </a:ext>
            </a:extLst>
          </p:cNvPr>
          <p:cNvSpPr txBox="1"/>
          <p:nvPr/>
        </p:nvSpPr>
        <p:spPr>
          <a:xfrm>
            <a:off x="6665896" y="1643162"/>
            <a:ext cx="2084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INVALIDITA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518663CB-C846-4DB7-995F-9D2EE826B106}"/>
              </a:ext>
            </a:extLst>
          </p:cNvPr>
          <p:cNvSpPr txBox="1"/>
          <p:nvPr/>
        </p:nvSpPr>
        <p:spPr>
          <a:xfrm>
            <a:off x="4511824" y="2636912"/>
            <a:ext cx="2084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Úrazom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B74ED52B-97DC-4F09-9C4A-0E53E2288001}"/>
              </a:ext>
            </a:extLst>
          </p:cNvPr>
          <p:cNvSpPr txBox="1"/>
          <p:nvPr/>
        </p:nvSpPr>
        <p:spPr>
          <a:xfrm>
            <a:off x="7428119" y="2636912"/>
            <a:ext cx="4189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Úrazom alebo chorobou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7335266-F233-4706-B539-D704C45263EA}"/>
              </a:ext>
            </a:extLst>
          </p:cNvPr>
          <p:cNvSpPr txBox="1"/>
          <p:nvPr/>
        </p:nvSpPr>
        <p:spPr>
          <a:xfrm>
            <a:off x="4467034" y="3930253"/>
            <a:ext cx="2174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konštantnou poistnou sumou</a:t>
            </a:r>
            <a:b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40 % alebo 70 %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EA9BA-D876-4704-9C3A-1D6C3C483C37}"/>
              </a:ext>
            </a:extLst>
          </p:cNvPr>
          <p:cNvSpPr txBox="1"/>
          <p:nvPr/>
        </p:nvSpPr>
        <p:spPr>
          <a:xfrm>
            <a:off x="7037750" y="3930253"/>
            <a:ext cx="2174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konštantnou</a:t>
            </a:r>
          </a:p>
          <a:p>
            <a:pPr algn="ctr"/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poistnou sumou</a:t>
            </a:r>
          </a:p>
          <a:p>
            <a:pPr algn="ctr"/>
            <a:r>
              <a:rPr lang="sk-SK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40 % alebo 70 %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5D50C36A-E9C3-4BB0-9C44-8A8E357710B2}"/>
              </a:ext>
            </a:extLst>
          </p:cNvPr>
          <p:cNvSpPr txBox="1"/>
          <p:nvPr/>
        </p:nvSpPr>
        <p:spPr>
          <a:xfrm>
            <a:off x="9630038" y="3930253"/>
            <a:ext cx="2174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klesajúcou</a:t>
            </a:r>
          </a:p>
          <a:p>
            <a:pPr algn="ctr"/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poistnou sumou</a:t>
            </a:r>
          </a:p>
          <a:p>
            <a:pPr algn="ctr"/>
            <a:r>
              <a:rPr lang="sk-SK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40 % alebo 70 %</a:t>
            </a:r>
          </a:p>
        </p:txBody>
      </p:sp>
      <p:cxnSp>
        <p:nvCxnSpPr>
          <p:cNvPr id="18" name="Rovná spojovacia šípka 2">
            <a:extLst>
              <a:ext uri="{FF2B5EF4-FFF2-40B4-BE49-F238E27FC236}">
                <a16:creationId xmlns:a16="http://schemas.microsoft.com/office/drawing/2014/main" id="{8AFBD7F4-2B1E-42C1-A9DC-854B715BD2FA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5554233" y="2043272"/>
            <a:ext cx="2154072" cy="593640"/>
          </a:xfrm>
          <a:prstGeom prst="straightConnector1">
            <a:avLst/>
          </a:prstGeom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Rovná spojovacia šípka 4">
            <a:extLst>
              <a:ext uri="{FF2B5EF4-FFF2-40B4-BE49-F238E27FC236}">
                <a16:creationId xmlns:a16="http://schemas.microsoft.com/office/drawing/2014/main" id="{5D2B4652-D425-4504-8B29-C09125D660D2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>
            <a:off x="7708305" y="2043272"/>
            <a:ext cx="1814325" cy="593640"/>
          </a:xfrm>
          <a:prstGeom prst="straightConnector1">
            <a:avLst/>
          </a:prstGeom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Rovná spojovacia šípka 6">
            <a:extLst>
              <a:ext uri="{FF2B5EF4-FFF2-40B4-BE49-F238E27FC236}">
                <a16:creationId xmlns:a16="http://schemas.microsoft.com/office/drawing/2014/main" id="{AA65EA5C-4933-438A-B7EC-FC387A90E61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5554233" y="3037022"/>
            <a:ext cx="0" cy="893231"/>
          </a:xfrm>
          <a:prstGeom prst="straightConnector1">
            <a:avLst/>
          </a:prstGeom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Rovná spojovacia šípka 8">
            <a:extLst>
              <a:ext uri="{FF2B5EF4-FFF2-40B4-BE49-F238E27FC236}">
                <a16:creationId xmlns:a16="http://schemas.microsoft.com/office/drawing/2014/main" id="{20C6C88D-10E8-45B4-8175-EA8353CB7900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flipH="1">
            <a:off x="8124949" y="3037022"/>
            <a:ext cx="1397681" cy="893231"/>
          </a:xfrm>
          <a:prstGeom prst="straightConnector1">
            <a:avLst/>
          </a:prstGeom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Rovná spojovacia šípka 18">
            <a:extLst>
              <a:ext uri="{FF2B5EF4-FFF2-40B4-BE49-F238E27FC236}">
                <a16:creationId xmlns:a16="http://schemas.microsoft.com/office/drawing/2014/main" id="{0CF17241-77F8-4C90-843B-5D9AAC18F74D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>
            <a:off x="9522630" y="3037022"/>
            <a:ext cx="1194607" cy="893231"/>
          </a:xfrm>
          <a:prstGeom prst="straightConnector1">
            <a:avLst/>
          </a:prstGeom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B7ED62-71DA-4EA7-9F80-B2F03BE0249A}"/>
              </a:ext>
            </a:extLst>
          </p:cNvPr>
          <p:cNvSpPr/>
          <p:nvPr/>
        </p:nvSpPr>
        <p:spPr>
          <a:xfrm>
            <a:off x="479376" y="1233488"/>
            <a:ext cx="4174948" cy="298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B86E3-34F4-461B-A10A-D8E04050C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PRIPOISTENIE PRAVIDELNEJ INVESTÍCIE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9489-79A4-4FF1-AAB9-BC43BC4D2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643162"/>
            <a:ext cx="4226022" cy="4738166"/>
          </a:xfrm>
        </p:spPr>
        <p:txBody>
          <a:bodyPr/>
          <a:lstStyle/>
          <a:p>
            <a:r>
              <a:rPr lang="sk-SK" sz="2400" b="1" dirty="0">
                <a:solidFill>
                  <a:schemeClr val="bg2"/>
                </a:solidFill>
              </a:rPr>
              <a:t>Parametre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FB93-AD37-491E-B89E-A6E77BA7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98902-C35A-4E2A-BC61-0299A3479B64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B40D1-3077-499E-A77C-553955A7E04A}"/>
              </a:ext>
            </a:extLst>
          </p:cNvPr>
          <p:cNvSpPr/>
          <p:nvPr/>
        </p:nvSpPr>
        <p:spPr>
          <a:xfrm>
            <a:off x="658813" y="2118781"/>
            <a:ext cx="4102919" cy="1953157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Vstupný vek: </a:t>
            </a:r>
            <a:r>
              <a:rPr kumimoji="0" lang="sk-SK" sz="1600" b="0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 až 60 rokov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Maximálny vek: </a:t>
            </a:r>
            <a:r>
              <a:rPr kumimoji="0" lang="sk-SK" sz="1600" b="0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 rokov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Poistné sumy:</a:t>
            </a:r>
            <a:r>
              <a:rPr kumimoji="0" lang="sk-SK" sz="1600" b="0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15 - 1000 €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/>
                <a:cs typeface="Arial"/>
              </a:rPr>
              <a:t>Čakacia doba: </a:t>
            </a:r>
            <a:r>
              <a:rPr kumimoji="0" lang="sk-SK" sz="1600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/>
                <a:cs typeface="Arial"/>
              </a:rPr>
              <a:t>CH </a:t>
            </a:r>
            <a:r>
              <a:rPr lang="sk-SK" sz="1600">
                <a:solidFill>
                  <a:srgbClr val="009FE4"/>
                </a:solidFill>
                <a:latin typeface="Arial"/>
                <a:cs typeface="Arial"/>
              </a:rPr>
              <a:t>1</a:t>
            </a:r>
            <a:r>
              <a:rPr kumimoji="0" lang="sk-SK" sz="1600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sk-SK" sz="1600">
                <a:solidFill>
                  <a:srgbClr val="009FE4"/>
                </a:solidFill>
                <a:latin typeface="Arial"/>
                <a:cs typeface="Arial"/>
              </a:rPr>
              <a:t>rok</a:t>
            </a:r>
            <a:r>
              <a:rPr kumimoji="0" lang="sk-SK" sz="1600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lang="sk-SK" sz="1600">
                <a:solidFill>
                  <a:srgbClr val="009FE4"/>
                </a:solidFill>
                <a:latin typeface="Arial"/>
                <a:cs typeface="Arial"/>
              </a:rPr>
              <a:t> Ú</a:t>
            </a:r>
            <a:r>
              <a:rPr kumimoji="0" lang="sk-SK" sz="1600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/>
                <a:cs typeface="Arial"/>
              </a:rPr>
              <a:t> žiadna</a:t>
            </a:r>
            <a:endParaRPr lang="sk-SK" sz="1600" i="0" u="none" strike="noStrike" kern="1200" cap="none" spc="0" normalizeH="0" baseline="0" noProof="0">
              <a:ln>
                <a:noFill/>
              </a:ln>
              <a:solidFill>
                <a:srgbClr val="009FE4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A8CE0E-E7C5-4352-849D-AEF79367C6D7}"/>
              </a:ext>
            </a:extLst>
          </p:cNvPr>
          <p:cNvSpPr txBox="1">
            <a:spLocks/>
          </p:cNvSpPr>
          <p:nvPr/>
        </p:nvSpPr>
        <p:spPr>
          <a:xfrm>
            <a:off x="5015880" y="5085184"/>
            <a:ext cx="6509370" cy="100446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0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FBC5862D-C879-49F0-8B0E-EDB98370192B}"/>
              </a:ext>
            </a:extLst>
          </p:cNvPr>
          <p:cNvSpPr/>
          <p:nvPr/>
        </p:nvSpPr>
        <p:spPr>
          <a:xfrm>
            <a:off x="5015880" y="1643163"/>
            <a:ext cx="6192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ZÁKLADNÉ KRYTIE</a:t>
            </a:r>
          </a:p>
          <a:p>
            <a:r>
              <a:rPr lang="sk-SK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Invalidita 70%</a:t>
            </a:r>
          </a:p>
          <a:p>
            <a:endParaRPr lang="sk-SK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ROZŠÍRENÉ KRYTIE</a:t>
            </a:r>
          </a:p>
          <a:p>
            <a:r>
              <a:rPr lang="sk-SK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Invalidita 40%</a:t>
            </a:r>
          </a:p>
          <a:p>
            <a:endParaRPr lang="sk-SK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POISTNÉ PLNENIE:</a:t>
            </a:r>
          </a:p>
          <a:p>
            <a:r>
              <a:rPr lang="sk-S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Mesačná výplata vo výške poistnej sumy v prípade priznania invalidity vyjadrením Sociálnej Poisťovne.</a:t>
            </a:r>
          </a:p>
          <a:p>
            <a:endParaRPr lang="sk-SK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Obdĺžnik 26">
            <a:extLst>
              <a:ext uri="{FF2B5EF4-FFF2-40B4-BE49-F238E27FC236}">
                <a16:creationId xmlns:a16="http://schemas.microsoft.com/office/drawing/2014/main" id="{C952D983-CDB0-4C36-884F-E72F8B525FD1}"/>
              </a:ext>
            </a:extLst>
          </p:cNvPr>
          <p:cNvSpPr/>
          <p:nvPr/>
        </p:nvSpPr>
        <p:spPr>
          <a:xfrm rot="10800000" flipV="1">
            <a:off x="5106181" y="5090043"/>
            <a:ext cx="468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Benefit:</a:t>
            </a:r>
          </a:p>
          <a:p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priznanú invaliditu </a:t>
            </a:r>
            <a:r>
              <a:rPr lang="sk-SK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neprehodnocujeme</a:t>
            </a:r>
          </a:p>
        </p:txBody>
      </p:sp>
      <p:pic>
        <p:nvPicPr>
          <p:cNvPr id="11" name="Picture 12" descr="A picture containing animal, black, white, bird&#10;&#10;Description automatically generated">
            <a:extLst>
              <a:ext uri="{FF2B5EF4-FFF2-40B4-BE49-F238E27FC236}">
                <a16:creationId xmlns:a16="http://schemas.microsoft.com/office/drawing/2014/main" id="{8F82C91B-CC67-49C7-96D5-8F90F5969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8" r="8841"/>
          <a:stretch/>
        </p:blipFill>
        <p:spPr>
          <a:xfrm>
            <a:off x="1695495" y="4253289"/>
            <a:ext cx="1627429" cy="25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B7ED62-71DA-4EA7-9F80-B2F03BE0249A}"/>
              </a:ext>
            </a:extLst>
          </p:cNvPr>
          <p:cNvSpPr/>
          <p:nvPr/>
        </p:nvSpPr>
        <p:spPr>
          <a:xfrm>
            <a:off x="479376" y="1233488"/>
            <a:ext cx="3888433" cy="2843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B86E3-34F4-461B-A10A-D8E04050C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VÁŽNE CHOROBY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9489-79A4-4FF1-AAB9-BC43BC4D2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772816"/>
            <a:ext cx="3384376" cy="4608512"/>
          </a:xfrm>
        </p:spPr>
        <p:txBody>
          <a:bodyPr/>
          <a:lstStyle/>
          <a:p>
            <a:r>
              <a:rPr lang="sk-SK" sz="2400" b="1">
                <a:solidFill>
                  <a:schemeClr val="bg2"/>
                </a:solidFill>
              </a:rPr>
              <a:t>Parametre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FB93-AD37-491E-B89E-A6E77BA7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</p:spPr>
        <p:txBody>
          <a:bodyPr/>
          <a:lstStyle/>
          <a:p>
            <a:fld id="{95198902-C35A-4E2A-BC61-0299A3479B64}" type="slidenum">
              <a:rPr lang="sk-SK" smtClean="0"/>
              <a:pPr/>
              <a:t>13</a:t>
            </a:fld>
            <a:endParaRPr lang="sk-S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EB042A-414B-4935-A680-95F4DA986C87}"/>
              </a:ext>
            </a:extLst>
          </p:cNvPr>
          <p:cNvSpPr txBox="1">
            <a:spLocks/>
          </p:cNvSpPr>
          <p:nvPr/>
        </p:nvSpPr>
        <p:spPr>
          <a:xfrm>
            <a:off x="5087888" y="1772816"/>
            <a:ext cx="7157442" cy="46085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400" b="1" dirty="0">
                <a:solidFill>
                  <a:srgbClr val="002060"/>
                </a:solidFill>
              </a:rPr>
              <a:t>MOŽNOSŤ POISTIŤ</a:t>
            </a:r>
          </a:p>
          <a:p>
            <a:r>
              <a:rPr lang="sk-SK" sz="1800" dirty="0">
                <a:solidFill>
                  <a:schemeClr val="bg2"/>
                </a:solidFill>
              </a:rPr>
              <a:t>nádorové ochorenia </a:t>
            </a:r>
            <a:r>
              <a:rPr lang="sk-SK" sz="1800" dirty="0">
                <a:solidFill>
                  <a:srgbClr val="002060"/>
                </a:solidFill>
              </a:rPr>
              <a:t>(1. skupinu)</a:t>
            </a:r>
            <a:br>
              <a:rPr lang="sk-SK" sz="1800" dirty="0">
                <a:solidFill>
                  <a:srgbClr val="002060"/>
                </a:solidFill>
              </a:rPr>
            </a:br>
            <a:r>
              <a:rPr lang="sk-SK" sz="1800" dirty="0">
                <a:solidFill>
                  <a:srgbClr val="002060"/>
                </a:solidFill>
              </a:rPr>
              <a:t>alebo </a:t>
            </a:r>
            <a:r>
              <a:rPr lang="sk-SK" sz="1800" dirty="0">
                <a:solidFill>
                  <a:schemeClr val="bg2"/>
                </a:solidFill>
              </a:rPr>
              <a:t>komplexné krytie </a:t>
            </a:r>
            <a:r>
              <a:rPr lang="sk-SK" sz="1800" dirty="0">
                <a:solidFill>
                  <a:srgbClr val="002060"/>
                </a:solidFill>
              </a:rPr>
              <a:t>(všetky 3 skupiny)</a:t>
            </a:r>
          </a:p>
          <a:p>
            <a:endParaRPr lang="sk-SK" sz="2400" b="1" dirty="0">
              <a:solidFill>
                <a:srgbClr val="002060"/>
              </a:solidFill>
            </a:endParaRPr>
          </a:p>
          <a:p>
            <a:r>
              <a:rPr lang="sk-SK" sz="2400" b="1" dirty="0">
                <a:solidFill>
                  <a:srgbClr val="002060"/>
                </a:solidFill>
              </a:rPr>
              <a:t>POISTNÉ PLNENIE</a:t>
            </a:r>
          </a:p>
          <a:p>
            <a:r>
              <a:rPr lang="sk-SK" sz="1800" dirty="0">
                <a:solidFill>
                  <a:srgbClr val="002060"/>
                </a:solidFill>
              </a:rPr>
              <a:t>Výplata 100 % alebo 20 % poistnej sumy.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B40D1-3077-499E-A77C-553955A7E04A}"/>
              </a:ext>
            </a:extLst>
          </p:cNvPr>
          <p:cNvSpPr/>
          <p:nvPr/>
        </p:nvSpPr>
        <p:spPr>
          <a:xfrm>
            <a:off x="658813" y="2204864"/>
            <a:ext cx="3564979" cy="1872208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Vstupný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až 60 rokov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Maximálny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rokov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Poistné sumy: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3 000 – 100 000 €</a:t>
            </a:r>
          </a:p>
          <a:p>
            <a:r>
              <a:rPr lang="sk-SK" sz="1600" b="1">
                <a:solidFill>
                  <a:schemeClr val="bg2"/>
                </a:solidFill>
                <a:latin typeface="Arial"/>
                <a:cs typeface="Arial"/>
              </a:rPr>
              <a:t>Čakacia doba: </a:t>
            </a:r>
            <a:r>
              <a:rPr lang="sk-SK" sz="1600">
                <a:solidFill>
                  <a:schemeClr val="bg2"/>
                </a:solidFill>
                <a:latin typeface="Arial"/>
                <a:cs typeface="Arial"/>
              </a:rPr>
              <a:t>3 mesiace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A8CE0E-E7C5-4352-849D-AEF79367C6D7}"/>
              </a:ext>
            </a:extLst>
          </p:cNvPr>
          <p:cNvSpPr txBox="1">
            <a:spLocks/>
          </p:cNvSpPr>
          <p:nvPr/>
        </p:nvSpPr>
        <p:spPr>
          <a:xfrm>
            <a:off x="5087888" y="4988917"/>
            <a:ext cx="7157442" cy="143651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000" b="1" dirty="0">
                <a:solidFill>
                  <a:srgbClr val="002060"/>
                </a:solidFill>
              </a:rPr>
              <a:t>Benefit: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49E13A-0B9C-48B8-9234-72D3EBE19D8F}"/>
              </a:ext>
            </a:extLst>
          </p:cNvPr>
          <p:cNvSpPr/>
          <p:nvPr/>
        </p:nvSpPr>
        <p:spPr>
          <a:xfrm>
            <a:off x="5087888" y="5277098"/>
            <a:ext cx="7352216" cy="575915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Postaráme sa o Vašu hypotéku (6 splátok hypotéky)</a:t>
            </a:r>
          </a:p>
          <a:p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Možnosť poistného plnenia až 300 %</a:t>
            </a:r>
          </a:p>
          <a:p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Navýšenie poistného plnenia o 10 % v prípade bonusu za prevenciu (preventívna prehliadka, darovanie krvi).</a:t>
            </a:r>
          </a:p>
          <a:p>
            <a:endParaRPr lang="sk-SK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B7D40BEC-9FFF-48C2-975F-735D63C52EA5}"/>
              </a:ext>
            </a:extLst>
          </p:cNvPr>
          <p:cNvSpPr txBox="1"/>
          <p:nvPr/>
        </p:nvSpPr>
        <p:spPr>
          <a:xfrm>
            <a:off x="4312754" y="3870573"/>
            <a:ext cx="675234" cy="1323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chemeClr val="bg2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72138856-0A7A-4E66-A364-51CC231DAEA7}"/>
              </a:ext>
            </a:extLst>
          </p:cNvPr>
          <p:cNvSpPr txBox="1"/>
          <p:nvPr/>
        </p:nvSpPr>
        <p:spPr>
          <a:xfrm>
            <a:off x="407368" y="4725144"/>
            <a:ext cx="613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chemeClr val="bg2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A73126-8DDA-42C9-BC0E-E7F0B757D9B2}"/>
              </a:ext>
            </a:extLst>
          </p:cNvPr>
          <p:cNvSpPr/>
          <p:nvPr/>
        </p:nvSpPr>
        <p:spPr>
          <a:xfrm>
            <a:off x="479376" y="4173811"/>
            <a:ext cx="3891203" cy="7169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2"/>
              </a:solidFill>
            </a:endParaRPr>
          </a:p>
        </p:txBody>
      </p:sp>
      <p:sp>
        <p:nvSpPr>
          <p:cNvPr id="22" name="Obdĺžnik 20">
            <a:extLst>
              <a:ext uri="{FF2B5EF4-FFF2-40B4-BE49-F238E27FC236}">
                <a16:creationId xmlns:a16="http://schemas.microsoft.com/office/drawing/2014/main" id="{B8992DAA-A779-40A4-A061-F239512C247E}"/>
              </a:ext>
            </a:extLst>
          </p:cNvPr>
          <p:cNvSpPr/>
          <p:nvPr/>
        </p:nvSpPr>
        <p:spPr>
          <a:xfrm>
            <a:off x="701307" y="4391039"/>
            <a:ext cx="3459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Nádorové ochorenia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06E089BC-61CB-4360-85E3-D0CE67AA7024}"/>
              </a:ext>
            </a:extLst>
          </p:cNvPr>
          <p:cNvSpPr/>
          <p:nvPr/>
        </p:nvSpPr>
        <p:spPr>
          <a:xfrm>
            <a:off x="1050863" y="5028383"/>
            <a:ext cx="3746725" cy="7169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bdĺžnik 25">
            <a:extLst>
              <a:ext uri="{FF2B5EF4-FFF2-40B4-BE49-F238E27FC236}">
                <a16:creationId xmlns:a16="http://schemas.microsoft.com/office/drawing/2014/main" id="{F17CEFA4-2735-40D9-93DA-81A60A3CFC42}"/>
              </a:ext>
            </a:extLst>
          </p:cNvPr>
          <p:cNvSpPr/>
          <p:nvPr/>
        </p:nvSpPr>
        <p:spPr>
          <a:xfrm>
            <a:off x="937172" y="5237911"/>
            <a:ext cx="397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Kardio-vaskulárne ochorenia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85B0E7A4-96D3-428C-AD50-359CBFCD5191}"/>
              </a:ext>
            </a:extLst>
          </p:cNvPr>
          <p:cNvSpPr txBox="1"/>
          <p:nvPr/>
        </p:nvSpPr>
        <p:spPr>
          <a:xfrm>
            <a:off x="4312754" y="5601955"/>
            <a:ext cx="675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000" b="1">
                <a:solidFill>
                  <a:schemeClr val="bg2"/>
                </a:solidFill>
                <a:latin typeface="Arial"/>
                <a:cs typeface="Arial"/>
              </a:rPr>
              <a:t>3</a:t>
            </a:r>
            <a:endParaRPr lang="en-US" sz="8000" b="1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A9708868-A61F-4A57-B166-3FF905787DC4}"/>
              </a:ext>
            </a:extLst>
          </p:cNvPr>
          <p:cNvSpPr/>
          <p:nvPr/>
        </p:nvSpPr>
        <p:spPr>
          <a:xfrm>
            <a:off x="479425" y="5905194"/>
            <a:ext cx="3886200" cy="7169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bdĺžnik 28">
            <a:extLst>
              <a:ext uri="{FF2B5EF4-FFF2-40B4-BE49-F238E27FC236}">
                <a16:creationId xmlns:a16="http://schemas.microsoft.com/office/drawing/2014/main" id="{3C094562-6D5A-42B3-B8CB-47F7B9086F71}"/>
              </a:ext>
            </a:extLst>
          </p:cNvPr>
          <p:cNvSpPr/>
          <p:nvPr/>
        </p:nvSpPr>
        <p:spPr>
          <a:xfrm>
            <a:off x="817084" y="6087908"/>
            <a:ext cx="3189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ostatné ochorenia</a:t>
            </a:r>
          </a:p>
        </p:txBody>
      </p:sp>
    </p:spTree>
    <p:extLst>
      <p:ext uri="{BB962C8B-B14F-4D97-AF65-F5344CB8AC3E}">
        <p14:creationId xmlns:p14="http://schemas.microsoft.com/office/powerpoint/2010/main" val="11807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B7ED62-71DA-4EA7-9F80-B2F03BE0249A}"/>
              </a:ext>
            </a:extLst>
          </p:cNvPr>
          <p:cNvSpPr/>
          <p:nvPr/>
        </p:nvSpPr>
        <p:spPr>
          <a:xfrm>
            <a:off x="479376" y="1233487"/>
            <a:ext cx="3888433" cy="2838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B86E3-34F4-461B-A10A-D8E04050C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DETSKÉ VÁŽNE CHOROBY – 31 CHORÔB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9489-79A4-4FF1-AAB9-BC43BC4D2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772816"/>
            <a:ext cx="3384376" cy="4608512"/>
          </a:xfrm>
        </p:spPr>
        <p:txBody>
          <a:bodyPr/>
          <a:lstStyle/>
          <a:p>
            <a:r>
              <a:rPr lang="sk-SK" sz="2400" b="1">
                <a:solidFill>
                  <a:schemeClr val="bg2"/>
                </a:solidFill>
              </a:rPr>
              <a:t>Parametre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FB93-AD37-491E-B89E-A6E77BA7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</p:spPr>
        <p:txBody>
          <a:bodyPr/>
          <a:lstStyle/>
          <a:p>
            <a:fld id="{95198902-C35A-4E2A-BC61-0299A3479B64}" type="slidenum">
              <a:rPr lang="sk-SK" smtClean="0"/>
              <a:pPr/>
              <a:t>14</a:t>
            </a:fld>
            <a:endParaRPr lang="sk-S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EB042A-414B-4935-A680-95F4DA986C87}"/>
              </a:ext>
            </a:extLst>
          </p:cNvPr>
          <p:cNvSpPr txBox="1">
            <a:spLocks/>
          </p:cNvSpPr>
          <p:nvPr/>
        </p:nvSpPr>
        <p:spPr>
          <a:xfrm>
            <a:off x="486626" y="1359659"/>
            <a:ext cx="11705374" cy="4968552"/>
          </a:xfrm>
          <a:prstGeom prst="rect">
            <a:avLst/>
          </a:prstGeom>
        </p:spPr>
        <p:txBody>
          <a:bodyPr numCol="3" spcCol="720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60338" indent="-160338">
              <a:buSzPct val="100000"/>
              <a:buFontTx/>
              <a:buChar char="•"/>
            </a:pPr>
            <a:endParaRPr lang="sk-SK" sz="1600" dirty="0">
              <a:solidFill>
                <a:srgbClr val="002060"/>
              </a:solidFill>
            </a:endParaRPr>
          </a:p>
          <a:p>
            <a:pPr marL="160338" indent="-160338">
              <a:buSzPct val="100000"/>
              <a:buFontTx/>
              <a:buChar char="•"/>
            </a:pPr>
            <a:endParaRPr lang="sk-SK" sz="1600" dirty="0">
              <a:solidFill>
                <a:srgbClr val="002060"/>
              </a:solidFill>
            </a:endParaRPr>
          </a:p>
          <a:p>
            <a:pPr marL="160338" indent="-160338">
              <a:buSzPct val="100000"/>
              <a:buFontTx/>
              <a:buChar char="•"/>
            </a:pPr>
            <a:endParaRPr lang="sk-SK" sz="1600" dirty="0">
              <a:solidFill>
                <a:srgbClr val="002060"/>
              </a:solidFill>
            </a:endParaRPr>
          </a:p>
          <a:p>
            <a:pPr marL="160338" indent="-160338">
              <a:buSzPct val="100000"/>
              <a:buFontTx/>
              <a:buChar char="•"/>
            </a:pPr>
            <a:endParaRPr lang="sk-SK" sz="1600" dirty="0">
              <a:solidFill>
                <a:srgbClr val="002060"/>
              </a:solidFill>
            </a:endParaRPr>
          </a:p>
          <a:p>
            <a:pPr marL="160338" indent="-160338">
              <a:buSzPct val="100000"/>
              <a:buFontTx/>
              <a:buChar char="•"/>
            </a:pPr>
            <a:endParaRPr lang="sk-SK" sz="1600" dirty="0">
              <a:solidFill>
                <a:srgbClr val="002060"/>
              </a:solidFill>
            </a:endParaRPr>
          </a:p>
          <a:p>
            <a:pPr marL="160338" indent="-160338">
              <a:buSzPct val="100000"/>
              <a:buFontTx/>
              <a:buChar char="•"/>
            </a:pPr>
            <a:endParaRPr lang="sk-SK" sz="1600" dirty="0">
              <a:solidFill>
                <a:srgbClr val="002060"/>
              </a:solidFill>
            </a:endParaRPr>
          </a:p>
          <a:p>
            <a:pPr marL="160338" indent="-160338">
              <a:buSzPct val="100000"/>
              <a:buFontTx/>
              <a:buChar char="•"/>
            </a:pPr>
            <a:endParaRPr lang="sk-SK" sz="1600" dirty="0">
              <a:solidFill>
                <a:srgbClr val="002060"/>
              </a:solidFill>
            </a:endParaRPr>
          </a:p>
          <a:p>
            <a:pPr marL="160338" indent="-160338">
              <a:buSzPct val="100000"/>
              <a:buFontTx/>
              <a:buChar char="•"/>
            </a:pPr>
            <a:endParaRPr lang="sk-SK" sz="1600" dirty="0">
              <a:solidFill>
                <a:srgbClr val="002060"/>
              </a:solidFill>
            </a:endParaRP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Rakovina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Nezhubný nádor mozgu alebo miechy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Chronické zlyhanie obličiek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Zaradenie na čakaciu listinu pre orgánovú transplantáciu - srdce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Zaradenie na čakaciu listinu pre orgánovú transplantáciu - pľúca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Zaradenie na čakaciu listinu pre orgánovú transplantáciu - pečeň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Zaradenie na čakaciu listinu pre orgánovú transplantáciu - obličky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Zaradenie na čakaciu listinu pre orgánovú transplantáciu - pankreas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Zaradenie na čakaciu listinu pre orgánovú transplantáciu - krvotvorné bunky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Slepota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Hluchota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Encefalitída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Kóma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Paraplégia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 err="1">
                <a:solidFill>
                  <a:srgbClr val="002060"/>
                </a:solidFill>
              </a:rPr>
              <a:t>Tetraplégia</a:t>
            </a:r>
            <a:endParaRPr lang="sk-SK" sz="1600" dirty="0">
              <a:solidFill>
                <a:srgbClr val="002060"/>
              </a:solidFill>
            </a:endParaRP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 err="1">
                <a:solidFill>
                  <a:srgbClr val="002060"/>
                </a:solidFill>
              </a:rPr>
              <a:t>Hemiplégia</a:t>
            </a:r>
            <a:endParaRPr lang="sk-SK" sz="1600" dirty="0">
              <a:solidFill>
                <a:srgbClr val="002060"/>
              </a:solidFill>
            </a:endParaRP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Ťažké popáleniny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Závažné ochorenia spôsobené prisatím kliešťa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Meningitída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Operácia aorty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Mozgová obrna (</a:t>
            </a:r>
            <a:r>
              <a:rPr lang="sk-SK" sz="1600" dirty="0" err="1">
                <a:solidFill>
                  <a:srgbClr val="002060"/>
                </a:solidFill>
              </a:rPr>
              <a:t>poliomyelitída</a:t>
            </a:r>
            <a:r>
              <a:rPr lang="sk-SK" sz="1600" dirty="0">
                <a:solidFill>
                  <a:srgbClr val="002060"/>
                </a:solidFill>
              </a:rPr>
              <a:t>)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Vírusová hepatitída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 err="1">
                <a:solidFill>
                  <a:srgbClr val="002060"/>
                </a:solidFill>
              </a:rPr>
              <a:t>Aplastická</a:t>
            </a:r>
            <a:r>
              <a:rPr lang="sk-SK" sz="1600" dirty="0">
                <a:solidFill>
                  <a:srgbClr val="002060"/>
                </a:solidFill>
              </a:rPr>
              <a:t> anémia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Diabetes mellitus 1. typu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Syndróm krátkeho čreva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Operácia srdcovej chlopne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Chronické srdcové zlyhávanie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Astma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Epilepsia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Reumatická horúčka</a:t>
            </a:r>
          </a:p>
          <a:p>
            <a:pPr marL="160338" indent="-160338">
              <a:buSzPct val="100000"/>
              <a:buFontTx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Tetanus</a:t>
            </a:r>
            <a:endParaRPr lang="sk-SK" sz="12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B40D1-3077-499E-A77C-553955A7E04A}"/>
              </a:ext>
            </a:extLst>
          </p:cNvPr>
          <p:cNvSpPr/>
          <p:nvPr/>
        </p:nvSpPr>
        <p:spPr>
          <a:xfrm>
            <a:off x="658813" y="2204864"/>
            <a:ext cx="3564979" cy="1867074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Vstupný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dní až 13 rokov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Maximálny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rokov</a:t>
            </a:r>
          </a:p>
          <a:p>
            <a:r>
              <a:rPr lang="sk-SK" sz="1600" b="1">
                <a:solidFill>
                  <a:schemeClr val="bg2"/>
                </a:solidFill>
                <a:latin typeface="Arial"/>
                <a:cs typeface="Arial"/>
              </a:rPr>
              <a:t>Poistné sumy:</a:t>
            </a:r>
            <a:r>
              <a:rPr lang="sk-SK" sz="1600">
                <a:solidFill>
                  <a:schemeClr val="bg2"/>
                </a:solidFill>
                <a:latin typeface="Arial"/>
                <a:cs typeface="Arial"/>
              </a:rPr>
              <a:t> 5 000 – 50 000 €</a:t>
            </a:r>
          </a:p>
          <a:p>
            <a:r>
              <a:rPr lang="sk-SK" sz="1600" b="1">
                <a:solidFill>
                  <a:schemeClr val="bg2"/>
                </a:solidFill>
                <a:latin typeface="Arial"/>
                <a:cs typeface="Arial"/>
              </a:rPr>
              <a:t>Čakacia doba: </a:t>
            </a:r>
            <a:r>
              <a:rPr lang="sk-SK" sz="1600">
                <a:solidFill>
                  <a:schemeClr val="bg2"/>
                </a:solidFill>
                <a:latin typeface="Arial"/>
                <a:cs typeface="Arial"/>
              </a:rPr>
              <a:t>3 mesiace</a:t>
            </a:r>
          </a:p>
        </p:txBody>
      </p:sp>
    </p:spTree>
    <p:extLst>
      <p:ext uri="{BB962C8B-B14F-4D97-AF65-F5344CB8AC3E}">
        <p14:creationId xmlns:p14="http://schemas.microsoft.com/office/powerpoint/2010/main" val="19428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B7ED62-71DA-4EA7-9F80-B2F03BE0249A}"/>
              </a:ext>
            </a:extLst>
          </p:cNvPr>
          <p:cNvSpPr/>
          <p:nvPr/>
        </p:nvSpPr>
        <p:spPr>
          <a:xfrm>
            <a:off x="479376" y="1233488"/>
            <a:ext cx="3888433" cy="2838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B86E3-34F4-461B-A10A-D8E04050C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HOSPITALIZÁCIA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9489-79A4-4FF1-AAB9-BC43BC4D2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772816"/>
            <a:ext cx="3384376" cy="4608512"/>
          </a:xfrm>
        </p:spPr>
        <p:txBody>
          <a:bodyPr/>
          <a:lstStyle/>
          <a:p>
            <a:r>
              <a:rPr lang="sk-SK" sz="2400" b="1">
                <a:solidFill>
                  <a:schemeClr val="bg2"/>
                </a:solidFill>
              </a:rPr>
              <a:t>Parametre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FB93-AD37-491E-B89E-A6E77BA7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</p:spPr>
        <p:txBody>
          <a:bodyPr/>
          <a:lstStyle/>
          <a:p>
            <a:fld id="{95198902-C35A-4E2A-BC61-0299A3479B64}" type="slidenum">
              <a:rPr lang="sk-SK" smtClean="0"/>
              <a:pPr/>
              <a:t>15</a:t>
            </a:fld>
            <a:endParaRPr lang="sk-S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EB042A-414B-4935-A680-95F4DA986C87}"/>
              </a:ext>
            </a:extLst>
          </p:cNvPr>
          <p:cNvSpPr txBox="1">
            <a:spLocks/>
          </p:cNvSpPr>
          <p:nvPr/>
        </p:nvSpPr>
        <p:spPr>
          <a:xfrm>
            <a:off x="5087888" y="1772816"/>
            <a:ext cx="7157442" cy="46085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400" b="1" dirty="0">
                <a:solidFill>
                  <a:srgbClr val="002060"/>
                </a:solidFill>
              </a:rPr>
              <a:t>DVE VARIANTY</a:t>
            </a:r>
          </a:p>
          <a:p>
            <a:r>
              <a:rPr lang="sk-SK" sz="1800" dirty="0">
                <a:solidFill>
                  <a:schemeClr val="bg2"/>
                </a:solidFill>
              </a:rPr>
              <a:t>Následkom choroby alebo úrazu</a:t>
            </a:r>
          </a:p>
          <a:p>
            <a:r>
              <a:rPr lang="sk-SK" sz="1800" dirty="0">
                <a:solidFill>
                  <a:schemeClr val="bg2"/>
                </a:solidFill>
              </a:rPr>
              <a:t>Následkom úrazu</a:t>
            </a:r>
          </a:p>
          <a:p>
            <a:endParaRPr lang="sk-SK" sz="2400" b="1" dirty="0"/>
          </a:p>
          <a:p>
            <a:r>
              <a:rPr lang="sk-SK" sz="2400" b="1" dirty="0">
                <a:solidFill>
                  <a:srgbClr val="002060"/>
                </a:solidFill>
              </a:rPr>
              <a:t>POISTNÉ PLNENIE:</a:t>
            </a:r>
          </a:p>
          <a:p>
            <a:r>
              <a:rPr lang="sk-SK" sz="1800" dirty="0">
                <a:solidFill>
                  <a:srgbClr val="002060"/>
                </a:solidFill>
                <a:latin typeface="Arial"/>
                <a:cs typeface="Arial"/>
              </a:rPr>
              <a:t>Výplata vo forme dennej dávky za pobyt v nemocnici, </a:t>
            </a:r>
          </a:p>
          <a:p>
            <a:r>
              <a:rPr lang="sk-SK" sz="1800" dirty="0">
                <a:solidFill>
                  <a:srgbClr val="002060"/>
                </a:solidFill>
                <a:latin typeface="Arial"/>
                <a:cs typeface="Arial"/>
              </a:rPr>
              <a:t>minimálne 1 polnoc.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B40D1-3077-499E-A77C-553955A7E04A}"/>
              </a:ext>
            </a:extLst>
          </p:cNvPr>
          <p:cNvSpPr/>
          <p:nvPr/>
        </p:nvSpPr>
        <p:spPr>
          <a:xfrm>
            <a:off x="658813" y="2204864"/>
            <a:ext cx="3706812" cy="1867074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Vstupný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dní až 65 rokov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Maximálny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rokov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Poistné sumy: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– 50 €, dieťa 15 €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Čakacia doba: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 3 mes., Ú žiadna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A8CE0E-E7C5-4352-849D-AEF79367C6D7}"/>
              </a:ext>
            </a:extLst>
          </p:cNvPr>
          <p:cNvSpPr txBox="1">
            <a:spLocks/>
          </p:cNvSpPr>
          <p:nvPr/>
        </p:nvSpPr>
        <p:spPr>
          <a:xfrm>
            <a:off x="5087888" y="4988917"/>
            <a:ext cx="7157442" cy="143651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000" b="1" dirty="0">
                <a:solidFill>
                  <a:srgbClr val="002060"/>
                </a:solidFill>
              </a:rPr>
              <a:t>Benefit: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49E13A-0B9C-48B8-9234-72D3EBE19D8F}"/>
              </a:ext>
            </a:extLst>
          </p:cNvPr>
          <p:cNvSpPr/>
          <p:nvPr/>
        </p:nvSpPr>
        <p:spPr>
          <a:xfrm>
            <a:off x="5087888" y="5277098"/>
            <a:ext cx="6437362" cy="575915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Dvojnásobok poistnej sumy v prípade hospitalizácie na oddelení intenzívnej starostlivosti alebo neodkladnej operácie.</a:t>
            </a:r>
          </a:p>
          <a:p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Navýšenie poistného plnenia o 10 % v prípade bonusu za prevenciu (preventívna prehliadka, darovanie krvi).</a:t>
            </a:r>
          </a:p>
        </p:txBody>
      </p:sp>
      <p:pic>
        <p:nvPicPr>
          <p:cNvPr id="11" name="Picture 12" descr="A picture containing animal, black, white, bird&#10;&#10;Description automatically generated">
            <a:extLst>
              <a:ext uri="{FF2B5EF4-FFF2-40B4-BE49-F238E27FC236}">
                <a16:creationId xmlns:a16="http://schemas.microsoft.com/office/drawing/2014/main" id="{637E734A-D715-4D65-AD25-368A4DAEF6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8" r="8841"/>
          <a:stretch/>
        </p:blipFill>
        <p:spPr>
          <a:xfrm>
            <a:off x="1127447" y="3965623"/>
            <a:ext cx="1830085" cy="28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8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B7ED62-71DA-4EA7-9F80-B2F03BE0249A}"/>
              </a:ext>
            </a:extLst>
          </p:cNvPr>
          <p:cNvSpPr/>
          <p:nvPr/>
        </p:nvSpPr>
        <p:spPr>
          <a:xfrm>
            <a:off x="479376" y="1233488"/>
            <a:ext cx="3888433" cy="2838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B86E3-34F4-461B-A10A-D8E04050C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CHIRURGICKÝ ZÁKROK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9489-79A4-4FF1-AAB9-BC43BC4D2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772816"/>
            <a:ext cx="3384376" cy="4608512"/>
          </a:xfrm>
        </p:spPr>
        <p:txBody>
          <a:bodyPr/>
          <a:lstStyle/>
          <a:p>
            <a:r>
              <a:rPr lang="sk-SK" sz="2400" b="1">
                <a:solidFill>
                  <a:schemeClr val="bg2"/>
                </a:solidFill>
              </a:rPr>
              <a:t>Parametre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FB93-AD37-491E-B89E-A6E77BA7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</p:spPr>
        <p:txBody>
          <a:bodyPr/>
          <a:lstStyle/>
          <a:p>
            <a:fld id="{95198902-C35A-4E2A-BC61-0299A3479B64}" type="slidenum">
              <a:rPr lang="sk-SK" smtClean="0"/>
              <a:pPr/>
              <a:t>16</a:t>
            </a:fld>
            <a:endParaRPr lang="sk-S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EB042A-414B-4935-A680-95F4DA986C87}"/>
              </a:ext>
            </a:extLst>
          </p:cNvPr>
          <p:cNvSpPr txBox="1">
            <a:spLocks/>
          </p:cNvSpPr>
          <p:nvPr/>
        </p:nvSpPr>
        <p:spPr>
          <a:xfrm>
            <a:off x="5087888" y="1772816"/>
            <a:ext cx="6437362" cy="46085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400" b="1" dirty="0">
                <a:solidFill>
                  <a:srgbClr val="002060"/>
                </a:solidFill>
              </a:rPr>
              <a:t>POISTNÉ PLNENIE:</a:t>
            </a:r>
          </a:p>
          <a:p>
            <a:r>
              <a:rPr lang="sk-SK" sz="1600" dirty="0">
                <a:solidFill>
                  <a:srgbClr val="002060"/>
                </a:solidFill>
              </a:rPr>
              <a:t>Vyplatenie poistného plnenia v prípade podstúpenia nevyhnutného chirurgického zákroku uvedeného v Tabuľke CHZ jednorazovo vo výške príslušného % z dohodnutej poistnej sumy.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B40D1-3077-499E-A77C-553955A7E04A}"/>
              </a:ext>
            </a:extLst>
          </p:cNvPr>
          <p:cNvSpPr/>
          <p:nvPr/>
        </p:nvSpPr>
        <p:spPr>
          <a:xfrm>
            <a:off x="658813" y="2204864"/>
            <a:ext cx="3564979" cy="1867074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Vstupný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až 60 rokov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Maximálny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rokov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Poistné sumy: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1 000 € až 20 000 €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Čakacia doba: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 3 mes., Ú žiadna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A8CE0E-E7C5-4352-849D-AEF79367C6D7}"/>
              </a:ext>
            </a:extLst>
          </p:cNvPr>
          <p:cNvSpPr txBox="1">
            <a:spLocks/>
          </p:cNvSpPr>
          <p:nvPr/>
        </p:nvSpPr>
        <p:spPr>
          <a:xfrm>
            <a:off x="5087888" y="4988917"/>
            <a:ext cx="7157442" cy="143651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000" b="1" dirty="0">
                <a:solidFill>
                  <a:srgbClr val="002060"/>
                </a:solidFill>
              </a:rPr>
              <a:t>Benefit</a:t>
            </a:r>
            <a:r>
              <a:rPr lang="sk-SK" sz="2000" b="1" dirty="0"/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49E13A-0B9C-48B8-9234-72D3EBE19D8F}"/>
              </a:ext>
            </a:extLst>
          </p:cNvPr>
          <p:cNvSpPr/>
          <p:nvPr/>
        </p:nvSpPr>
        <p:spPr>
          <a:xfrm>
            <a:off x="5087888" y="5277098"/>
            <a:ext cx="7352216" cy="575915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Navýšenie poistného plnenia o 10 % v prípade bonusu za prevenciu (preventívna prehliadka, darovanie krvi).</a:t>
            </a:r>
          </a:p>
        </p:txBody>
      </p:sp>
      <p:pic>
        <p:nvPicPr>
          <p:cNvPr id="11" name="Picture 12" descr="A picture containing animal, black, white, bird&#10;&#10;Description automatically generated">
            <a:extLst>
              <a:ext uri="{FF2B5EF4-FFF2-40B4-BE49-F238E27FC236}">
                <a16:creationId xmlns:a16="http://schemas.microsoft.com/office/drawing/2014/main" id="{645503D6-1B36-4D70-8B4B-CCE32BE27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8" r="8841"/>
          <a:stretch/>
        </p:blipFill>
        <p:spPr>
          <a:xfrm>
            <a:off x="1144350" y="3903900"/>
            <a:ext cx="1855306" cy="293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B7ED62-71DA-4EA7-9F80-B2F03BE0249A}"/>
              </a:ext>
            </a:extLst>
          </p:cNvPr>
          <p:cNvSpPr/>
          <p:nvPr/>
        </p:nvSpPr>
        <p:spPr>
          <a:xfrm>
            <a:off x="479376" y="1233488"/>
            <a:ext cx="3888433" cy="2838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B86E3-34F4-461B-A10A-D8E04050C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PRÁCENESCHOPNOSŤ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9489-79A4-4FF1-AAB9-BC43BC4D2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772816"/>
            <a:ext cx="3384376" cy="4608512"/>
          </a:xfrm>
        </p:spPr>
        <p:txBody>
          <a:bodyPr/>
          <a:lstStyle/>
          <a:p>
            <a:r>
              <a:rPr lang="sk-SK" sz="2400" b="1">
                <a:solidFill>
                  <a:schemeClr val="bg2"/>
                </a:solidFill>
              </a:rPr>
              <a:t>Parametre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FB93-AD37-491E-B89E-A6E77BA7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</p:spPr>
        <p:txBody>
          <a:bodyPr/>
          <a:lstStyle/>
          <a:p>
            <a:fld id="{95198902-C35A-4E2A-BC61-0299A3479B64}" type="slidenum">
              <a:rPr lang="sk-SK" smtClean="0"/>
              <a:pPr/>
              <a:t>17</a:t>
            </a:fld>
            <a:endParaRPr lang="sk-S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EB042A-414B-4935-A680-95F4DA986C87}"/>
              </a:ext>
            </a:extLst>
          </p:cNvPr>
          <p:cNvSpPr txBox="1">
            <a:spLocks/>
          </p:cNvSpPr>
          <p:nvPr/>
        </p:nvSpPr>
        <p:spPr>
          <a:xfrm>
            <a:off x="5087888" y="1767682"/>
            <a:ext cx="7157442" cy="46085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400" b="1" dirty="0">
                <a:solidFill>
                  <a:srgbClr val="002060"/>
                </a:solidFill>
              </a:rPr>
              <a:t>MOŽNOSTI KRYTIA</a:t>
            </a:r>
          </a:p>
          <a:p>
            <a:r>
              <a:rPr lang="sk-SK" sz="1800" dirty="0">
                <a:solidFill>
                  <a:schemeClr val="bg2"/>
                </a:solidFill>
              </a:rPr>
              <a:t>Pre zamestnancov</a:t>
            </a:r>
          </a:p>
          <a:p>
            <a:r>
              <a:rPr lang="sk-SK" sz="1800" dirty="0">
                <a:solidFill>
                  <a:schemeClr val="bg2"/>
                </a:solidFill>
              </a:rPr>
              <a:t>Pre SZČO</a:t>
            </a:r>
            <a:endParaRPr lang="sk-SK" sz="2400" b="1" dirty="0">
              <a:solidFill>
                <a:schemeClr val="bg2"/>
              </a:solidFill>
            </a:endParaRPr>
          </a:p>
          <a:p>
            <a:endParaRPr lang="sk-SK" sz="2000" b="1" dirty="0">
              <a:solidFill>
                <a:srgbClr val="002060"/>
              </a:solidFill>
            </a:endParaRPr>
          </a:p>
          <a:p>
            <a:r>
              <a:rPr lang="sk-SK" sz="2400" b="1" dirty="0">
                <a:solidFill>
                  <a:srgbClr val="002060"/>
                </a:solidFill>
              </a:rPr>
              <a:t>POISTNÉ PLNENIE:</a:t>
            </a:r>
          </a:p>
          <a:p>
            <a:r>
              <a:rPr lang="sk-SK" sz="1800" dirty="0">
                <a:solidFill>
                  <a:srgbClr val="002060"/>
                </a:solidFill>
              </a:rPr>
              <a:t>Vyplatenie dennej dávky v prípade pracovnej neschopnosti,</a:t>
            </a:r>
            <a:br>
              <a:rPr lang="sk-SK" sz="1800" dirty="0">
                <a:solidFill>
                  <a:srgbClr val="002060"/>
                </a:solidFill>
              </a:rPr>
            </a:br>
            <a:r>
              <a:rPr lang="sk-SK" sz="1800" dirty="0">
                <a:solidFill>
                  <a:srgbClr val="002060"/>
                </a:solidFill>
              </a:rPr>
              <a:t>max 720 dní.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B40D1-3077-499E-A77C-553955A7E04A}"/>
              </a:ext>
            </a:extLst>
          </p:cNvPr>
          <p:cNvSpPr/>
          <p:nvPr/>
        </p:nvSpPr>
        <p:spPr>
          <a:xfrm>
            <a:off x="658813" y="2204864"/>
            <a:ext cx="3564979" cy="1867074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Vstupný vek: </a:t>
            </a:r>
            <a:r>
              <a:rPr lang="sk-SK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až 60 rokov</a:t>
            </a:r>
          </a:p>
          <a:p>
            <a:r>
              <a:rPr lang="sk-SK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Maximálny vek: </a:t>
            </a:r>
            <a:r>
              <a:rPr lang="sk-SK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rokov</a:t>
            </a:r>
          </a:p>
          <a:p>
            <a:r>
              <a:rPr lang="sk-SK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Poistné sumy:</a:t>
            </a:r>
            <a:r>
              <a:rPr lang="sk-SK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5 - 50 €</a:t>
            </a:r>
          </a:p>
          <a:p>
            <a:r>
              <a:rPr lang="sk-SK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Čakacia doba: </a:t>
            </a:r>
            <a:r>
              <a:rPr lang="sk-SK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 3 mes., Ú žiadna</a:t>
            </a:r>
          </a:p>
          <a:p>
            <a:r>
              <a:rPr lang="sk-SK" sz="1600" kern="0" dirty="0">
                <a:solidFill>
                  <a:srgbClr val="009F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Osobitná čakacie doba: 9 mes. (tehotenstvo)</a:t>
            </a: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9FE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sk-SK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A8CE0E-E7C5-4352-849D-AEF79367C6D7}"/>
              </a:ext>
            </a:extLst>
          </p:cNvPr>
          <p:cNvSpPr txBox="1">
            <a:spLocks/>
          </p:cNvSpPr>
          <p:nvPr/>
        </p:nvSpPr>
        <p:spPr>
          <a:xfrm>
            <a:off x="5087888" y="4988917"/>
            <a:ext cx="7157442" cy="143651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000" b="1">
                <a:solidFill>
                  <a:srgbClr val="002060"/>
                </a:solidFill>
              </a:rPr>
              <a:t>Benefit: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49E13A-0B9C-48B8-9234-72D3EBE19D8F}"/>
              </a:ext>
            </a:extLst>
          </p:cNvPr>
          <p:cNvSpPr/>
          <p:nvPr/>
        </p:nvSpPr>
        <p:spPr>
          <a:xfrm>
            <a:off x="5087888" y="5277098"/>
            <a:ext cx="6696744" cy="960214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sk-SK" sz="1600" dirty="0">
                <a:solidFill>
                  <a:srgbClr val="002060"/>
                </a:solidFill>
                <a:latin typeface="Arial"/>
                <a:cs typeface="Arial"/>
              </a:rPr>
              <a:t>Ak má poistený v čase poistnej udalosti hypotéku, </a:t>
            </a:r>
            <a:endParaRPr lang="en-US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sk-SK" sz="1600" dirty="0">
                <a:solidFill>
                  <a:srgbClr val="002060"/>
                </a:solidFill>
                <a:latin typeface="Arial"/>
                <a:cs typeface="Arial"/>
              </a:rPr>
              <a:t>pre dennú dávku do 10 € nežiadame dokladovanie príjmu.</a:t>
            </a:r>
            <a:endParaRPr lang="sk-SK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B114A6-D0DA-47D8-99BC-BC0B2BAD7F10}"/>
              </a:ext>
            </a:extLst>
          </p:cNvPr>
          <p:cNvSpPr txBox="1">
            <a:spLocks/>
          </p:cNvSpPr>
          <p:nvPr/>
        </p:nvSpPr>
        <p:spPr>
          <a:xfrm>
            <a:off x="479425" y="4581128"/>
            <a:ext cx="4032398" cy="179655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000" b="1" dirty="0">
                <a:solidFill>
                  <a:srgbClr val="002060"/>
                </a:solidFill>
              </a:rPr>
              <a:t>VARIANTY</a:t>
            </a:r>
          </a:p>
          <a:p>
            <a:r>
              <a:rPr lang="sk-SK" sz="1600" dirty="0">
                <a:solidFill>
                  <a:srgbClr val="002060"/>
                </a:solidFill>
              </a:rPr>
              <a:t>29/1 – PN v dĺžke min. 29 dní s plnením spätne od 1. dňa</a:t>
            </a:r>
          </a:p>
          <a:p>
            <a:r>
              <a:rPr lang="sk-SK" sz="1600" dirty="0">
                <a:solidFill>
                  <a:srgbClr val="002060"/>
                </a:solidFill>
              </a:rPr>
              <a:t>60/60 – PN v dĺžke min. 60 dní s plnením od 60. dňa</a:t>
            </a:r>
            <a:endParaRPr lang="sk-SK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B7ED62-71DA-4EA7-9F80-B2F03BE0249A}"/>
              </a:ext>
            </a:extLst>
          </p:cNvPr>
          <p:cNvSpPr/>
          <p:nvPr/>
        </p:nvSpPr>
        <p:spPr>
          <a:xfrm>
            <a:off x="479376" y="1233488"/>
            <a:ext cx="3888433" cy="2838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B86E3-34F4-461B-A10A-D8E04050C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SMRŤ NÁSLEDKOM ÚRAZU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9489-79A4-4FF1-AAB9-BC43BC4D2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590975"/>
            <a:ext cx="3384376" cy="4608512"/>
          </a:xfrm>
        </p:spPr>
        <p:txBody>
          <a:bodyPr/>
          <a:lstStyle/>
          <a:p>
            <a:r>
              <a:rPr lang="sk-SK" sz="2400" b="1">
                <a:solidFill>
                  <a:schemeClr val="bg2"/>
                </a:solidFill>
              </a:rPr>
              <a:t>Parametre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FB93-AD37-491E-B89E-A6E77BA7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</p:spPr>
        <p:txBody>
          <a:bodyPr/>
          <a:lstStyle/>
          <a:p>
            <a:fld id="{95198902-C35A-4E2A-BC61-0299A3479B64}" type="slidenum">
              <a:rPr lang="sk-SK" smtClean="0"/>
              <a:pPr/>
              <a:t>18</a:t>
            </a:fld>
            <a:endParaRPr lang="sk-S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EB042A-414B-4935-A680-95F4DA986C87}"/>
              </a:ext>
            </a:extLst>
          </p:cNvPr>
          <p:cNvSpPr txBox="1">
            <a:spLocks/>
          </p:cNvSpPr>
          <p:nvPr/>
        </p:nvSpPr>
        <p:spPr>
          <a:xfrm>
            <a:off x="5087888" y="1988840"/>
            <a:ext cx="4320480" cy="144016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400" b="1" dirty="0">
                <a:solidFill>
                  <a:srgbClr val="002060"/>
                </a:solidFill>
              </a:rPr>
              <a:t>MOŽNOSTI KRYTIA</a:t>
            </a:r>
          </a:p>
          <a:p>
            <a:r>
              <a:rPr lang="sk-SK" sz="1800" dirty="0">
                <a:solidFill>
                  <a:schemeClr val="bg2"/>
                </a:solidFill>
              </a:rPr>
              <a:t>Základné krytie</a:t>
            </a:r>
          </a:p>
          <a:p>
            <a:r>
              <a:rPr lang="sk-SK" sz="1800" dirty="0">
                <a:solidFill>
                  <a:schemeClr val="bg2"/>
                </a:solidFill>
              </a:rPr>
              <a:t>So zvýšeným rizikom</a:t>
            </a:r>
          </a:p>
          <a:p>
            <a:endParaRPr lang="sk-SK" sz="2000" b="1" dirty="0"/>
          </a:p>
          <a:p>
            <a:endParaRPr lang="sk-SK" sz="2000" b="1" dirty="0"/>
          </a:p>
          <a:p>
            <a:r>
              <a:rPr lang="sk-SK" sz="1800" dirty="0">
                <a:solidFill>
                  <a:srgbClr val="002060"/>
                </a:solidFill>
              </a:rPr>
              <a:t>Približne 250 ľudí zomiera každý rok pri dopravných nehodách.</a:t>
            </a:r>
          </a:p>
          <a:p>
            <a:endParaRPr lang="sk-SK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B40D1-3077-499E-A77C-553955A7E04A}"/>
              </a:ext>
            </a:extLst>
          </p:cNvPr>
          <p:cNvSpPr/>
          <p:nvPr/>
        </p:nvSpPr>
        <p:spPr>
          <a:xfrm>
            <a:off x="660764" y="2404024"/>
            <a:ext cx="3528392" cy="1728644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Vstupný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až 75 rokov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Maximálny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rokov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Čakacia doba: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žiadna</a:t>
            </a:r>
          </a:p>
          <a:p>
            <a:endParaRPr lang="sk-SK" sz="160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sk-SK" sz="1600" b="1">
                <a:solidFill>
                  <a:schemeClr val="bg2"/>
                </a:solidFill>
                <a:latin typeface="Arial"/>
                <a:cs typeface="Arial"/>
              </a:rPr>
              <a:t>Poistné sumy:</a:t>
            </a:r>
            <a:r>
              <a:rPr lang="sk-SK" sz="1600">
                <a:solidFill>
                  <a:schemeClr val="bg2"/>
                </a:solidFill>
                <a:latin typeface="Arial"/>
                <a:cs typeface="Arial"/>
              </a:rPr>
              <a:t> 5 000 - 200 000 €</a:t>
            </a:r>
            <a:endParaRPr lang="sk-SK" sz="1600">
              <a:solidFill>
                <a:schemeClr val="bg2"/>
              </a:solidFill>
              <a:latin typeface="Arial"/>
              <a:ea typeface="+mn-lt"/>
              <a:cs typeface="Arial"/>
            </a:endParaRPr>
          </a:p>
          <a:p>
            <a:endParaRPr lang="sk-SK" sz="16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A8CE0E-E7C5-4352-849D-AEF79367C6D7}"/>
              </a:ext>
            </a:extLst>
          </p:cNvPr>
          <p:cNvSpPr txBox="1">
            <a:spLocks/>
          </p:cNvSpPr>
          <p:nvPr/>
        </p:nvSpPr>
        <p:spPr>
          <a:xfrm>
            <a:off x="5087888" y="4884515"/>
            <a:ext cx="6696744" cy="234555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000" b="1">
                <a:solidFill>
                  <a:srgbClr val="002060"/>
                </a:solidFill>
              </a:rPr>
              <a:t>Benefit: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49E13A-0B9C-48B8-9234-72D3EBE19D8F}"/>
              </a:ext>
            </a:extLst>
          </p:cNvPr>
          <p:cNvSpPr/>
          <p:nvPr/>
        </p:nvSpPr>
        <p:spPr>
          <a:xfrm>
            <a:off x="5087888" y="5325157"/>
            <a:ext cx="6437362" cy="960214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Dvojnásobné plnenie v prípade autonehody.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ABFDAEB-98E9-4C3D-B671-3C511465CE66}"/>
              </a:ext>
            </a:extLst>
          </p:cNvPr>
          <p:cNvSpPr txBox="1"/>
          <p:nvPr/>
        </p:nvSpPr>
        <p:spPr>
          <a:xfrm>
            <a:off x="9890493" y="1784059"/>
            <a:ext cx="2167136" cy="396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/>
          </a:p>
        </p:txBody>
      </p:sp>
      <p:pic>
        <p:nvPicPr>
          <p:cNvPr id="14" name="Picture 12" descr="A picture containing animal, black, white, bird&#10;&#10;Description automatically generated">
            <a:extLst>
              <a:ext uri="{FF2B5EF4-FFF2-40B4-BE49-F238E27FC236}">
                <a16:creationId xmlns:a16="http://schemas.microsoft.com/office/drawing/2014/main" id="{A46E1712-1EEF-42CD-B022-4D72B3747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8" r="8841"/>
          <a:stretch/>
        </p:blipFill>
        <p:spPr>
          <a:xfrm>
            <a:off x="1217939" y="4131403"/>
            <a:ext cx="1609051" cy="25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B7ED62-71DA-4EA7-9F80-B2F03BE0249A}"/>
              </a:ext>
            </a:extLst>
          </p:cNvPr>
          <p:cNvSpPr/>
          <p:nvPr/>
        </p:nvSpPr>
        <p:spPr>
          <a:xfrm>
            <a:off x="479376" y="1233488"/>
            <a:ext cx="3888433" cy="2838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B86E3-34F4-461B-A10A-D8E04050C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442913"/>
            <a:ext cx="9361040" cy="782637"/>
          </a:xfrm>
        </p:spPr>
        <p:txBody>
          <a:bodyPr/>
          <a:lstStyle/>
          <a:p>
            <a:r>
              <a:rPr lang="sk-SK"/>
              <a:t>TRVALÉ NÁSLEDKY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9489-79A4-4FF1-AAB9-BC43BC4D2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806575"/>
            <a:ext cx="3384376" cy="4608512"/>
          </a:xfrm>
        </p:spPr>
        <p:txBody>
          <a:bodyPr/>
          <a:lstStyle/>
          <a:p>
            <a:r>
              <a:rPr lang="sk-SK" sz="2400" b="1">
                <a:solidFill>
                  <a:schemeClr val="bg2"/>
                </a:solidFill>
              </a:rPr>
              <a:t>Parametre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FB93-AD37-491E-B89E-A6E77BA7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98902-C35A-4E2A-BC61-0299A3479B64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B40D1-3077-499E-A77C-553955A7E04A}"/>
              </a:ext>
            </a:extLst>
          </p:cNvPr>
          <p:cNvSpPr/>
          <p:nvPr/>
        </p:nvSpPr>
        <p:spPr>
          <a:xfrm>
            <a:off x="658813" y="2204864"/>
            <a:ext cx="3564979" cy="1867074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Vstupný vek: </a:t>
            </a:r>
            <a:r>
              <a:rPr kumimoji="0" lang="sk-SK" sz="1600" b="0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 dní až 75 rokov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Maximálny vek: </a:t>
            </a:r>
            <a:r>
              <a:rPr kumimoji="0" lang="sk-SK" sz="1600" b="0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 rokov</a:t>
            </a:r>
          </a:p>
          <a:p>
            <a:r>
              <a:rPr kumimoji="0" lang="sk-SK" sz="1600" b="1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Poistné </a:t>
            </a:r>
            <a:r>
              <a:rPr kumimoji="0" lang="sk-SK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sumy: </a:t>
            </a:r>
            <a:r>
              <a:rPr lang="sk-SK"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3.000 – 50.000 €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Čakacia doba: </a:t>
            </a:r>
            <a:r>
              <a:rPr kumimoji="0" lang="sk-SK" sz="1600" b="0" i="0" u="none" strike="noStrike" kern="1200" cap="none" spc="0" normalizeH="0" baseline="0" noProof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žiadna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49E13A-0B9C-48B8-9234-72D3EBE19D8F}"/>
              </a:ext>
            </a:extLst>
          </p:cNvPr>
          <p:cNvSpPr/>
          <p:nvPr/>
        </p:nvSpPr>
        <p:spPr>
          <a:xfrm>
            <a:off x="5067504" y="4719215"/>
            <a:ext cx="6384797" cy="982963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9BD552AC-AB28-450C-9A21-891D42E4BAD8}"/>
              </a:ext>
            </a:extLst>
          </p:cNvPr>
          <p:cNvSpPr/>
          <p:nvPr/>
        </p:nvSpPr>
        <p:spPr>
          <a:xfrm>
            <a:off x="5069203" y="1645655"/>
            <a:ext cx="6081479" cy="276998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MOŽNOSTI KRYTIA</a:t>
            </a:r>
          </a:p>
          <a:p>
            <a:r>
              <a:rPr lang="sk-SK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Základné krytie</a:t>
            </a:r>
          </a:p>
          <a:p>
            <a:r>
              <a:rPr lang="sk-SK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zvýšeným rizikom</a:t>
            </a:r>
          </a:p>
          <a:p>
            <a:endParaRPr lang="sk-SK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sk-SK" sz="2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POISTNÉ PLNENIE:</a:t>
            </a:r>
          </a:p>
          <a:p>
            <a:r>
              <a:rPr lang="sk-SK" dirty="0">
                <a:solidFill>
                  <a:srgbClr val="002060"/>
                </a:solidFill>
                <a:latin typeface="Arial"/>
                <a:cs typeface="Arial"/>
              </a:rPr>
              <a:t>Výplata jednorazového plnenia v prípade trvalých následkov úrazu po ustálení liečby od 1% s progresívnym plnením do 750%, rozsah sa určuje podľa Tabuľky pre hodnotenie TN.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2DB3F63E-51F8-45AD-8791-09A31C506837}"/>
              </a:ext>
            </a:extLst>
          </p:cNvPr>
          <p:cNvSpPr/>
          <p:nvPr/>
        </p:nvSpPr>
        <p:spPr>
          <a:xfrm>
            <a:off x="5098925" y="4805420"/>
            <a:ext cx="5774666" cy="11387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sk-SK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Benefit:</a:t>
            </a:r>
          </a:p>
          <a:p>
            <a:r>
              <a:rPr lang="sk-SK" sz="1600" dirty="0">
                <a:solidFill>
                  <a:srgbClr val="002060"/>
                </a:solidFill>
                <a:latin typeface="Arial"/>
                <a:cs typeface="Arial"/>
              </a:rPr>
              <a:t>Ak sa poistná udalosť stane dieťaťu vo veku od 14 dní </a:t>
            </a:r>
          </a:p>
          <a:p>
            <a:r>
              <a:rPr lang="sk-SK" sz="1600" dirty="0">
                <a:solidFill>
                  <a:srgbClr val="002060"/>
                </a:solidFill>
                <a:latin typeface="Arial"/>
                <a:cs typeface="Arial"/>
              </a:rPr>
              <a:t>do 14 rokov, poistné plnenie bude vypočítané z </a:t>
            </a:r>
            <a:r>
              <a:rPr lang="sk-SK" sz="1600" b="1" dirty="0">
                <a:solidFill>
                  <a:srgbClr val="002060"/>
                </a:solidFill>
                <a:latin typeface="Arial"/>
                <a:cs typeface="Arial"/>
              </a:rPr>
              <a:t>dvojnásobku poistnej sumy. </a:t>
            </a:r>
            <a:endParaRPr lang="sk-SK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3AA427-817C-487E-9817-FCAFAF4873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JEDINEČNÝ HYPOTEKÁRNY BENEFIT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2637E-7A65-44ED-81FB-E722081F3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198902-C35A-4E2A-BC61-0299A3479B64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1A567EC-920C-4C2C-B33F-94665DD12479}"/>
              </a:ext>
            </a:extLst>
          </p:cNvPr>
          <p:cNvSpPr txBox="1">
            <a:spLocks/>
          </p:cNvSpPr>
          <p:nvPr/>
        </p:nvSpPr>
        <p:spPr>
          <a:xfrm>
            <a:off x="500564" y="2508577"/>
            <a:ext cx="864617" cy="923330"/>
          </a:xfrm>
          <a:prstGeom prst="rect">
            <a:avLst/>
          </a:prstGeom>
          <a:noFill/>
          <a:ln w="117475">
            <a:noFill/>
          </a:ln>
        </p:spPr>
        <p:txBody>
          <a:bodyPr wrap="square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6000" dirty="0"/>
              <a:t>1</a:t>
            </a:r>
          </a:p>
        </p:txBody>
      </p:sp>
      <p:sp>
        <p:nvSpPr>
          <p:cNvPr id="8" name="Obdĺžnik 14">
            <a:extLst>
              <a:ext uri="{FF2B5EF4-FFF2-40B4-BE49-F238E27FC236}">
                <a16:creationId xmlns:a16="http://schemas.microsoft.com/office/drawing/2014/main" id="{E62A261B-FD88-4588-B163-E6A21C5189DA}"/>
              </a:ext>
            </a:extLst>
          </p:cNvPr>
          <p:cNvSpPr/>
          <p:nvPr/>
        </p:nvSpPr>
        <p:spPr>
          <a:xfrm>
            <a:off x="1559496" y="2460205"/>
            <a:ext cx="10448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Pripoistenie </a:t>
            </a:r>
            <a:r>
              <a:rPr lang="sk-SK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smrti</a:t>
            </a:r>
            <a:r>
              <a:rPr lang="sk-SK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konštantnou alebo klesajúcou PS </a:t>
            </a:r>
          </a:p>
          <a:p>
            <a:r>
              <a:rPr lang="sk-SK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 mal poistený v čase úmrtia nesplatený hypotekárny úver, vyplatíme </a:t>
            </a:r>
            <a:r>
              <a:rPr lang="sk-SK" sz="20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splátok hypotéky</a:t>
            </a:r>
            <a:r>
              <a:rPr lang="sk-SK" sz="20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spoludlžníkovi alebo oprávnenej osobe, max 3.000 €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102B493-31E7-4B22-8A53-B583511F06CD}"/>
              </a:ext>
            </a:extLst>
          </p:cNvPr>
          <p:cNvSpPr txBox="1">
            <a:spLocks/>
          </p:cNvSpPr>
          <p:nvPr/>
        </p:nvSpPr>
        <p:spPr>
          <a:xfrm>
            <a:off x="500564" y="3749495"/>
            <a:ext cx="864617" cy="923330"/>
          </a:xfrm>
          <a:prstGeom prst="rect">
            <a:avLst/>
          </a:prstGeom>
          <a:noFill/>
          <a:ln w="117475">
            <a:noFill/>
          </a:ln>
        </p:spPr>
        <p:txBody>
          <a:bodyPr wrap="square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6000" dirty="0"/>
              <a:t>2</a:t>
            </a:r>
          </a:p>
        </p:txBody>
      </p:sp>
      <p:sp>
        <p:nvSpPr>
          <p:cNvPr id="10" name="Obdĺžnik 14">
            <a:extLst>
              <a:ext uri="{FF2B5EF4-FFF2-40B4-BE49-F238E27FC236}">
                <a16:creationId xmlns:a16="http://schemas.microsoft.com/office/drawing/2014/main" id="{4F54A595-13AC-4335-A9E4-F6D99811B743}"/>
              </a:ext>
            </a:extLst>
          </p:cNvPr>
          <p:cNvSpPr/>
          <p:nvPr/>
        </p:nvSpPr>
        <p:spPr>
          <a:xfrm>
            <a:off x="1559495" y="3887994"/>
            <a:ext cx="10448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Pripoistenie </a:t>
            </a:r>
            <a:r>
              <a:rPr lang="sk-SK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vážnych chorôb </a:t>
            </a:r>
          </a:p>
          <a:p>
            <a:r>
              <a:rPr lang="sk-SK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 mal poistený v čase diagnostikovania vážnej choroby hypotekárny úver, vyplatíme                   </a:t>
            </a:r>
            <a:r>
              <a:rPr lang="sk-SK" sz="20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splátok hypotéky</a:t>
            </a:r>
            <a:r>
              <a:rPr lang="sk-SK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max 3.000 €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4EC71C-8930-4C19-84BF-5DE8E865F120}"/>
              </a:ext>
            </a:extLst>
          </p:cNvPr>
          <p:cNvSpPr txBox="1"/>
          <p:nvPr/>
        </p:nvSpPr>
        <p:spPr>
          <a:xfrm>
            <a:off x="4638331" y="5843448"/>
            <a:ext cx="6934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PODMIENKY BENEFITU</a:t>
            </a:r>
          </a:p>
          <a:p>
            <a:pPr algn="r"/>
            <a:r>
              <a:rPr lang="sk-SK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Poistná suma:</a:t>
            </a: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Smrť od 15.000 € / Vážne choroby od 10.000 €</a:t>
            </a:r>
          </a:p>
          <a:p>
            <a:pPr algn="r"/>
            <a:r>
              <a:rPr lang="sk-SK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 poistenia:</a:t>
            </a: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10 rokov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BC84A89E-78FF-A213-A168-E3F2768A44C5}"/>
              </a:ext>
            </a:extLst>
          </p:cNvPr>
          <p:cNvSpPr/>
          <p:nvPr/>
        </p:nvSpPr>
        <p:spPr>
          <a:xfrm>
            <a:off x="1172293" y="1656183"/>
            <a:ext cx="9847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900430" algn="l"/>
                <a:tab pos="2700655" algn="l"/>
                <a:tab pos="5220970" algn="r"/>
                <a:tab pos="449580" algn="l"/>
              </a:tabLst>
              <a:defRPr/>
            </a:pPr>
            <a:r>
              <a:rPr lang="sk-SK" sz="20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HYPOTEKÁRNY BENEFIT </a:t>
            </a:r>
            <a:r>
              <a:rPr lang="sk-SK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vyplatenie </a:t>
            </a:r>
            <a:r>
              <a:rPr lang="sk-SK" sz="20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splátok </a:t>
            </a:r>
            <a:r>
              <a:rPr lang="sk-SK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hypoúveru, max. 3.000 €</a:t>
            </a:r>
            <a:endParaRPr kumimoji="0" lang="sk-SK" sz="20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89112F02-34A6-6F29-D156-E2FCA11F6E23}"/>
              </a:ext>
            </a:extLst>
          </p:cNvPr>
          <p:cNvSpPr txBox="1"/>
          <p:nvPr/>
        </p:nvSpPr>
        <p:spPr>
          <a:xfrm rot="1800000">
            <a:off x="10426203" y="1711267"/>
            <a:ext cx="13621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i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ZDARMA</a:t>
            </a:r>
            <a:endParaRPr lang="sk-SK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7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B7ED62-71DA-4EA7-9F80-B2F03BE0249A}"/>
              </a:ext>
            </a:extLst>
          </p:cNvPr>
          <p:cNvSpPr/>
          <p:nvPr/>
        </p:nvSpPr>
        <p:spPr>
          <a:xfrm>
            <a:off x="207838" y="1217755"/>
            <a:ext cx="3888433" cy="2838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B86E3-34F4-461B-A10A-D8E04050C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442913"/>
            <a:ext cx="9361040" cy="782637"/>
          </a:xfrm>
        </p:spPr>
        <p:txBody>
          <a:bodyPr/>
          <a:lstStyle/>
          <a:p>
            <a:r>
              <a:rPr lang="sk-SK"/>
              <a:t>DENNÉ ODŠKODNÉ/ÚRAZ SO ZRÝCHLENÍM PLNENÍM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9489-79A4-4FF1-AAB9-BC43BC4D2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772816"/>
            <a:ext cx="3384376" cy="4608512"/>
          </a:xfrm>
        </p:spPr>
        <p:txBody>
          <a:bodyPr/>
          <a:lstStyle/>
          <a:p>
            <a:r>
              <a:rPr lang="sk-SK" sz="2400" b="1">
                <a:solidFill>
                  <a:schemeClr val="bg2"/>
                </a:solidFill>
              </a:rPr>
              <a:t>Parametre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FB93-AD37-491E-B89E-A6E77BA7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</p:spPr>
        <p:txBody>
          <a:bodyPr/>
          <a:lstStyle/>
          <a:p>
            <a:fld id="{95198902-C35A-4E2A-BC61-0299A3479B64}" type="slidenum">
              <a:rPr lang="sk-SK" smtClean="0"/>
              <a:pPr/>
              <a:t>20</a:t>
            </a:fld>
            <a:endParaRPr lang="sk-S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EB042A-414B-4935-A680-95F4DA986C87}"/>
              </a:ext>
            </a:extLst>
          </p:cNvPr>
          <p:cNvSpPr txBox="1">
            <a:spLocks/>
          </p:cNvSpPr>
          <p:nvPr/>
        </p:nvSpPr>
        <p:spPr>
          <a:xfrm>
            <a:off x="5087888" y="1300092"/>
            <a:ext cx="6437362" cy="51453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400" b="1" dirty="0">
                <a:solidFill>
                  <a:srgbClr val="002060"/>
                </a:solidFill>
              </a:rPr>
              <a:t>POISTNÉ PLNENIE (DO):</a:t>
            </a:r>
          </a:p>
          <a:p>
            <a:r>
              <a:rPr lang="sk-SK" sz="1800" dirty="0">
                <a:solidFill>
                  <a:srgbClr val="002060"/>
                </a:solidFill>
              </a:rPr>
              <a:t>Výplata dennej dávky v prípade liečenia úrazu v dĺžke 13 dní.</a:t>
            </a:r>
          </a:p>
          <a:p>
            <a:endParaRPr lang="sk-SK" sz="800" b="1" dirty="0">
              <a:solidFill>
                <a:srgbClr val="002060"/>
              </a:solidFill>
            </a:endParaRPr>
          </a:p>
          <a:p>
            <a:r>
              <a:rPr lang="sk-SK" sz="2400" b="1" dirty="0">
                <a:solidFill>
                  <a:srgbClr val="002060"/>
                </a:solidFill>
              </a:rPr>
              <a:t>POISTNÉ PLNENIE (ZPU):</a:t>
            </a:r>
          </a:p>
          <a:p>
            <a:r>
              <a:rPr lang="sk-SK" sz="1800" dirty="0">
                <a:solidFill>
                  <a:srgbClr val="002060"/>
                </a:solidFill>
                <a:latin typeface="Arial"/>
                <a:cs typeface="Arial"/>
              </a:rPr>
              <a:t>Výplata dennej dávky v prípade liečenia úrazu, pričom poisťovňa </a:t>
            </a:r>
            <a:r>
              <a:rPr lang="sk-SK" sz="1800" b="1" dirty="0">
                <a:solidFill>
                  <a:schemeClr val="bg2"/>
                </a:solidFill>
                <a:latin typeface="Arial"/>
                <a:cs typeface="Arial"/>
              </a:rPr>
              <a:t>nečaká na ukončenie liečby</a:t>
            </a:r>
            <a:r>
              <a:rPr lang="sk-SK" sz="1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sk-SK" sz="1800" dirty="0">
                <a:solidFill>
                  <a:srgbClr val="002060"/>
                </a:solidFill>
                <a:latin typeface="Arial"/>
                <a:cs typeface="Arial"/>
              </a:rPr>
              <a:t>a poistné plnenie vyplatí na základe potvrdenia diagnózy podľa Tabuľky pre hodnotenie úrazu so zrýchleným plnením.</a:t>
            </a:r>
          </a:p>
          <a:p>
            <a:endParaRPr lang="sk-SK" sz="18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sk-SK" sz="2400" b="1" dirty="0">
                <a:solidFill>
                  <a:srgbClr val="002060"/>
                </a:solidFill>
                <a:latin typeface="Arial"/>
                <a:cs typeface="Arial"/>
              </a:rPr>
              <a:t>MAXIMÁLNA PS 10 EUR pre:</a:t>
            </a:r>
          </a:p>
          <a:p>
            <a:r>
              <a:rPr lang="sk-SK" sz="1800" dirty="0">
                <a:solidFill>
                  <a:srgbClr val="002060"/>
                </a:solidFill>
                <a:latin typeface="Arial"/>
                <a:cs typeface="Arial"/>
              </a:rPr>
              <a:t>Študentov, dôchodcov a rodičov na materskej dovolenke</a:t>
            </a:r>
          </a:p>
          <a:p>
            <a:endParaRPr lang="sk-SK" sz="18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B40D1-3077-499E-A77C-553955A7E04A}"/>
              </a:ext>
            </a:extLst>
          </p:cNvPr>
          <p:cNvSpPr/>
          <p:nvPr/>
        </p:nvSpPr>
        <p:spPr>
          <a:xfrm>
            <a:off x="658813" y="2204864"/>
            <a:ext cx="3564979" cy="1867074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Vstupný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dní až 65 rokov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Maximálny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rokov</a:t>
            </a:r>
          </a:p>
          <a:p>
            <a:r>
              <a:rPr lang="sk-SK" sz="1600" b="1">
                <a:solidFill>
                  <a:schemeClr val="bg2"/>
                </a:solidFill>
                <a:latin typeface="Arial"/>
                <a:cs typeface="Arial"/>
              </a:rPr>
              <a:t>Poistné sumy:</a:t>
            </a:r>
            <a:r>
              <a:rPr lang="sk-SK" sz="1600">
                <a:solidFill>
                  <a:schemeClr val="bg2"/>
                </a:solidFill>
                <a:latin typeface="Arial"/>
                <a:cs typeface="Arial"/>
              </a:rPr>
              <a:t> 5-50 € (ZPU)</a:t>
            </a:r>
          </a:p>
          <a:p>
            <a:r>
              <a:rPr lang="sk-SK" sz="1600" b="1">
                <a:solidFill>
                  <a:schemeClr val="bg2"/>
                </a:solidFill>
                <a:latin typeface="Arial"/>
                <a:cs typeface="Arial"/>
              </a:rPr>
              <a:t>Poistné sumy: </a:t>
            </a:r>
            <a:r>
              <a:rPr lang="sk-SK" sz="1600">
                <a:solidFill>
                  <a:schemeClr val="bg2"/>
                </a:solidFill>
                <a:latin typeface="Arial"/>
                <a:cs typeface="Arial"/>
              </a:rPr>
              <a:t>5-10 € (DO)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Čakacia doba: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žiadna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A8CE0E-E7C5-4352-849D-AEF79367C6D7}"/>
              </a:ext>
            </a:extLst>
          </p:cNvPr>
          <p:cNvSpPr txBox="1">
            <a:spLocks/>
          </p:cNvSpPr>
          <p:nvPr/>
        </p:nvSpPr>
        <p:spPr>
          <a:xfrm>
            <a:off x="5087888" y="5421872"/>
            <a:ext cx="7157442" cy="143651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000" b="1" dirty="0">
                <a:solidFill>
                  <a:srgbClr val="002060"/>
                </a:solidFill>
              </a:rPr>
              <a:t>Benefit: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49E13A-0B9C-48B8-9234-72D3EBE19D8F}"/>
              </a:ext>
            </a:extLst>
          </p:cNvPr>
          <p:cNvSpPr/>
          <p:nvPr/>
        </p:nvSpPr>
        <p:spPr>
          <a:xfrm>
            <a:off x="5087888" y="5714231"/>
            <a:ext cx="6437362" cy="960214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 sa poistná udalosť stane dieťaťu vo veku od 14 dní do 14 rokov, poistné plnenie bude vypočítané z dvojnásobku PS.</a:t>
            </a:r>
          </a:p>
          <a:p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dokladovania príjmu.</a:t>
            </a:r>
          </a:p>
        </p:txBody>
      </p:sp>
      <p:pic>
        <p:nvPicPr>
          <p:cNvPr id="11" name="Picture 12" descr="A picture containing sitting, photo, black, white&#10;&#10;Description automatically generated">
            <a:extLst>
              <a:ext uri="{FF2B5EF4-FFF2-40B4-BE49-F238E27FC236}">
                <a16:creationId xmlns:a16="http://schemas.microsoft.com/office/drawing/2014/main" id="{6325460C-3B0F-4B26-9764-365F3F277C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7" r="1"/>
          <a:stretch/>
        </p:blipFill>
        <p:spPr>
          <a:xfrm>
            <a:off x="1160744" y="4132459"/>
            <a:ext cx="2558992" cy="269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B7ED62-71DA-4EA7-9F80-B2F03BE0249A}"/>
              </a:ext>
            </a:extLst>
          </p:cNvPr>
          <p:cNvSpPr/>
          <p:nvPr/>
        </p:nvSpPr>
        <p:spPr>
          <a:xfrm>
            <a:off x="479376" y="1233488"/>
            <a:ext cx="3888433" cy="2838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B86E3-34F4-461B-A10A-D8E04050C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442913"/>
            <a:ext cx="9361040" cy="782637"/>
          </a:xfrm>
        </p:spPr>
        <p:txBody>
          <a:bodyPr/>
          <a:lstStyle/>
          <a:p>
            <a:r>
              <a:rPr lang="sk-SK"/>
              <a:t>OSLOBODENIE OD PLATENIA POISTNÉHO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9489-79A4-4FF1-AAB9-BC43BC4D2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772816"/>
            <a:ext cx="3384376" cy="4608512"/>
          </a:xfrm>
        </p:spPr>
        <p:txBody>
          <a:bodyPr/>
          <a:lstStyle/>
          <a:p>
            <a:r>
              <a:rPr lang="sk-SK" sz="2400" b="1">
                <a:solidFill>
                  <a:schemeClr val="bg2"/>
                </a:solidFill>
              </a:rPr>
              <a:t>Parametre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FB93-AD37-491E-B89E-A6E77BA7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</p:spPr>
        <p:txBody>
          <a:bodyPr/>
          <a:lstStyle/>
          <a:p>
            <a:fld id="{95198902-C35A-4E2A-BC61-0299A3479B64}" type="slidenum">
              <a:rPr lang="sk-SK" smtClean="0"/>
              <a:pPr/>
              <a:t>21</a:t>
            </a:fld>
            <a:endParaRPr lang="sk-S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EB042A-414B-4935-A680-95F4DA986C87}"/>
              </a:ext>
            </a:extLst>
          </p:cNvPr>
          <p:cNvSpPr txBox="1">
            <a:spLocks/>
          </p:cNvSpPr>
          <p:nvPr/>
        </p:nvSpPr>
        <p:spPr>
          <a:xfrm>
            <a:off x="5087888" y="1767682"/>
            <a:ext cx="6437362" cy="46085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400" b="1" dirty="0">
                <a:solidFill>
                  <a:srgbClr val="002060"/>
                </a:solidFill>
              </a:rPr>
              <a:t>DVE VARIANTY</a:t>
            </a:r>
          </a:p>
          <a:p>
            <a:r>
              <a:rPr lang="pt-BR" sz="1800" dirty="0">
                <a:solidFill>
                  <a:schemeClr val="bg2"/>
                </a:solidFill>
              </a:rPr>
              <a:t>v prípade invalidity poisteného </a:t>
            </a:r>
          </a:p>
          <a:p>
            <a:r>
              <a:rPr lang="pt-BR" sz="1800" dirty="0">
                <a:solidFill>
                  <a:schemeClr val="bg2"/>
                </a:solidFill>
              </a:rPr>
              <a:t>v prípade invalidity poistníka</a:t>
            </a:r>
            <a:endParaRPr lang="sk-SK" sz="1800" dirty="0">
              <a:solidFill>
                <a:schemeClr val="bg2"/>
              </a:solidFill>
            </a:endParaRPr>
          </a:p>
          <a:p>
            <a:endParaRPr lang="pt-BR" sz="1800" dirty="0"/>
          </a:p>
          <a:p>
            <a:r>
              <a:rPr lang="sk-SK" sz="2400" b="1" dirty="0">
                <a:solidFill>
                  <a:srgbClr val="002060"/>
                </a:solidFill>
              </a:rPr>
              <a:t>POISTNÉ PLNENIE:</a:t>
            </a:r>
          </a:p>
          <a:p>
            <a:r>
              <a:rPr lang="sk-SK" sz="1600" dirty="0">
                <a:solidFill>
                  <a:srgbClr val="002060"/>
                </a:solidFill>
              </a:rPr>
              <a:t>V prípade invalidity následkom choroby alebo úrazu poisťovňa preberá povinnosť platiť poistné.</a:t>
            </a:r>
          </a:p>
          <a:p>
            <a:r>
              <a:rPr lang="sk-SK" sz="1600" dirty="0">
                <a:solidFill>
                  <a:srgbClr val="002060"/>
                </a:solidFill>
              </a:rPr>
              <a:t>Ak je poistenému / poistníkovi počas trvania pripoistenia priznaná invalidita 70 %, poisťovateľ oslobodí poistníka od platenia poistného.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B40D1-3077-499E-A77C-553955A7E04A}"/>
              </a:ext>
            </a:extLst>
          </p:cNvPr>
          <p:cNvSpPr/>
          <p:nvPr/>
        </p:nvSpPr>
        <p:spPr>
          <a:xfrm>
            <a:off x="658813" y="2204864"/>
            <a:ext cx="3564979" cy="1867074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Vstupný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až 60 rokov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Maximálny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rokov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Poistné sumy: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 výške poistného</a:t>
            </a:r>
          </a:p>
          <a:p>
            <a:r>
              <a:rPr lang="sk-SK" sz="1600" b="1">
                <a:solidFill>
                  <a:schemeClr val="bg2"/>
                </a:solidFill>
                <a:latin typeface="Arial"/>
                <a:cs typeface="Arial"/>
              </a:rPr>
              <a:t>Čakacia doba: </a:t>
            </a:r>
            <a:r>
              <a:rPr lang="sk-SK" sz="1600">
                <a:solidFill>
                  <a:schemeClr val="bg2"/>
                </a:solidFill>
                <a:latin typeface="Arial"/>
                <a:cs typeface="Arial"/>
              </a:rPr>
              <a:t>CH 1 rok, Ú žiadna</a:t>
            </a:r>
            <a:endParaRPr lang="sk-SK">
              <a:solidFill>
                <a:schemeClr val="bg2"/>
              </a:solidFill>
              <a:cs typeface="Calibri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A8CE0E-E7C5-4352-849D-AEF79367C6D7}"/>
              </a:ext>
            </a:extLst>
          </p:cNvPr>
          <p:cNvSpPr txBox="1">
            <a:spLocks/>
          </p:cNvSpPr>
          <p:nvPr/>
        </p:nvSpPr>
        <p:spPr>
          <a:xfrm>
            <a:off x="5087888" y="4988917"/>
            <a:ext cx="7157442" cy="143651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000" b="1" dirty="0">
                <a:solidFill>
                  <a:srgbClr val="002060"/>
                </a:solidFill>
              </a:rPr>
              <a:t>Benefit: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49E13A-0B9C-48B8-9234-72D3EBE19D8F}"/>
              </a:ext>
            </a:extLst>
          </p:cNvPr>
          <p:cNvSpPr/>
          <p:nvPr/>
        </p:nvSpPr>
        <p:spPr>
          <a:xfrm>
            <a:off x="5087888" y="5277098"/>
            <a:ext cx="6437362" cy="960214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Oslobodenie bez ďalšieho prehodnocovania.</a:t>
            </a:r>
          </a:p>
        </p:txBody>
      </p:sp>
    </p:spTree>
    <p:extLst>
      <p:ext uri="{BB962C8B-B14F-4D97-AF65-F5344CB8AC3E}">
        <p14:creationId xmlns:p14="http://schemas.microsoft.com/office/powerpoint/2010/main" val="171020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B86E3-34F4-461B-A10A-D8E04050C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442913"/>
            <a:ext cx="9361040" cy="782637"/>
          </a:xfrm>
        </p:spPr>
        <p:txBody>
          <a:bodyPr/>
          <a:lstStyle/>
          <a:p>
            <a:r>
              <a:rPr lang="sk-SK"/>
              <a:t>ASISTENČNÉ SLUŽBY MEDIFÓN A MEDISERVIS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FB93-AD37-491E-B89E-A6E77BA7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</p:spPr>
        <p:txBody>
          <a:bodyPr/>
          <a:lstStyle/>
          <a:p>
            <a:fld id="{95198902-C35A-4E2A-BC61-0299A3479B64}" type="slidenum">
              <a:rPr lang="sk-SK" smtClean="0"/>
              <a:pPr/>
              <a:t>22</a:t>
            </a:fld>
            <a:endParaRPr lang="sk-SK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65B6D8-4B68-455D-8F42-5B50D8CBF498}"/>
              </a:ext>
            </a:extLst>
          </p:cNvPr>
          <p:cNvSpPr txBox="1"/>
          <p:nvPr/>
        </p:nvSpPr>
        <p:spPr>
          <a:xfrm>
            <a:off x="555576" y="1556792"/>
            <a:ext cx="101638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MEDIFÓN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telefonická poradňa praktického lekára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Informácie napríklad: o liečivých prípravkoch, pohotovostných službách a lekárňach, informačno-právne poradenstvo v súvislosti s účasťou pri dopravnej nehode a/alebo so zrážkou lyžiarov na vyznačených zjazdovkách</a:t>
            </a:r>
          </a:p>
          <a:p>
            <a:endParaRPr lang="sk-SK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MEDISERVIS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Medifón</a:t>
            </a:r>
            <a:r>
              <a:rPr lang="sk-S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dopravu do/zo zdravotníckeho zariadenia,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 Druhého lekárskeho názoru,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zabezpečenie a úhradu nákladov návštevy praktického lekára v domácnosti poisteného,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zabezpečenie a úhradu nákladov na domácu zdravotnú starostlivosť,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preplatenie nákladov na rehabilitáciu / preplatenie nákladov na zapožičanie rehabilitačných pomôcok</a:t>
            </a:r>
          </a:p>
          <a:p>
            <a:endParaRPr lang="sk-SK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50853E-C479-4EF8-AB4E-C40219C127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VITAL – VÝHODY PRE KLIENTA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99CB5-2E98-4188-AAE0-23CD951CBF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452" y="1657966"/>
            <a:ext cx="7560840" cy="4608512"/>
          </a:xfrm>
        </p:spPr>
        <p:txBody>
          <a:bodyPr lIns="91440" tIns="45720" rIns="91440" bIns="45720" anchor="t"/>
          <a:lstStyle/>
          <a:p>
            <a:r>
              <a:rPr lang="sk-SK" sz="2000" dirty="0">
                <a:solidFill>
                  <a:srgbClr val="002060"/>
                </a:solidFill>
              </a:rPr>
              <a:t>JEDINEČNÝ BENEFIT</a:t>
            </a:r>
            <a:br>
              <a:rPr lang="sk-SK" sz="2000" dirty="0">
                <a:solidFill>
                  <a:srgbClr val="002060"/>
                </a:solidFill>
              </a:rPr>
            </a:br>
            <a:r>
              <a:rPr lang="sk-SK" sz="2000" b="1" dirty="0">
                <a:solidFill>
                  <a:schemeClr val="bg2"/>
                </a:solidFill>
              </a:rPr>
              <a:t>VYPLATENIE 6 SPLÁTOK HYPOTÉKY</a:t>
            </a:r>
          </a:p>
          <a:p>
            <a:endParaRPr lang="sk-SK" sz="2000" dirty="0">
              <a:solidFill>
                <a:srgbClr val="002060"/>
              </a:solidFill>
            </a:endParaRPr>
          </a:p>
          <a:p>
            <a:r>
              <a:rPr lang="sk-SK" sz="2000" b="1" dirty="0">
                <a:solidFill>
                  <a:srgbClr val="002060"/>
                </a:solidFill>
              </a:rPr>
              <a:t>VÁŽNE CHOROBY</a:t>
            </a:r>
            <a:br>
              <a:rPr lang="sk-SK" sz="2000" dirty="0">
                <a:solidFill>
                  <a:srgbClr val="002060"/>
                </a:solidFill>
              </a:rPr>
            </a:br>
            <a:r>
              <a:rPr lang="sk-SK" sz="2000" dirty="0">
                <a:solidFill>
                  <a:srgbClr val="002060"/>
                </a:solidFill>
              </a:rPr>
              <a:t>AŽ 300 % PLNENIE</a:t>
            </a:r>
          </a:p>
          <a:p>
            <a:endParaRPr lang="sk-SK" sz="2000" b="1" dirty="0">
              <a:solidFill>
                <a:srgbClr val="002060"/>
              </a:solidFill>
            </a:endParaRPr>
          </a:p>
          <a:p>
            <a:r>
              <a:rPr lang="sk-SK" sz="2000" b="1" dirty="0">
                <a:solidFill>
                  <a:srgbClr val="002060"/>
                </a:solidFill>
                <a:latin typeface="Arial"/>
                <a:cs typeface="Arial"/>
              </a:rPr>
              <a:t>BEZ RIZIKOVÝCH SKUPÍN</a:t>
            </a:r>
            <a:endParaRPr lang="sk-SK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02B96-5F99-4A99-9F33-651B2D46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98902-C35A-4E2A-BC61-0299A3479B64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8A98CFD-5866-46B7-8FBB-35C8945DF3F1}"/>
              </a:ext>
            </a:extLst>
          </p:cNvPr>
          <p:cNvSpPr txBox="1">
            <a:spLocks/>
          </p:cNvSpPr>
          <p:nvPr/>
        </p:nvSpPr>
        <p:spPr>
          <a:xfrm>
            <a:off x="6096000" y="1597352"/>
            <a:ext cx="7560840" cy="46085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INVALIDITU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NEPREHODNOCUJEME</a:t>
            </a:r>
            <a:b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VARIANTA</a:t>
            </a:r>
            <a:r>
              <a:rPr lang="sk-SK" sz="2000" dirty="0">
                <a:solidFill>
                  <a:srgbClr val="002060"/>
                </a:solidFill>
                <a:latin typeface="Arial"/>
                <a:cs typeface="Arial"/>
              </a:rPr>
              <a:t>  AJ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cs typeface="Arial"/>
              </a:rPr>
              <a:t>BEZ OCENENIA RIZIKA</a:t>
            </a:r>
            <a:br>
              <a:rPr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BENEFITY ZA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ZDRAVÝ ŽIVOTNÝ ŠTÝL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BC597F9-F68C-454E-9651-09CC8EA1F331}"/>
              </a:ext>
            </a:extLst>
          </p:cNvPr>
          <p:cNvSpPr txBox="1">
            <a:spLocks/>
          </p:cNvSpPr>
          <p:nvPr/>
        </p:nvSpPr>
        <p:spPr>
          <a:xfrm>
            <a:off x="6095292" y="4584589"/>
            <a:ext cx="5400600" cy="168356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 DETÍ PRE SENIOROV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špecifické vážne choroby detí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bonusové plnenie u detí do 14 rokov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možnosť poistiť seniorov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74AB5C1-E165-4B6E-92BD-92838E6D77F4}"/>
              </a:ext>
            </a:extLst>
          </p:cNvPr>
          <p:cNvSpPr txBox="1">
            <a:spLocks/>
          </p:cNvSpPr>
          <p:nvPr/>
        </p:nvSpPr>
        <p:spPr>
          <a:xfrm>
            <a:off x="548904" y="4465742"/>
            <a:ext cx="5400600" cy="168356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ZĽAVOVÝ SYSTÉM: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zľava za iný produkt v ČSOB finančnej skupine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zľava za výšku celkového poistného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zľavy za výšku poistnej sumy</a:t>
            </a:r>
          </a:p>
        </p:txBody>
      </p:sp>
    </p:spTree>
    <p:extLst>
      <p:ext uri="{BB962C8B-B14F-4D97-AF65-F5344CB8AC3E}">
        <p14:creationId xmlns:p14="http://schemas.microsoft.com/office/powerpoint/2010/main" val="84281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AB8C81-644B-49AE-967C-BE8894B807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38" y="450532"/>
            <a:ext cx="9109595" cy="782637"/>
          </a:xfrm>
        </p:spPr>
        <p:txBody>
          <a:bodyPr/>
          <a:lstStyle/>
          <a:p>
            <a:r>
              <a:rPr lang="sk-SK" b="1" dirty="0">
                <a:cs typeface="Arial" panose="020B0604020202020204" pitchFamily="34" charset="0"/>
              </a:rPr>
              <a:t>DÔLEŽITÉ</a:t>
            </a:r>
            <a:r>
              <a:rPr lang="sk-SK" dirty="0"/>
              <a:t> KONTAKTY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62AEA-0FBC-4FE1-9498-6DA45BA2E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98902-C35A-4E2A-BC61-0299A3479B64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D359391-F6B3-4D25-BA1A-DD556C8F6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532" y="118674"/>
            <a:ext cx="1316020" cy="13160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2DD3949-7431-4E42-AC32-B9C915233EA0}"/>
              </a:ext>
            </a:extLst>
          </p:cNvPr>
          <p:cNvSpPr/>
          <p:nvPr/>
        </p:nvSpPr>
        <p:spPr>
          <a:xfrm>
            <a:off x="22034" y="5516037"/>
            <a:ext cx="10669498" cy="1308711"/>
          </a:xfrm>
          <a:prstGeom prst="rect">
            <a:avLst/>
          </a:prstGeom>
          <a:gradFill flip="none" rotWithShape="1">
            <a:gsLst>
              <a:gs pos="0">
                <a:srgbClr val="009FE3">
                  <a:shade val="30000"/>
                  <a:satMod val="115000"/>
                </a:srgbClr>
              </a:gs>
              <a:gs pos="50000">
                <a:srgbClr val="009FE3">
                  <a:shade val="67500"/>
                  <a:satMod val="115000"/>
                </a:srgbClr>
              </a:gs>
              <a:gs pos="100000">
                <a:srgbClr val="009FE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 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Tel: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 / 59 666 998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  E-mail: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info.poistenie@csob.sk </a:t>
            </a:r>
          </a:p>
        </p:txBody>
      </p:sp>
      <p:sp>
        <p:nvSpPr>
          <p:cNvPr id="15" name="BlokTextu 1">
            <a:extLst>
              <a:ext uri="{FF2B5EF4-FFF2-40B4-BE49-F238E27FC236}">
                <a16:creationId xmlns:a16="http://schemas.microsoft.com/office/drawing/2014/main" id="{57945845-53E7-44EE-A26E-B5FC8CAE615F}"/>
              </a:ext>
            </a:extLst>
          </p:cNvPr>
          <p:cNvSpPr txBox="1"/>
          <p:nvPr/>
        </p:nvSpPr>
        <p:spPr>
          <a:xfrm>
            <a:off x="923411" y="1689741"/>
            <a:ext cx="3853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MARCELA ŠURJANSKÁ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+421 902 910 125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masurjanska@csob.sk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D2E104-A1EC-45C2-BB6E-A631041B3A06}"/>
              </a:ext>
            </a:extLst>
          </p:cNvPr>
          <p:cNvSpPr/>
          <p:nvPr/>
        </p:nvSpPr>
        <p:spPr>
          <a:xfrm>
            <a:off x="6360272" y="1687496"/>
            <a:ext cx="55319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HLÁSENIE POISTNÝCH UDALOSTÍ:				</a:t>
            </a:r>
          </a:p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www.csob.sk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/Poistenie/Som poistený</a:t>
            </a:r>
          </a:p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ASISTENČNÉ SLUŽBY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0850 311 312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0912 611 612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421 2 4445 0050</a:t>
            </a:r>
          </a:p>
        </p:txBody>
      </p:sp>
      <p:pic>
        <p:nvPicPr>
          <p:cNvPr id="17" name="Obrázok 7">
            <a:extLst>
              <a:ext uri="{FF2B5EF4-FFF2-40B4-BE49-F238E27FC236}">
                <a16:creationId xmlns:a16="http://schemas.microsoft.com/office/drawing/2014/main" id="{571B8617-C395-427C-9A02-5309FB06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r="8875"/>
          <a:stretch/>
        </p:blipFill>
        <p:spPr>
          <a:xfrm>
            <a:off x="22034" y="5527096"/>
            <a:ext cx="1574800" cy="129765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68DB5EA-973E-7FA2-1E79-B4BC0CAFBAD2}"/>
              </a:ext>
            </a:extLst>
          </p:cNvPr>
          <p:cNvSpPr/>
          <p:nvPr/>
        </p:nvSpPr>
        <p:spPr>
          <a:xfrm>
            <a:off x="1596834" y="5110398"/>
            <a:ext cx="10538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000" b="1" dirty="0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DESK – v pracovných dňoch                od 9,00 – 17,00 hod. 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53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ird&#10;&#10;Description automatically generated">
            <a:extLst>
              <a:ext uri="{FF2B5EF4-FFF2-40B4-BE49-F238E27FC236}">
                <a16:creationId xmlns:a16="http://schemas.microsoft.com/office/drawing/2014/main" id="{FC6C4D96-13A1-4007-884E-B9448C1B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3"/>
          <a:stretch/>
        </p:blipFill>
        <p:spPr>
          <a:xfrm>
            <a:off x="7074130" y="0"/>
            <a:ext cx="5117869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7615F-FDB8-4D81-8961-B6454A4DC8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2283" y="2020175"/>
            <a:ext cx="4630328" cy="806450"/>
          </a:xfrm>
        </p:spPr>
        <p:txBody>
          <a:bodyPr lIns="91440" tIns="45720" rIns="91440" bIns="45720" anchor="t"/>
          <a:lstStyle/>
          <a:p>
            <a:pPr algn="ctr"/>
            <a:r>
              <a:rPr lang="sk-SK" sz="4000" dirty="0">
                <a:latin typeface="Juli Sans Medium"/>
              </a:rPr>
              <a:t>ĎAKUJEM</a:t>
            </a:r>
            <a:endParaRPr lang="sk-SK" sz="4000" dirty="0"/>
          </a:p>
          <a:p>
            <a:pPr algn="ctr"/>
            <a:r>
              <a:rPr lang="sk-SK" sz="4000" dirty="0">
                <a:latin typeface="Juli Sans Medium"/>
              </a:rPr>
              <a:t>ZA </a:t>
            </a:r>
            <a:endParaRPr lang="sk-SK" sz="4000" dirty="0"/>
          </a:p>
          <a:p>
            <a:pPr algn="ctr"/>
            <a:r>
              <a:rPr lang="sk-SK" sz="4000" dirty="0">
                <a:latin typeface="Juli Sans Medium"/>
              </a:rPr>
              <a:t>POZORNOSŤ</a:t>
            </a:r>
          </a:p>
        </p:txBody>
      </p:sp>
    </p:spTree>
    <p:extLst>
      <p:ext uri="{BB962C8B-B14F-4D97-AF65-F5344CB8AC3E}">
        <p14:creationId xmlns:p14="http://schemas.microsoft.com/office/powerpoint/2010/main" val="33767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32FA01-E222-429C-913C-DA1558D24E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BEZ RIZIKOVÝCH SKUPÍN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19C2A-9F2B-4B25-83EF-9DD7D6A30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198902-C35A-4E2A-BC61-0299A3479B64}" type="slidenum">
              <a:rPr lang="sk-SK" smtClean="0"/>
              <a:pPr/>
              <a:t>3</a:t>
            </a:fld>
            <a:endParaRPr lang="sk-S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98F66-2594-48A9-A943-B1FE17458A7D}"/>
              </a:ext>
            </a:extLst>
          </p:cNvPr>
          <p:cNvSpPr txBox="1"/>
          <p:nvPr/>
        </p:nvSpPr>
        <p:spPr>
          <a:xfrm>
            <a:off x="874657" y="1781652"/>
            <a:ext cx="95358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RIZIKOVÉ SKUPINY SÚ ZRUŠENÉ</a:t>
            </a:r>
          </a:p>
          <a:p>
            <a:r>
              <a:rPr lang="sk-SK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Cena poistenia nie je závislá od povolania alebo športu, ktorý poistená osoba vykonáva, čiže poistená osoba </a:t>
            </a:r>
            <a:r>
              <a:rPr lang="sk-SK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je zaradená do rizikovej skupiny.</a:t>
            </a:r>
          </a:p>
          <a:p>
            <a:endParaRPr lang="sk-SK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RIZIKOVÉ NEPOISTITEĽNÉ ČINNOSTI</a:t>
            </a:r>
          </a:p>
          <a:p>
            <a:r>
              <a:rPr lang="sk-SK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Adrenalínové športy a nebezpečné povolania, ktoré sú z poistného krytia vylúčené.</a:t>
            </a:r>
          </a:p>
          <a:p>
            <a:endParaRPr lang="sk-SK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ČINNOSTI SO ZVÝŠENÝM RIZIKOM</a:t>
            </a:r>
          </a:p>
          <a:p>
            <a:r>
              <a:rPr lang="sk-SK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Tieto si môže poistená osoba pripoistiť v </a:t>
            </a:r>
            <a:r>
              <a:rPr lang="sk-SK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TNÚ </a:t>
            </a:r>
            <a:r>
              <a:rPr lang="sk-SK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</a:t>
            </a:r>
            <a:r>
              <a:rPr lang="sk-SK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k-SK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ĺžnik 14">
            <a:extLst>
              <a:ext uri="{FF2B5EF4-FFF2-40B4-BE49-F238E27FC236}">
                <a16:creationId xmlns:a16="http://schemas.microsoft.com/office/drawing/2014/main" id="{50704C0C-A462-42A2-AF6D-8A2FA7445B5A}"/>
              </a:ext>
            </a:extLst>
          </p:cNvPr>
          <p:cNvSpPr/>
          <p:nvPr/>
        </p:nvSpPr>
        <p:spPr>
          <a:xfrm>
            <a:off x="6576290" y="5753218"/>
            <a:ext cx="4581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na povolanie a šport </a:t>
            </a:r>
          </a:p>
          <a:p>
            <a:pPr algn="r"/>
            <a:r>
              <a:rPr lang="sk-SK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dôvodu štatisticky</a:t>
            </a:r>
          </a:p>
        </p:txBody>
      </p:sp>
    </p:spTree>
    <p:extLst>
      <p:ext uri="{BB962C8B-B14F-4D97-AF65-F5344CB8AC3E}">
        <p14:creationId xmlns:p14="http://schemas.microsoft.com/office/powerpoint/2010/main" val="90161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48FF54-E4DB-4494-BC8C-05A8D7FDAE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BENEFIT ZA ZDRAVÝ ŽIVOTNÝ ŠTÝL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E9192-E81F-4110-B3D6-DAB728790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198902-C35A-4E2A-BC61-0299A3479B64}" type="slidenum">
              <a:rPr lang="sk-SK" smtClean="0"/>
              <a:pPr/>
              <a:t>4</a:t>
            </a:fld>
            <a:endParaRPr lang="sk-S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885896-7038-4673-BADF-D19F53C18F96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51384" y="1628800"/>
            <a:ext cx="10696838" cy="2139047"/>
          </a:xfrm>
          <a:prstGeom prst="rect">
            <a:avLst/>
          </a:prstGeom>
          <a:noFill/>
          <a:ln w="117475">
            <a:noFill/>
          </a:ln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bg2"/>
                </a:solidFill>
              </a:rPr>
              <a:t>ODMEŇUJEME KLIENTOV NAVÝŠENÍM POISTNÉHO PLNENIA o</a:t>
            </a:r>
            <a:r>
              <a:rPr lang="sk-SK" sz="4000" b="1" dirty="0">
                <a:solidFill>
                  <a:schemeClr val="bg2"/>
                </a:solidFill>
              </a:rPr>
              <a:t> 10 % </a:t>
            </a:r>
          </a:p>
          <a:p>
            <a:r>
              <a:rPr lang="sk-SK" sz="2000" b="1" dirty="0">
                <a:solidFill>
                  <a:srgbClr val="002060"/>
                </a:solidFill>
              </a:rPr>
              <a:t> </a:t>
            </a:r>
            <a:endParaRPr lang="sk-SK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2060"/>
                </a:solidFill>
              </a:rPr>
              <a:t>v posledných 3 rokoch pred poistnou udalosťou poistený absolvoval </a:t>
            </a:r>
            <a:r>
              <a:rPr lang="sk-SK" sz="2000" b="1" dirty="0">
                <a:solidFill>
                  <a:schemeClr val="bg2"/>
                </a:solidFill>
              </a:rPr>
              <a:t>preventívnu lekársku prehliadku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2060"/>
                </a:solidFill>
              </a:rPr>
              <a:t>v posledných 2 rokoch pred poistnou udalosťou poistený </a:t>
            </a:r>
            <a:r>
              <a:rPr lang="sk-SK" sz="2000" b="1" dirty="0">
                <a:solidFill>
                  <a:schemeClr val="bg2"/>
                </a:solidFill>
              </a:rPr>
              <a:t>daroval krv</a:t>
            </a:r>
            <a:endParaRPr lang="sk-SK" sz="2000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531889-60FF-4DE4-9C5C-47263E993ECF}"/>
              </a:ext>
            </a:extLst>
          </p:cNvPr>
          <p:cNvSpPr txBox="1"/>
          <p:nvPr/>
        </p:nvSpPr>
        <p:spPr>
          <a:xfrm>
            <a:off x="3262928" y="4444370"/>
            <a:ext cx="5273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Platí pre riziká:</a:t>
            </a:r>
          </a:p>
          <a:p>
            <a:pPr marL="342900" indent="-342900">
              <a:buFontTx/>
              <a:buChar char="-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Invalidita</a:t>
            </a:r>
          </a:p>
          <a:p>
            <a:pPr marL="342900" indent="-342900">
              <a:buFontTx/>
              <a:buChar char="-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Vážne choroby</a:t>
            </a:r>
          </a:p>
          <a:p>
            <a:pPr marL="342900" indent="-342900">
              <a:buFontTx/>
              <a:buChar char="-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Chirurgický zákrok</a:t>
            </a:r>
          </a:p>
          <a:p>
            <a:pPr marL="342900" indent="-342900">
              <a:buFontTx/>
              <a:buChar char="-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Hospitalizácia následkom choroby alebo úrazu</a:t>
            </a:r>
          </a:p>
          <a:p>
            <a:pPr marL="342900" indent="-342900">
              <a:buFontTx/>
              <a:buChar char="-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Hospitalizácia následkom úrazu</a:t>
            </a:r>
          </a:p>
        </p:txBody>
      </p:sp>
    </p:spTree>
    <p:extLst>
      <p:ext uri="{BB962C8B-B14F-4D97-AF65-F5344CB8AC3E}">
        <p14:creationId xmlns:p14="http://schemas.microsoft.com/office/powerpoint/2010/main" val="385543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BD68A-345E-4B24-B65E-112C5A7B08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BEZ OCENENIA RIZIKA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A14BF-02D2-48E7-8893-315E0BD1F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198902-C35A-4E2A-BC61-0299A3479B64}" type="slidenum">
              <a:rPr lang="sk-SK" smtClean="0"/>
              <a:pPr/>
              <a:t>5</a:t>
            </a:fld>
            <a:endParaRPr lang="sk-SK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F1FBD4C-4BB3-4859-B8FB-4AD555F08833}"/>
              </a:ext>
            </a:extLst>
          </p:cNvPr>
          <p:cNvSpPr txBox="1">
            <a:spLocks/>
          </p:cNvSpPr>
          <p:nvPr/>
        </p:nvSpPr>
        <p:spPr>
          <a:xfrm>
            <a:off x="623391" y="1775007"/>
            <a:ext cx="10589553" cy="341632"/>
          </a:xfrm>
          <a:prstGeom prst="rect">
            <a:avLst/>
          </a:prstGeom>
          <a:noFill/>
          <a:ln w="117475">
            <a:noFill/>
          </a:ln>
        </p:spPr>
        <p:txBody>
          <a:bodyPr wrap="square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1800" dirty="0">
                <a:solidFill>
                  <a:srgbClr val="002060"/>
                </a:solidFill>
              </a:rPr>
              <a:t>Možnosť dojednať poistnú zmluvu bez ocenenia rizika, </a:t>
            </a:r>
            <a:r>
              <a:rPr lang="sk-SK" sz="1800" b="1" dirty="0">
                <a:solidFill>
                  <a:schemeClr val="bg2"/>
                </a:solidFill>
              </a:rPr>
              <a:t>bez vypĺňania zdravotného dotazníka</a:t>
            </a:r>
            <a:r>
              <a:rPr lang="sk-SK" sz="1800" dirty="0">
                <a:solidFill>
                  <a:srgbClr val="002060"/>
                </a:solidFill>
              </a:rPr>
              <a:t>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B0E3E3-7A0B-4686-9B63-E0BFF893F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910150"/>
              </p:ext>
            </p:extLst>
          </p:nvPr>
        </p:nvGraphicFramePr>
        <p:xfrm>
          <a:off x="2789895" y="2552046"/>
          <a:ext cx="4632571" cy="2370432"/>
        </p:xfrm>
        <a:graphic>
          <a:graphicData uri="http://schemas.openxmlformats.org/drawingml/2006/table">
            <a:tbl>
              <a:tblPr lastRow="1">
                <a:tableStyleId>{69012ECD-51FC-41F1-AA8D-1B2483CD663E}</a:tableStyleId>
              </a:tblPr>
              <a:tblGrid>
                <a:gridCol w="2469788">
                  <a:extLst>
                    <a:ext uri="{9D8B030D-6E8A-4147-A177-3AD203B41FA5}">
                      <a16:colId xmlns:a16="http://schemas.microsoft.com/office/drawing/2014/main" val="4104006631"/>
                    </a:ext>
                  </a:extLst>
                </a:gridCol>
                <a:gridCol w="2162783">
                  <a:extLst>
                    <a:ext uri="{9D8B030D-6E8A-4147-A177-3AD203B41FA5}">
                      <a16:colId xmlns:a16="http://schemas.microsoft.com/office/drawing/2014/main" val="447106259"/>
                    </a:ext>
                  </a:extLst>
                </a:gridCol>
              </a:tblGrid>
              <a:tr h="323163">
                <a:tc>
                  <a:txBody>
                    <a:bodyPr/>
                    <a:lstStyle/>
                    <a:p>
                      <a:pPr algn="l"/>
                      <a:r>
                        <a:rPr lang="sk-SK" sz="1600" b="0" dirty="0">
                          <a:solidFill>
                            <a:srgbClr val="002060"/>
                          </a:solidFill>
                        </a:rPr>
                        <a:t>Smrť úrazom</a:t>
                      </a:r>
                      <a:endParaRPr lang="sk-SK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b="0" dirty="0">
                          <a:solidFill>
                            <a:srgbClr val="002060"/>
                          </a:solidFill>
                        </a:rPr>
                        <a:t>40 000 €</a:t>
                      </a:r>
                      <a:endParaRPr lang="sk-SK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5596604"/>
                  </a:ext>
                </a:extLst>
              </a:tr>
              <a:tr h="323163">
                <a:tc>
                  <a:txBody>
                    <a:bodyPr/>
                    <a:lstStyle/>
                    <a:p>
                      <a:pPr algn="l"/>
                      <a:r>
                        <a:rPr lang="sk-SK" sz="1600" b="0" dirty="0">
                          <a:solidFill>
                            <a:srgbClr val="002060"/>
                          </a:solidFill>
                        </a:rPr>
                        <a:t>Trvalé následky úrazu</a:t>
                      </a:r>
                      <a:endParaRPr lang="sk-SK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b="0">
                          <a:solidFill>
                            <a:srgbClr val="002060"/>
                          </a:solidFill>
                        </a:rPr>
                        <a:t>20 000 €</a:t>
                      </a:r>
                      <a:endParaRPr lang="sk-SK" sz="1600" b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591656"/>
                  </a:ext>
                </a:extLst>
              </a:tr>
              <a:tr h="323163">
                <a:tc>
                  <a:txBody>
                    <a:bodyPr/>
                    <a:lstStyle/>
                    <a:p>
                      <a:pPr algn="l"/>
                      <a:r>
                        <a:rPr lang="sk-SK" sz="1600" b="0" dirty="0">
                          <a:solidFill>
                            <a:srgbClr val="002060"/>
                          </a:solidFill>
                        </a:rPr>
                        <a:t>Invalidita úrazom 70 %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>
                          <a:solidFill>
                            <a:srgbClr val="002060"/>
                          </a:solidFill>
                        </a:rPr>
                        <a:t>30 000 €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666291"/>
                  </a:ext>
                </a:extLst>
              </a:tr>
              <a:tr h="323163">
                <a:tc>
                  <a:txBody>
                    <a:bodyPr/>
                    <a:lstStyle/>
                    <a:p>
                      <a:pPr algn="l"/>
                      <a:r>
                        <a:rPr lang="sk-SK" sz="1600" b="0" dirty="0">
                          <a:solidFill>
                            <a:srgbClr val="002060"/>
                          </a:solidFill>
                        </a:rPr>
                        <a:t>Hospitalizácia úrazom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>
                          <a:solidFill>
                            <a:srgbClr val="002060"/>
                          </a:solidFill>
                        </a:rPr>
                        <a:t>30 €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48093"/>
                  </a:ext>
                </a:extLst>
              </a:tr>
              <a:tr h="358752">
                <a:tc>
                  <a:txBody>
                    <a:bodyPr/>
                    <a:lstStyle/>
                    <a:p>
                      <a:pPr algn="l"/>
                      <a:r>
                        <a:rPr lang="sk-SK" sz="1600" b="0" dirty="0">
                          <a:solidFill>
                            <a:srgbClr val="002060"/>
                          </a:solidFill>
                        </a:rPr>
                        <a:t>Denné odškodné pri úraze</a:t>
                      </a:r>
                      <a:endParaRPr lang="sk-SK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dirty="0">
                          <a:solidFill>
                            <a:srgbClr val="002060"/>
                          </a:solidFill>
                        </a:rPr>
                        <a:t>5 €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548786"/>
                  </a:ext>
                </a:extLst>
              </a:tr>
              <a:tr h="323163">
                <a:tc>
                  <a:txBody>
                    <a:bodyPr/>
                    <a:lstStyle/>
                    <a:p>
                      <a:pPr algn="l"/>
                      <a:r>
                        <a:rPr lang="sk-SK" sz="1600" b="0" dirty="0">
                          <a:solidFill>
                            <a:srgbClr val="002060"/>
                          </a:solidFill>
                        </a:rPr>
                        <a:t>Zrýchlené plnenie úrazu</a:t>
                      </a:r>
                      <a:endParaRPr lang="sk-SK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b="0" dirty="0">
                          <a:solidFill>
                            <a:srgbClr val="002060"/>
                          </a:solidFill>
                        </a:rPr>
                        <a:t>10 €</a:t>
                      </a:r>
                      <a:endParaRPr lang="sk-SK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103257"/>
                  </a:ext>
                </a:extLst>
              </a:tr>
              <a:tr h="323163">
                <a:tc>
                  <a:txBody>
                    <a:bodyPr/>
                    <a:lstStyle/>
                    <a:p>
                      <a:pPr algn="l"/>
                      <a:r>
                        <a:rPr lang="sk-SK" sz="1600" b="0">
                          <a:solidFill>
                            <a:srgbClr val="002060"/>
                          </a:solidFill>
                        </a:rPr>
                        <a:t>Spolu limit DO + ZPÚ</a:t>
                      </a:r>
                      <a:endParaRPr lang="sk-SK" sz="1600" b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dirty="0">
                          <a:solidFill>
                            <a:srgbClr val="002060"/>
                          </a:solidFill>
                        </a:rPr>
                        <a:t>15 €</a:t>
                      </a:r>
                      <a:endParaRPr lang="sk-SK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13375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AB772DA-C70D-43CB-8E75-ED70C0D57AE0}"/>
              </a:ext>
            </a:extLst>
          </p:cNvPr>
          <p:cNvSpPr txBox="1"/>
          <p:nvPr/>
        </p:nvSpPr>
        <p:spPr>
          <a:xfrm>
            <a:off x="1094111" y="5418231"/>
            <a:ext cx="10589553" cy="83099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 pre nových klientov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rodného čísla / limitov v B2B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B2B: balík „bez ocenenia“ s povolenými rizikami v stanovených limitoch, bez otázok na poisteného</a:t>
            </a:r>
          </a:p>
        </p:txBody>
      </p:sp>
    </p:spTree>
    <p:extLst>
      <p:ext uri="{BB962C8B-B14F-4D97-AF65-F5344CB8AC3E}">
        <p14:creationId xmlns:p14="http://schemas.microsoft.com/office/powerpoint/2010/main" val="41680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284629-0410-4591-9705-5C1438595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/>
              <a:t>PRÍKLAD UPLATNENIA BENEFITOV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F7ADA-9C16-47A2-8DB8-2CF2B0688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198902-C35A-4E2A-BC61-0299A3479B64}" type="slidenum">
              <a:rPr lang="sk-SK" smtClean="0"/>
              <a:pPr/>
              <a:t>6</a:t>
            </a:fld>
            <a:endParaRPr lang="sk-SK"/>
          </a:p>
        </p:txBody>
      </p:sp>
      <p:graphicFrame>
        <p:nvGraphicFramePr>
          <p:cNvPr id="8" name="Tabuľka 7">
            <a:extLst>
              <a:ext uri="{FF2B5EF4-FFF2-40B4-BE49-F238E27FC236}">
                <a16:creationId xmlns:a16="http://schemas.microsoft.com/office/drawing/2014/main" id="{B7F93079-729D-FE75-531C-5D85F90E9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086723"/>
              </p:ext>
            </p:extLst>
          </p:nvPr>
        </p:nvGraphicFramePr>
        <p:xfrm>
          <a:off x="831272" y="2152073"/>
          <a:ext cx="9633529" cy="3021780"/>
        </p:xfrm>
        <a:graphic>
          <a:graphicData uri="http://schemas.openxmlformats.org/drawingml/2006/table">
            <a:tbl>
              <a:tblPr/>
              <a:tblGrid>
                <a:gridCol w="4304146">
                  <a:extLst>
                    <a:ext uri="{9D8B030D-6E8A-4147-A177-3AD203B41FA5}">
                      <a16:colId xmlns:a16="http://schemas.microsoft.com/office/drawing/2014/main" val="2922523073"/>
                    </a:ext>
                  </a:extLst>
                </a:gridCol>
                <a:gridCol w="2549237">
                  <a:extLst>
                    <a:ext uri="{9D8B030D-6E8A-4147-A177-3AD203B41FA5}">
                      <a16:colId xmlns:a16="http://schemas.microsoft.com/office/drawing/2014/main" val="3376973115"/>
                    </a:ext>
                  </a:extLst>
                </a:gridCol>
                <a:gridCol w="2780146">
                  <a:extLst>
                    <a:ext uri="{9D8B030D-6E8A-4147-A177-3AD203B41FA5}">
                      <a16:colId xmlns:a16="http://schemas.microsoft.com/office/drawing/2014/main" val="1585052711"/>
                    </a:ext>
                  </a:extLst>
                </a:gridCol>
              </a:tblGrid>
              <a:tr h="656139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POISTNÁ SUMA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PLNENIE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837590"/>
                  </a:ext>
                </a:extLst>
              </a:tr>
              <a:tr h="553094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DIAGNOSTIKOVANÁ VÁŽNA CHOROBA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10.000 €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494551"/>
                  </a:ext>
                </a:extLst>
              </a:tr>
              <a:tr h="50348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PREVENTÍVNA PREHLIADKA  </a:t>
                      </a:r>
                      <a:r>
                        <a:rPr lang="sk-SK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(3 ROKY SPÄTNE)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10 % z VCH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1.000 € </a:t>
                      </a:r>
                      <a:r>
                        <a:rPr lang="sk-SK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sk-SK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279030"/>
                  </a:ext>
                </a:extLst>
              </a:tr>
              <a:tr h="50348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HYPOTEKÁRNY BENEFIT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zdarma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3.000 €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01977"/>
                  </a:ext>
                </a:extLst>
              </a:tr>
              <a:tr h="805575">
                <a:tc>
                  <a:txBody>
                    <a:bodyPr/>
                    <a:lstStyle/>
                    <a:p>
                      <a:pPr algn="l" fontAlgn="ctr"/>
                      <a:r>
                        <a:rPr lang="sk-SK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KLIENTOVI PLNÍME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14.000 €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375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1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525242-7550-4675-955F-4FCAEAAE4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SKUPINOVÉ DOJEDNANIE POISTNÝCH ZMLÚV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02420C-EB09-4180-93AF-CC3D920D4BE4}"/>
              </a:ext>
            </a:extLst>
          </p:cNvPr>
          <p:cNvGrpSpPr/>
          <p:nvPr/>
        </p:nvGrpSpPr>
        <p:grpSpPr>
          <a:xfrm>
            <a:off x="4655840" y="1581175"/>
            <a:ext cx="6736446" cy="1872208"/>
            <a:chOff x="334777" y="1412776"/>
            <a:chExt cx="6736446" cy="1872208"/>
          </a:xfrm>
        </p:grpSpPr>
        <p:pic>
          <p:nvPicPr>
            <p:cNvPr id="3" name="Graphic 2" descr="Man">
              <a:extLst>
                <a:ext uri="{FF2B5EF4-FFF2-40B4-BE49-F238E27FC236}">
                  <a16:creationId xmlns:a16="http://schemas.microsoft.com/office/drawing/2014/main" id="{3A82F185-EC40-4C42-A69B-3295672BC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7328" y="1637511"/>
              <a:ext cx="648072" cy="648072"/>
            </a:xfrm>
            <a:prstGeom prst="rect">
              <a:avLst/>
            </a:prstGeom>
          </p:spPr>
        </p:pic>
        <p:pic>
          <p:nvPicPr>
            <p:cNvPr id="4" name="Graphic 3" descr="Woman">
              <a:extLst>
                <a:ext uri="{FF2B5EF4-FFF2-40B4-BE49-F238E27FC236}">
                  <a16:creationId xmlns:a16="http://schemas.microsoft.com/office/drawing/2014/main" id="{AC5F54D4-E653-4B41-AC33-07F923ABD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75520" y="1637511"/>
              <a:ext cx="648072" cy="648072"/>
            </a:xfrm>
            <a:prstGeom prst="rect">
              <a:avLst/>
            </a:prstGeom>
          </p:spPr>
        </p:pic>
        <p:pic>
          <p:nvPicPr>
            <p:cNvPr id="5" name="Graphic 4" descr="Children">
              <a:extLst>
                <a:ext uri="{FF2B5EF4-FFF2-40B4-BE49-F238E27FC236}">
                  <a16:creationId xmlns:a16="http://schemas.microsoft.com/office/drawing/2014/main" id="{54607994-4FDE-4DBC-99CE-ACABBD2DA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07568" y="2564904"/>
              <a:ext cx="720080" cy="72008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86E9F43-F1B4-4FA2-BE73-4026440D80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1504" y="1412776"/>
              <a:ext cx="288032" cy="10081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Graphic 7" descr="Woman">
              <a:extLst>
                <a:ext uri="{FF2B5EF4-FFF2-40B4-BE49-F238E27FC236}">
                  <a16:creationId xmlns:a16="http://schemas.microsoft.com/office/drawing/2014/main" id="{5AEC066C-A06B-4CCA-8F13-2406B3B2F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99261" y="2492896"/>
              <a:ext cx="648072" cy="648072"/>
            </a:xfrm>
            <a:prstGeom prst="rect">
              <a:avLst/>
            </a:prstGeom>
          </p:spPr>
        </p:pic>
        <p:pic>
          <p:nvPicPr>
            <p:cNvPr id="9" name="Graphic 8" descr="Man">
              <a:extLst>
                <a:ext uri="{FF2B5EF4-FFF2-40B4-BE49-F238E27FC236}">
                  <a16:creationId xmlns:a16="http://schemas.microsoft.com/office/drawing/2014/main" id="{D6B92380-2502-4157-A943-AE6676DBB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31504" y="2492896"/>
              <a:ext cx="648072" cy="648072"/>
            </a:xfrm>
            <a:prstGeom prst="rect">
              <a:avLst/>
            </a:prstGeom>
          </p:spPr>
        </p:pic>
        <p:pic>
          <p:nvPicPr>
            <p:cNvPr id="11" name="Graphic 10" descr="Man">
              <a:extLst>
                <a:ext uri="{FF2B5EF4-FFF2-40B4-BE49-F238E27FC236}">
                  <a16:creationId xmlns:a16="http://schemas.microsoft.com/office/drawing/2014/main" id="{AEA6285B-9231-49C4-A1A6-96523B3C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7019" y="2492896"/>
              <a:ext cx="648072" cy="64807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B9EF98-C1B4-4770-B212-676FF71D8E8F}"/>
                </a:ext>
              </a:extLst>
            </p:cNvPr>
            <p:cNvSpPr txBox="1"/>
            <p:nvPr/>
          </p:nvSpPr>
          <p:spPr>
            <a:xfrm>
              <a:off x="3215680" y="1700808"/>
              <a:ext cx="27318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POISTNÍK</a:t>
              </a:r>
              <a:endParaRPr lang="sk-SK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dĺžnik 1">
              <a:extLst>
                <a:ext uri="{FF2B5EF4-FFF2-40B4-BE49-F238E27FC236}">
                  <a16:creationId xmlns:a16="http://schemas.microsoft.com/office/drawing/2014/main" id="{05080ADA-E4B4-4720-BBA9-C58E7417D789}"/>
                </a:ext>
              </a:extLst>
            </p:cNvPr>
            <p:cNvSpPr/>
            <p:nvPr/>
          </p:nvSpPr>
          <p:spPr>
            <a:xfrm>
              <a:off x="3215680" y="2556193"/>
              <a:ext cx="38555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3200" b="1" cap="all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Až 9 poistených</a:t>
              </a:r>
              <a:endParaRPr lang="sk-SK" sz="320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Graphic 13" descr="Woman">
              <a:extLst>
                <a:ext uri="{FF2B5EF4-FFF2-40B4-BE49-F238E27FC236}">
                  <a16:creationId xmlns:a16="http://schemas.microsoft.com/office/drawing/2014/main" id="{D39844C6-107F-4A49-9758-11C5ACF35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4777" y="2492896"/>
              <a:ext cx="648072" cy="648072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AAD1D63-8F03-4A4A-BE97-A6CE70B80684}"/>
              </a:ext>
            </a:extLst>
          </p:cNvPr>
          <p:cNvSpPr txBox="1"/>
          <p:nvPr/>
        </p:nvSpPr>
        <p:spPr>
          <a:xfrm>
            <a:off x="4815161" y="3597399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Skupinové dojednanie + zľava na poistnom za výšku spoločného poistného </a:t>
            </a:r>
            <a:r>
              <a:rPr lang="sk-SK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50 €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 má individuálnu zmluvu so svojou poistnou dobou a možnosťou zmien počas životnosti zmluvy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6551F1-C555-4A12-B8F5-C0D33EB61AE6}"/>
              </a:ext>
            </a:extLst>
          </p:cNvPr>
          <p:cNvSpPr txBox="1"/>
          <p:nvPr/>
        </p:nvSpPr>
        <p:spPr>
          <a:xfrm>
            <a:off x="4815161" y="5373216"/>
            <a:ext cx="7344816" cy="101566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sk-SK"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Zjednodušené dojednávanie pre viac zmlúv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sk-SK"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Všetci členovia rodiny majú krytie pod jednou strechou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sk-SK"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Zľava na poistnom za výšku spoločného poistného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5B73EB5-A8FD-403D-BCA1-EF707D23AA41}"/>
              </a:ext>
            </a:extLst>
          </p:cNvPr>
          <p:cNvPicPr/>
          <p:nvPr/>
        </p:nvPicPr>
        <p:blipFill rotWithShape="1">
          <a:blip r:embed="rId9"/>
          <a:srcRect l="12493" t="26111" r="81225" b="54499"/>
          <a:stretch/>
        </p:blipFill>
        <p:spPr bwMode="auto">
          <a:xfrm>
            <a:off x="806785" y="1684380"/>
            <a:ext cx="3238500" cy="2601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758D1B0B-ABB6-405F-B810-836A5C7A3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</p:spPr>
        <p:txBody>
          <a:bodyPr/>
          <a:lstStyle/>
          <a:p>
            <a:fld id="{95198902-C35A-4E2A-BC61-0299A3479B64}" type="slidenum">
              <a:rPr lang="sk-SK" smtClean="0"/>
              <a:pPr/>
              <a:t>7</a:t>
            </a:fld>
            <a:endParaRPr lang="sk-SK"/>
          </a:p>
        </p:txBody>
      </p:sp>
      <p:pic>
        <p:nvPicPr>
          <p:cNvPr id="18" name="Picture 12" descr="A close up of a bird&#10;&#10;Description automatically generated">
            <a:extLst>
              <a:ext uri="{FF2B5EF4-FFF2-40B4-BE49-F238E27FC236}">
                <a16:creationId xmlns:a16="http://schemas.microsoft.com/office/drawing/2014/main" id="{2ED9D1B8-26B4-4961-9D2C-2178E38255A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3"/>
          <a:stretch/>
        </p:blipFill>
        <p:spPr>
          <a:xfrm>
            <a:off x="3112021" y="4509120"/>
            <a:ext cx="1561201" cy="1982762"/>
          </a:xfrm>
          <a:prstGeom prst="rect">
            <a:avLst/>
          </a:prstGeom>
        </p:spPr>
      </p:pic>
      <p:pic>
        <p:nvPicPr>
          <p:cNvPr id="19" name="Picture 12" descr="A close up of a bird&#10;&#10;Description automatically generated">
            <a:extLst>
              <a:ext uri="{FF2B5EF4-FFF2-40B4-BE49-F238E27FC236}">
                <a16:creationId xmlns:a16="http://schemas.microsoft.com/office/drawing/2014/main" id="{E2D8F923-A273-445F-92C1-F715F46BCE7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3"/>
          <a:stretch/>
        </p:blipFill>
        <p:spPr>
          <a:xfrm>
            <a:off x="1690470" y="4797152"/>
            <a:ext cx="1334409" cy="1694730"/>
          </a:xfrm>
          <a:prstGeom prst="rect">
            <a:avLst/>
          </a:prstGeom>
        </p:spPr>
      </p:pic>
      <p:pic>
        <p:nvPicPr>
          <p:cNvPr id="20" name="Picture 12" descr="A close up of a bird&#10;&#10;Description automatically generated">
            <a:extLst>
              <a:ext uri="{FF2B5EF4-FFF2-40B4-BE49-F238E27FC236}">
                <a16:creationId xmlns:a16="http://schemas.microsoft.com/office/drawing/2014/main" id="{9E27FC4E-B966-4E14-B005-83502CF795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3"/>
          <a:stretch/>
        </p:blipFill>
        <p:spPr>
          <a:xfrm>
            <a:off x="466159" y="5074727"/>
            <a:ext cx="1115850" cy="141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B86E3-34F4-461B-A10A-D8E04050C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RIZIKOVÉ ŽIVOTNÉ POISTENIE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9489-79A4-4FF1-AAB9-BC43BC4D2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626117"/>
            <a:ext cx="3384376" cy="4608512"/>
          </a:xfrm>
        </p:spPr>
        <p:txBody>
          <a:bodyPr/>
          <a:lstStyle/>
          <a:p>
            <a:r>
              <a:rPr lang="sk-SK" sz="2400" b="1" dirty="0">
                <a:solidFill>
                  <a:schemeClr val="bg2"/>
                </a:solidFill>
              </a:rPr>
              <a:t>Hlavné poistenie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FB93-AD37-491E-B89E-A6E77BA7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198902-C35A-4E2A-BC61-0299A3479B64}" type="slidenum">
              <a:rPr lang="sk-SK" smtClean="0"/>
              <a:pPr/>
              <a:t>8</a:t>
            </a:fld>
            <a:endParaRPr lang="sk-S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EB042A-414B-4935-A680-95F4DA986C87}"/>
              </a:ext>
            </a:extLst>
          </p:cNvPr>
          <p:cNvSpPr txBox="1">
            <a:spLocks/>
          </p:cNvSpPr>
          <p:nvPr/>
        </p:nvSpPr>
        <p:spPr>
          <a:xfrm>
            <a:off x="4367808" y="1626117"/>
            <a:ext cx="7157442" cy="46085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400" b="1" dirty="0">
                <a:solidFill>
                  <a:srgbClr val="002060"/>
                </a:solidFill>
              </a:rPr>
              <a:t>Pripoistenia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7194A-DC0C-4311-A2F0-91EBD6BB511A}"/>
              </a:ext>
            </a:extLst>
          </p:cNvPr>
          <p:cNvSpPr/>
          <p:nvPr/>
        </p:nvSpPr>
        <p:spPr>
          <a:xfrm>
            <a:off x="4079776" y="2130173"/>
            <a:ext cx="7712256" cy="4251155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Smrť s konštantnou poistnou sumou / s klesajúcou poistnou sumou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Invalidita chorobou alebo úrazom / úrazom 40 % / 70 % s klesajúcou alebo konštantnou poistnou sumou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Poistenie pravidelnej investície - základné krytie / rozšírené krytie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Vážne choroby – nádorové ochorenia / komplexné krytie / vážne choroby detí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Hospitalizácia chorobou alebo úrazom / následkom úrazu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Chirurgický zákrok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Práceneschopnosť - 29 dní / 60 dní, pre zamestnancov / SZČO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Smrť následkom úrazu / Smrť následkom úrazu so zvýšeným rizikom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Trvalé následky úrazu s PP 750 / Trvalé následky úrazu so zvýšeným rizikom</a:t>
            </a:r>
            <a:b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PP 750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Denné odškodné úrazu  (13 dní)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Úraz so zrýchleným plnením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Asistenčné služby MEDIFÓN / MEDISERVIS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Oslobodenie od platenia poistného pre prípad invalidity poisteného / poistníka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B40D1-3077-499E-A77C-553955A7E04A}"/>
              </a:ext>
            </a:extLst>
          </p:cNvPr>
          <p:cNvSpPr/>
          <p:nvPr/>
        </p:nvSpPr>
        <p:spPr>
          <a:xfrm>
            <a:off x="658813" y="2130173"/>
            <a:ext cx="3388895" cy="1518392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zložka – poistenie pre prípad smrti s klesajúcou PS</a:t>
            </a:r>
            <a:b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/ 500 / 300 € </a:t>
            </a:r>
            <a:r>
              <a:rPr lang="sk-SK" sz="16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(povinná zložka)</a:t>
            </a:r>
          </a:p>
        </p:txBody>
      </p:sp>
    </p:spTree>
    <p:extLst>
      <p:ext uri="{BB962C8B-B14F-4D97-AF65-F5344CB8AC3E}">
        <p14:creationId xmlns:p14="http://schemas.microsoft.com/office/powerpoint/2010/main" val="18236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B7ED62-71DA-4EA7-9F80-B2F03BE0249A}"/>
              </a:ext>
            </a:extLst>
          </p:cNvPr>
          <p:cNvSpPr/>
          <p:nvPr/>
        </p:nvSpPr>
        <p:spPr>
          <a:xfrm>
            <a:off x="479376" y="1233488"/>
            <a:ext cx="3888433" cy="2838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B86E3-34F4-461B-A10A-D8E04050C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HLAVNÉ POISTENIE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9489-79A4-4FF1-AAB9-BC43BC4D2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772816"/>
            <a:ext cx="3384376" cy="4608512"/>
          </a:xfrm>
        </p:spPr>
        <p:txBody>
          <a:bodyPr/>
          <a:lstStyle/>
          <a:p>
            <a:r>
              <a:rPr lang="sk-SK" sz="2400" b="1">
                <a:solidFill>
                  <a:schemeClr val="bg2"/>
                </a:solidFill>
              </a:rPr>
              <a:t>Parametre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FB93-AD37-491E-B89E-A6E77BA7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352" y="6309320"/>
            <a:ext cx="2743200" cy="365125"/>
          </a:xfrm>
        </p:spPr>
        <p:txBody>
          <a:bodyPr/>
          <a:lstStyle/>
          <a:p>
            <a:fld id="{95198902-C35A-4E2A-BC61-0299A3479B64}" type="slidenum">
              <a:rPr lang="sk-SK" smtClean="0"/>
              <a:pPr/>
              <a:t>9</a:t>
            </a:fld>
            <a:endParaRPr lang="sk-S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DEB042A-414B-4935-A680-95F4DA986C87}"/>
              </a:ext>
            </a:extLst>
          </p:cNvPr>
          <p:cNvSpPr txBox="1">
            <a:spLocks/>
          </p:cNvSpPr>
          <p:nvPr/>
        </p:nvSpPr>
        <p:spPr>
          <a:xfrm>
            <a:off x="5087888" y="1772816"/>
            <a:ext cx="7157442" cy="46085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400" b="1" dirty="0">
                <a:solidFill>
                  <a:srgbClr val="002060"/>
                </a:solidFill>
              </a:rPr>
              <a:t>Riziková zložka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7194A-DC0C-4311-A2F0-91EBD6BB511A}"/>
              </a:ext>
            </a:extLst>
          </p:cNvPr>
          <p:cNvSpPr/>
          <p:nvPr/>
        </p:nvSpPr>
        <p:spPr>
          <a:xfrm>
            <a:off x="5087888" y="2132856"/>
            <a:ext cx="6264696" cy="1008112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pre prípad smrti s klesajúcou poistnou sumou (povinná zložka)</a:t>
            </a:r>
          </a:p>
          <a:p>
            <a:pPr marL="342900" indent="-342900">
              <a:buFont typeface="+mj-lt"/>
              <a:buAutoNum type="arabicPeriod"/>
            </a:pPr>
            <a:endParaRPr lang="sk-SK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Poistnú sumu pre prípad smrti je stanovená v závislosti od veku poisteného v čase poistnej udalosti: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B40D1-3077-499E-A77C-553955A7E04A}"/>
              </a:ext>
            </a:extLst>
          </p:cNvPr>
          <p:cNvSpPr/>
          <p:nvPr/>
        </p:nvSpPr>
        <p:spPr>
          <a:xfrm>
            <a:off x="658813" y="2204864"/>
            <a:ext cx="3388895" cy="1867074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Vstupný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dní až 75 rokov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Maximálny vek: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rokov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Poistné sumy: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700 / 500 / 300 €</a:t>
            </a:r>
          </a:p>
          <a:p>
            <a:r>
              <a:rPr lang="sk-SK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Čakacia doba: </a:t>
            </a:r>
            <a:r>
              <a:rPr lang="sk-SK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žiadna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A8CE0E-E7C5-4352-849D-AEF79367C6D7}"/>
              </a:ext>
            </a:extLst>
          </p:cNvPr>
          <p:cNvSpPr txBox="1">
            <a:spLocks/>
          </p:cNvSpPr>
          <p:nvPr/>
        </p:nvSpPr>
        <p:spPr>
          <a:xfrm>
            <a:off x="5087888" y="4988917"/>
            <a:ext cx="7157442" cy="143651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sk-SK" sz="2000" b="1" dirty="0">
                <a:solidFill>
                  <a:srgbClr val="002060"/>
                </a:solidFill>
              </a:rPr>
              <a:t>Benefit: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49E13A-0B9C-48B8-9234-72D3EBE19D8F}"/>
              </a:ext>
            </a:extLst>
          </p:cNvPr>
          <p:cNvSpPr/>
          <p:nvPr/>
        </p:nvSpPr>
        <p:spPr>
          <a:xfrm>
            <a:off x="5087888" y="5277098"/>
            <a:ext cx="7352216" cy="575915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Dvojnásobné plnenie v prípade autonehody. 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EC86A8D-1180-4132-99FA-83FE3B790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009575"/>
              </p:ext>
            </p:extLst>
          </p:nvPr>
        </p:nvGraphicFramePr>
        <p:xfrm>
          <a:off x="5375920" y="3719715"/>
          <a:ext cx="597666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621">
                  <a:extLst>
                    <a:ext uri="{9D8B030D-6E8A-4147-A177-3AD203B41FA5}">
                      <a16:colId xmlns:a16="http://schemas.microsoft.com/office/drawing/2014/main" val="2003049737"/>
                    </a:ext>
                  </a:extLst>
                </a:gridCol>
                <a:gridCol w="1021805">
                  <a:extLst>
                    <a:ext uri="{9D8B030D-6E8A-4147-A177-3AD203B41FA5}">
                      <a16:colId xmlns:a16="http://schemas.microsoft.com/office/drawing/2014/main" val="1205078768"/>
                    </a:ext>
                  </a:extLst>
                </a:gridCol>
                <a:gridCol w="1063374">
                  <a:extLst>
                    <a:ext uri="{9D8B030D-6E8A-4147-A177-3AD203B41FA5}">
                      <a16:colId xmlns:a16="http://schemas.microsoft.com/office/drawing/2014/main" val="3106057575"/>
                    </a:ext>
                  </a:extLst>
                </a:gridCol>
                <a:gridCol w="1390863">
                  <a:extLst>
                    <a:ext uri="{9D8B030D-6E8A-4147-A177-3AD203B41FA5}">
                      <a16:colId xmlns:a16="http://schemas.microsoft.com/office/drawing/2014/main" val="2040723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Vek v čase úmrtia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– 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a viac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611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Poistná suma v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770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1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itulny_Slide">
  <a:themeElements>
    <a:clrScheme name="Custom 1">
      <a:dk1>
        <a:sysClr val="windowText" lastClr="000000"/>
      </a:dk1>
      <a:lt1>
        <a:sysClr val="window" lastClr="FFFFFF"/>
      </a:lt1>
      <a:dk2>
        <a:srgbClr val="003865"/>
      </a:dk2>
      <a:lt2>
        <a:srgbClr val="009FE4"/>
      </a:lt2>
      <a:accent1>
        <a:srgbClr val="009FE4"/>
      </a:accent1>
      <a:accent2>
        <a:srgbClr val="FFFFFF"/>
      </a:accent2>
      <a:accent3>
        <a:srgbClr val="F2F2F2"/>
      </a:accent3>
      <a:accent4>
        <a:srgbClr val="575756"/>
      </a:accent4>
      <a:accent5>
        <a:srgbClr val="F05F64"/>
      </a:accent5>
      <a:accent6>
        <a:srgbClr val="76BA29"/>
      </a:accent6>
      <a:hlink>
        <a:srgbClr val="0563C1"/>
      </a:hlink>
      <a:folHlink>
        <a:srgbClr val="954F72"/>
      </a:folHlink>
    </a:clrScheme>
    <a:fontScheme name="CSOB FS Mustra 1">
      <a:majorFont>
        <a:latin typeface="Juli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Predelovy_Slide">
  <a:themeElements>
    <a:clrScheme name="Custom 1">
      <a:dk1>
        <a:sysClr val="windowText" lastClr="000000"/>
      </a:dk1>
      <a:lt1>
        <a:sysClr val="window" lastClr="FFFFFF"/>
      </a:lt1>
      <a:dk2>
        <a:srgbClr val="003865"/>
      </a:dk2>
      <a:lt2>
        <a:srgbClr val="009FE4"/>
      </a:lt2>
      <a:accent1>
        <a:srgbClr val="009FE4"/>
      </a:accent1>
      <a:accent2>
        <a:srgbClr val="FFFFFF"/>
      </a:accent2>
      <a:accent3>
        <a:srgbClr val="F2F2F2"/>
      </a:accent3>
      <a:accent4>
        <a:srgbClr val="575756"/>
      </a:accent4>
      <a:accent5>
        <a:srgbClr val="F05F64"/>
      </a:accent5>
      <a:accent6>
        <a:srgbClr val="76BA29"/>
      </a:accent6>
      <a:hlink>
        <a:srgbClr val="0563C1"/>
      </a:hlink>
      <a:folHlink>
        <a:srgbClr val="954F72"/>
      </a:folHlink>
    </a:clrScheme>
    <a:fontScheme name="CSOB FS Mustra 1">
      <a:majorFont>
        <a:latin typeface="Juli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Slide">
  <a:themeElements>
    <a:clrScheme name="CSOB FS">
      <a:dk1>
        <a:sysClr val="windowText" lastClr="000000"/>
      </a:dk1>
      <a:lt1>
        <a:sysClr val="window" lastClr="FFFFFF"/>
      </a:lt1>
      <a:dk2>
        <a:srgbClr val="003865"/>
      </a:dk2>
      <a:lt2>
        <a:srgbClr val="009FE4"/>
      </a:lt2>
      <a:accent1>
        <a:srgbClr val="009FE4"/>
      </a:accent1>
      <a:accent2>
        <a:srgbClr val="FFFFFF"/>
      </a:accent2>
      <a:accent3>
        <a:srgbClr val="F2F2F2"/>
      </a:accent3>
      <a:accent4>
        <a:srgbClr val="575756"/>
      </a:accent4>
      <a:accent5>
        <a:srgbClr val="F05F64"/>
      </a:accent5>
      <a:accent6>
        <a:srgbClr val="76BA2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Slide">
  <a:themeElements>
    <a:clrScheme name="Custom 1">
      <a:dk1>
        <a:sysClr val="windowText" lastClr="000000"/>
      </a:dk1>
      <a:lt1>
        <a:sysClr val="window" lastClr="FFFFFF"/>
      </a:lt1>
      <a:dk2>
        <a:srgbClr val="003865"/>
      </a:dk2>
      <a:lt2>
        <a:srgbClr val="009FE4"/>
      </a:lt2>
      <a:accent1>
        <a:srgbClr val="009FE4"/>
      </a:accent1>
      <a:accent2>
        <a:srgbClr val="FFFFFF"/>
      </a:accent2>
      <a:accent3>
        <a:srgbClr val="F2F2F2"/>
      </a:accent3>
      <a:accent4>
        <a:srgbClr val="575756"/>
      </a:accent4>
      <a:accent5>
        <a:srgbClr val="F05F64"/>
      </a:accent5>
      <a:accent6>
        <a:srgbClr val="76BA2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redelovy_Slide">
  <a:themeElements>
    <a:clrScheme name="Custom 1">
      <a:dk1>
        <a:sysClr val="windowText" lastClr="000000"/>
      </a:dk1>
      <a:lt1>
        <a:sysClr val="window" lastClr="FFFFFF"/>
      </a:lt1>
      <a:dk2>
        <a:srgbClr val="003865"/>
      </a:dk2>
      <a:lt2>
        <a:srgbClr val="009FE4"/>
      </a:lt2>
      <a:accent1>
        <a:srgbClr val="009FE4"/>
      </a:accent1>
      <a:accent2>
        <a:srgbClr val="FFFFFF"/>
      </a:accent2>
      <a:accent3>
        <a:srgbClr val="F2F2F2"/>
      </a:accent3>
      <a:accent4>
        <a:srgbClr val="575756"/>
      </a:accent4>
      <a:accent5>
        <a:srgbClr val="F05F64"/>
      </a:accent5>
      <a:accent6>
        <a:srgbClr val="76BA29"/>
      </a:accent6>
      <a:hlink>
        <a:srgbClr val="0563C1"/>
      </a:hlink>
      <a:folHlink>
        <a:srgbClr val="954F72"/>
      </a:folHlink>
    </a:clrScheme>
    <a:fontScheme name="CSOB FS Mustra 1">
      <a:majorFont>
        <a:latin typeface="Juli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redelovy_Slide">
  <a:themeElements>
    <a:clrScheme name="Custom 1">
      <a:dk1>
        <a:sysClr val="windowText" lastClr="000000"/>
      </a:dk1>
      <a:lt1>
        <a:sysClr val="window" lastClr="FFFFFF"/>
      </a:lt1>
      <a:dk2>
        <a:srgbClr val="003865"/>
      </a:dk2>
      <a:lt2>
        <a:srgbClr val="009FE4"/>
      </a:lt2>
      <a:accent1>
        <a:srgbClr val="009FE4"/>
      </a:accent1>
      <a:accent2>
        <a:srgbClr val="FFFFFF"/>
      </a:accent2>
      <a:accent3>
        <a:srgbClr val="F2F2F2"/>
      </a:accent3>
      <a:accent4>
        <a:srgbClr val="575756"/>
      </a:accent4>
      <a:accent5>
        <a:srgbClr val="F05F64"/>
      </a:accent5>
      <a:accent6>
        <a:srgbClr val="76BA29"/>
      </a:accent6>
      <a:hlink>
        <a:srgbClr val="0563C1"/>
      </a:hlink>
      <a:folHlink>
        <a:srgbClr val="954F72"/>
      </a:folHlink>
    </a:clrScheme>
    <a:fontScheme name="CSOB FS Mustra 1">
      <a:majorFont>
        <a:latin typeface="Juli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Predelovy_Slide">
  <a:themeElements>
    <a:clrScheme name="Custom 1">
      <a:dk1>
        <a:sysClr val="windowText" lastClr="000000"/>
      </a:dk1>
      <a:lt1>
        <a:sysClr val="window" lastClr="FFFFFF"/>
      </a:lt1>
      <a:dk2>
        <a:srgbClr val="003865"/>
      </a:dk2>
      <a:lt2>
        <a:srgbClr val="009FE4"/>
      </a:lt2>
      <a:accent1>
        <a:srgbClr val="009FE4"/>
      </a:accent1>
      <a:accent2>
        <a:srgbClr val="FFFFFF"/>
      </a:accent2>
      <a:accent3>
        <a:srgbClr val="F2F2F2"/>
      </a:accent3>
      <a:accent4>
        <a:srgbClr val="575756"/>
      </a:accent4>
      <a:accent5>
        <a:srgbClr val="F05F64"/>
      </a:accent5>
      <a:accent6>
        <a:srgbClr val="76BA29"/>
      </a:accent6>
      <a:hlink>
        <a:srgbClr val="0563C1"/>
      </a:hlink>
      <a:folHlink>
        <a:srgbClr val="954F72"/>
      </a:folHlink>
    </a:clrScheme>
    <a:fontScheme name="CSOB FS Mustra 1">
      <a:majorFont>
        <a:latin typeface="Juli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Predelovy_Slide">
  <a:themeElements>
    <a:clrScheme name="Custom 1">
      <a:dk1>
        <a:sysClr val="windowText" lastClr="000000"/>
      </a:dk1>
      <a:lt1>
        <a:sysClr val="window" lastClr="FFFFFF"/>
      </a:lt1>
      <a:dk2>
        <a:srgbClr val="003865"/>
      </a:dk2>
      <a:lt2>
        <a:srgbClr val="009FE4"/>
      </a:lt2>
      <a:accent1>
        <a:srgbClr val="009FE4"/>
      </a:accent1>
      <a:accent2>
        <a:srgbClr val="FFFFFF"/>
      </a:accent2>
      <a:accent3>
        <a:srgbClr val="F2F2F2"/>
      </a:accent3>
      <a:accent4>
        <a:srgbClr val="575756"/>
      </a:accent4>
      <a:accent5>
        <a:srgbClr val="F05F64"/>
      </a:accent5>
      <a:accent6>
        <a:srgbClr val="76BA29"/>
      </a:accent6>
      <a:hlink>
        <a:srgbClr val="0563C1"/>
      </a:hlink>
      <a:folHlink>
        <a:srgbClr val="954F72"/>
      </a:folHlink>
    </a:clrScheme>
    <a:fontScheme name="CSOB FS Mustra 1">
      <a:majorFont>
        <a:latin typeface="Juli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Predelovy_Slide">
  <a:themeElements>
    <a:clrScheme name="Custom 1">
      <a:dk1>
        <a:sysClr val="windowText" lastClr="000000"/>
      </a:dk1>
      <a:lt1>
        <a:sysClr val="window" lastClr="FFFFFF"/>
      </a:lt1>
      <a:dk2>
        <a:srgbClr val="003865"/>
      </a:dk2>
      <a:lt2>
        <a:srgbClr val="009FE4"/>
      </a:lt2>
      <a:accent1>
        <a:srgbClr val="009FE4"/>
      </a:accent1>
      <a:accent2>
        <a:srgbClr val="FFFFFF"/>
      </a:accent2>
      <a:accent3>
        <a:srgbClr val="F2F2F2"/>
      </a:accent3>
      <a:accent4>
        <a:srgbClr val="575756"/>
      </a:accent4>
      <a:accent5>
        <a:srgbClr val="F05F64"/>
      </a:accent5>
      <a:accent6>
        <a:srgbClr val="76BA29"/>
      </a:accent6>
      <a:hlink>
        <a:srgbClr val="0563C1"/>
      </a:hlink>
      <a:folHlink>
        <a:srgbClr val="954F72"/>
      </a:folHlink>
    </a:clrScheme>
    <a:fontScheme name="CSOB FS Mustra 1">
      <a:majorFont>
        <a:latin typeface="Juli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Predelovy_Slide">
  <a:themeElements>
    <a:clrScheme name="Custom 1">
      <a:dk1>
        <a:sysClr val="windowText" lastClr="000000"/>
      </a:dk1>
      <a:lt1>
        <a:sysClr val="window" lastClr="FFFFFF"/>
      </a:lt1>
      <a:dk2>
        <a:srgbClr val="003865"/>
      </a:dk2>
      <a:lt2>
        <a:srgbClr val="009FE4"/>
      </a:lt2>
      <a:accent1>
        <a:srgbClr val="009FE4"/>
      </a:accent1>
      <a:accent2>
        <a:srgbClr val="FFFFFF"/>
      </a:accent2>
      <a:accent3>
        <a:srgbClr val="F2F2F2"/>
      </a:accent3>
      <a:accent4>
        <a:srgbClr val="575756"/>
      </a:accent4>
      <a:accent5>
        <a:srgbClr val="F05F64"/>
      </a:accent5>
      <a:accent6>
        <a:srgbClr val="76BA29"/>
      </a:accent6>
      <a:hlink>
        <a:srgbClr val="0563C1"/>
      </a:hlink>
      <a:folHlink>
        <a:srgbClr val="954F72"/>
      </a:folHlink>
    </a:clrScheme>
    <a:fontScheme name="CSOB FS Mustra 1">
      <a:majorFont>
        <a:latin typeface="Juli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Predelovy_Slide">
  <a:themeElements>
    <a:clrScheme name="Custom 1">
      <a:dk1>
        <a:sysClr val="windowText" lastClr="000000"/>
      </a:dk1>
      <a:lt1>
        <a:sysClr val="window" lastClr="FFFFFF"/>
      </a:lt1>
      <a:dk2>
        <a:srgbClr val="003865"/>
      </a:dk2>
      <a:lt2>
        <a:srgbClr val="009FE4"/>
      </a:lt2>
      <a:accent1>
        <a:srgbClr val="009FE4"/>
      </a:accent1>
      <a:accent2>
        <a:srgbClr val="FFFFFF"/>
      </a:accent2>
      <a:accent3>
        <a:srgbClr val="F2F2F2"/>
      </a:accent3>
      <a:accent4>
        <a:srgbClr val="575756"/>
      </a:accent4>
      <a:accent5>
        <a:srgbClr val="F05F64"/>
      </a:accent5>
      <a:accent6>
        <a:srgbClr val="76BA29"/>
      </a:accent6>
      <a:hlink>
        <a:srgbClr val="0563C1"/>
      </a:hlink>
      <a:folHlink>
        <a:srgbClr val="954F72"/>
      </a:folHlink>
    </a:clrScheme>
    <a:fontScheme name="CSOB FS">
      <a:majorFont>
        <a:latin typeface="Juli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Predelovy_Slide">
  <a:themeElements>
    <a:clrScheme name="Custom 1">
      <a:dk1>
        <a:sysClr val="windowText" lastClr="000000"/>
      </a:dk1>
      <a:lt1>
        <a:sysClr val="window" lastClr="FFFFFF"/>
      </a:lt1>
      <a:dk2>
        <a:srgbClr val="003865"/>
      </a:dk2>
      <a:lt2>
        <a:srgbClr val="009FE4"/>
      </a:lt2>
      <a:accent1>
        <a:srgbClr val="009FE4"/>
      </a:accent1>
      <a:accent2>
        <a:srgbClr val="FFFFFF"/>
      </a:accent2>
      <a:accent3>
        <a:srgbClr val="F2F2F2"/>
      </a:accent3>
      <a:accent4>
        <a:srgbClr val="575756"/>
      </a:accent4>
      <a:accent5>
        <a:srgbClr val="F05F64"/>
      </a:accent5>
      <a:accent6>
        <a:srgbClr val="76BA29"/>
      </a:accent6>
      <a:hlink>
        <a:srgbClr val="0563C1"/>
      </a:hlink>
      <a:folHlink>
        <a:srgbClr val="954F72"/>
      </a:folHlink>
    </a:clrScheme>
    <a:fontScheme name="CSOB FS Mustra 1">
      <a:majorFont>
        <a:latin typeface="Juli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EB07128E112B45B9F8923774CB0BB7" ma:contentTypeVersion="10" ma:contentTypeDescription="Umožňuje vytvoriť nový dokument." ma:contentTypeScope="" ma:versionID="cdb1e463ce7d0ba2f732b6a6067ce2dc">
  <xsd:schema xmlns:xsd="http://www.w3.org/2001/XMLSchema" xmlns:xs="http://www.w3.org/2001/XMLSchema" xmlns:p="http://schemas.microsoft.com/office/2006/metadata/properties" xmlns:ns2="923b91a9-d979-472d-9608-4d25e6e1a5e2" targetNamespace="http://schemas.microsoft.com/office/2006/metadata/properties" ma:root="true" ma:fieldsID="3fa99b416b4829d47232018ba92f9eb4" ns2:_="">
    <xsd:import namespace="923b91a9-d979-472d-9608-4d25e6e1a5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b91a9-d979-472d-9608-4d25e6e1a5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3C48BF-4D78-4466-A60F-D3DCA3E608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14F3B9-C125-4E4B-94B2-905E6DFD1365}">
  <ds:schemaRefs>
    <ds:schemaRef ds:uri="923b91a9-d979-472d-9608-4d25e6e1a5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BB5BD9-B65B-4E65-8675-4A3E89499866}">
  <ds:schemaRefs>
    <ds:schemaRef ds:uri="923b91a9-d979-472d-9608-4d25e6e1a5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2069</Words>
  <Application>Microsoft Office PowerPoint</Application>
  <PresentationFormat>Širokouhlá</PresentationFormat>
  <Paragraphs>440</Paragraphs>
  <Slides>25</Slides>
  <Notes>23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12</vt:i4>
      </vt:variant>
      <vt:variant>
        <vt:lpstr>Nadpisy snímok</vt:lpstr>
      </vt:variant>
      <vt:variant>
        <vt:i4>25</vt:i4>
      </vt:variant>
    </vt:vector>
  </HeadingPairs>
  <TitlesOfParts>
    <vt:vector size="43" baseType="lpstr">
      <vt:lpstr>Arial</vt:lpstr>
      <vt:lpstr>Arial Narrow</vt:lpstr>
      <vt:lpstr>Calibri</vt:lpstr>
      <vt:lpstr>Courier New</vt:lpstr>
      <vt:lpstr>Juli Sans Medium</vt:lpstr>
      <vt:lpstr>Wingdings</vt:lpstr>
      <vt:lpstr>1_Titulny_Slide</vt:lpstr>
      <vt:lpstr>2_Predelovy_Slide</vt:lpstr>
      <vt:lpstr>3_Predelovy_Slide</vt:lpstr>
      <vt:lpstr>4_Predelovy_Slide</vt:lpstr>
      <vt:lpstr>5_Predelovy_Slide</vt:lpstr>
      <vt:lpstr>6_Predelovy_Slide</vt:lpstr>
      <vt:lpstr>7_Predelovy_Slide</vt:lpstr>
      <vt:lpstr>8_Predelovy_Slide</vt:lpstr>
      <vt:lpstr>9_Predelovy_Slide</vt:lpstr>
      <vt:lpstr>10_Predelovy_Slide</vt:lpstr>
      <vt:lpstr>11_Slide</vt:lpstr>
      <vt:lpstr>12_Slide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GÁL Šimon</dc:creator>
  <cp:lastModifiedBy>ŠURJANSKÁ Marcela</cp:lastModifiedBy>
  <cp:revision>9</cp:revision>
  <dcterms:created xsi:type="dcterms:W3CDTF">2020-02-20T12:20:08Z</dcterms:created>
  <dcterms:modified xsi:type="dcterms:W3CDTF">2023-05-15T06:46:18Z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0x01010051EB07128E112B45B9F8923774CB0BB7</vt:lpwstr>
  </property>
  <property fmtid="{D5CDD505-2E9C-101B-9397-08002B2CF9AE}" pid="3" name="MSIP_Label_439a79ed-3a55-4aee-911c-73cde52c0940_Enabled">
    <vt:lpwstr>true</vt:lpwstr>
  </property>
  <property fmtid="{D5CDD505-2E9C-101B-9397-08002B2CF9AE}" pid="4" name="MSIP_Label_439a79ed-3a55-4aee-911c-73cde52c0940_SetDate">
    <vt:lpwstr>2021-04-19T05:58:26Z</vt:lpwstr>
  </property>
  <property fmtid="{D5CDD505-2E9C-101B-9397-08002B2CF9AE}" pid="5" name="MSIP_Label_439a79ed-3a55-4aee-911c-73cde52c0940_Method">
    <vt:lpwstr>Privileged</vt:lpwstr>
  </property>
  <property fmtid="{D5CDD505-2E9C-101B-9397-08002B2CF9AE}" pid="6" name="MSIP_Label_439a79ed-3a55-4aee-911c-73cde52c0940_Name">
    <vt:lpwstr>439a79ed-3a55-4aee-911c-73cde52c0940</vt:lpwstr>
  </property>
  <property fmtid="{D5CDD505-2E9C-101B-9397-08002B2CF9AE}" pid="7" name="MSIP_Label_439a79ed-3a55-4aee-911c-73cde52c0940_SiteId">
    <vt:lpwstr>64af2aee-7d6c-49ac-a409-192d3fee73b8</vt:lpwstr>
  </property>
  <property fmtid="{D5CDD505-2E9C-101B-9397-08002B2CF9AE}" pid="8" name="MSIP_Label_439a79ed-3a55-4aee-911c-73cde52c0940_ActionId">
    <vt:lpwstr>1c8124d7-2b0d-43ba-8150-5932eab4f25a</vt:lpwstr>
  </property>
  <property fmtid="{D5CDD505-2E9C-101B-9397-08002B2CF9AE}" pid="9" name="MSIP_Label_439a79ed-3a55-4aee-911c-73cde52c0940_ContentBits">
    <vt:lpwstr>0</vt:lpwstr>
  </property>
  <property fmtid="{D5CDD505-2E9C-101B-9397-08002B2CF9AE}" pid="10" name="Order">
    <vt:r8>51000</vt:r8>
  </property>
</Properties>
</file>