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4" r:id="rId3"/>
    <p:sldId id="277" r:id="rId4"/>
    <p:sldId id="267" r:id="rId5"/>
    <p:sldId id="266" r:id="rId6"/>
    <p:sldId id="293" r:id="rId7"/>
    <p:sldId id="271" r:id="rId8"/>
    <p:sldId id="272" r:id="rId9"/>
    <p:sldId id="273" r:id="rId10"/>
    <p:sldId id="292" r:id="rId11"/>
    <p:sldId id="278" r:id="rId12"/>
    <p:sldId id="274" r:id="rId13"/>
    <p:sldId id="291" r:id="rId14"/>
    <p:sldId id="294" r:id="rId15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5" d="100"/>
          <a:sy n="75" d="100"/>
        </p:scale>
        <p:origin x="902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A65DB24-F7C9-C9D9-9953-1176573CEA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7A1C525D-3CE9-D222-208B-40FCE0662B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Kliknutím upravte štýl predlohy podnadpisu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0F411D76-D3D5-8A96-3FBA-A31A421ED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18435-E349-40FA-9DFE-938701343293}" type="datetimeFigureOut">
              <a:rPr lang="sk-SK" smtClean="0"/>
              <a:t>18.4.2023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E42F0715-A1A1-D2F1-B009-19C744D55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3A2B9CEB-F6F2-FD41-1F45-17139BA3F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AF2A1-EC0E-4258-8621-07875FA518A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597140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F8BEA3-A74D-04D4-BC71-8A920E4B27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zvislý text 2">
            <a:extLst>
              <a:ext uri="{FF2B5EF4-FFF2-40B4-BE49-F238E27FC236}">
                <a16:creationId xmlns:a16="http://schemas.microsoft.com/office/drawing/2014/main" id="{3B6D0EDB-A0EC-5E7B-60DC-ED388F6081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FF6C0159-C651-BC81-CBA1-CA8548A43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18435-E349-40FA-9DFE-938701343293}" type="datetimeFigureOut">
              <a:rPr lang="sk-SK" smtClean="0"/>
              <a:t>18.4.2023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9B06492A-2F42-41FD-10DE-9CAC44740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3273941E-487D-C923-DEC7-5C25F6DE6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AF2A1-EC0E-4258-8621-07875FA518A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30472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>
            <a:extLst>
              <a:ext uri="{FF2B5EF4-FFF2-40B4-BE49-F238E27FC236}">
                <a16:creationId xmlns:a16="http://schemas.microsoft.com/office/drawing/2014/main" id="{F4DA7CD0-2F72-50BA-66A9-0CD7085ED5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zvislý text 2">
            <a:extLst>
              <a:ext uri="{FF2B5EF4-FFF2-40B4-BE49-F238E27FC236}">
                <a16:creationId xmlns:a16="http://schemas.microsoft.com/office/drawing/2014/main" id="{110FFABA-E885-C1B2-C5A6-E03C7C2DE0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0C2F05D2-4FE4-3CB9-9F7B-42106BAC8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18435-E349-40FA-9DFE-938701343293}" type="datetimeFigureOut">
              <a:rPr lang="sk-SK" smtClean="0"/>
              <a:t>18.4.2023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6444FDE3-BB0E-B381-80A3-FE6384E82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917B6092-7E21-3A8E-7FD3-B25D22538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AF2A1-EC0E-4258-8621-07875FA518A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176449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6095999" y="1619249"/>
            <a:ext cx="3638550" cy="4533900"/>
          </a:xfrm>
          <a:custGeom>
            <a:avLst/>
            <a:gdLst>
              <a:gd name="connsiteX0" fmla="*/ 244474 w 3638550"/>
              <a:gd name="connsiteY0" fmla="*/ 0 h 4533900"/>
              <a:gd name="connsiteX1" fmla="*/ 3394076 w 3638550"/>
              <a:gd name="connsiteY1" fmla="*/ 0 h 4533900"/>
              <a:gd name="connsiteX2" fmla="*/ 3638550 w 3638550"/>
              <a:gd name="connsiteY2" fmla="*/ 244474 h 4533900"/>
              <a:gd name="connsiteX3" fmla="*/ 3638550 w 3638550"/>
              <a:gd name="connsiteY3" fmla="*/ 4289426 h 4533900"/>
              <a:gd name="connsiteX4" fmla="*/ 3394076 w 3638550"/>
              <a:gd name="connsiteY4" fmla="*/ 4533900 h 4533900"/>
              <a:gd name="connsiteX5" fmla="*/ 244474 w 3638550"/>
              <a:gd name="connsiteY5" fmla="*/ 4533900 h 4533900"/>
              <a:gd name="connsiteX6" fmla="*/ 0 w 3638550"/>
              <a:gd name="connsiteY6" fmla="*/ 4289426 h 4533900"/>
              <a:gd name="connsiteX7" fmla="*/ 0 w 3638550"/>
              <a:gd name="connsiteY7" fmla="*/ 244474 h 4533900"/>
              <a:gd name="connsiteX8" fmla="*/ 244474 w 3638550"/>
              <a:gd name="connsiteY8" fmla="*/ 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38550" h="4533900">
                <a:moveTo>
                  <a:pt x="244474" y="0"/>
                </a:moveTo>
                <a:lnTo>
                  <a:pt x="3394076" y="0"/>
                </a:lnTo>
                <a:cubicBezTo>
                  <a:pt x="3529095" y="0"/>
                  <a:pt x="3638550" y="109455"/>
                  <a:pt x="3638550" y="244474"/>
                </a:cubicBezTo>
                <a:lnTo>
                  <a:pt x="3638550" y="4289426"/>
                </a:lnTo>
                <a:cubicBezTo>
                  <a:pt x="3638550" y="4424445"/>
                  <a:pt x="3529095" y="4533900"/>
                  <a:pt x="3394076" y="4533900"/>
                </a:cubicBezTo>
                <a:lnTo>
                  <a:pt x="244474" y="4533900"/>
                </a:lnTo>
                <a:cubicBezTo>
                  <a:pt x="109455" y="4533900"/>
                  <a:pt x="0" y="4424445"/>
                  <a:pt x="0" y="4289426"/>
                </a:cubicBezTo>
                <a:lnTo>
                  <a:pt x="0" y="244474"/>
                </a:lnTo>
                <a:cubicBezTo>
                  <a:pt x="0" y="109455"/>
                  <a:pt x="109455" y="0"/>
                  <a:pt x="24447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lvl="0"/>
            <a:endParaRPr lang="en-ID" noProof="0"/>
          </a:p>
        </p:txBody>
      </p:sp>
    </p:spTree>
    <p:extLst>
      <p:ext uri="{BB962C8B-B14F-4D97-AF65-F5344CB8AC3E}">
        <p14:creationId xmlns:p14="http://schemas.microsoft.com/office/powerpoint/2010/main" val="1275755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A650D79-55F8-CCD0-3C30-AECFF4C34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25DD76C2-E907-D708-C314-2ADFEA8CEB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DAF9236C-7D83-A689-C305-2567BED951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18435-E349-40FA-9DFE-938701343293}" type="datetimeFigureOut">
              <a:rPr lang="sk-SK" smtClean="0"/>
              <a:t>18.4.2023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92BCFB19-8269-E844-50A6-6DE951DB8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03752047-FAA1-0F14-1D00-6621BB475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AF2A1-EC0E-4258-8621-07875FA518A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94559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0CD771-432C-3C42-ADAA-6AF187F7F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629BAB59-E8D3-E04B-31D2-CFB213D46E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E5D280CF-E448-41CF-163A-294CE6E45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18435-E349-40FA-9DFE-938701343293}" type="datetimeFigureOut">
              <a:rPr lang="sk-SK" smtClean="0"/>
              <a:t>18.4.2023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7C1A1A4A-5DAA-8D2C-3481-AE93BBB8D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73075267-4316-6C65-33CC-0BEFE4289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AF2A1-EC0E-4258-8621-07875FA518A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27209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ACA66A0-2C8D-F8B2-BC22-7E39CD8FD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94E86E4F-6C36-9970-2E41-AF6C32635C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BDD5FA43-7484-9E0A-8235-72F196E71F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E1A1CB7B-6DE4-A013-EFA2-F0E2479B6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18435-E349-40FA-9DFE-938701343293}" type="datetimeFigureOut">
              <a:rPr lang="sk-SK" smtClean="0"/>
              <a:t>18.4.2023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56CE052F-00AA-16F0-E95B-9A4DAB031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30747F14-B745-5C44-0C6D-9FAFF7913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AF2A1-EC0E-4258-8621-07875FA518A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44022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19190F8-6770-EE2F-B6BB-9BC3DA158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578EC743-AB49-7C9D-C00A-035BB9B826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B81962BE-5EE4-FE33-93FE-30D135520E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ABE44060-C8E5-B6E7-5391-D231EEDC40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6" name="Zástupný objekt pre obsah 5">
            <a:extLst>
              <a:ext uri="{FF2B5EF4-FFF2-40B4-BE49-F238E27FC236}">
                <a16:creationId xmlns:a16="http://schemas.microsoft.com/office/drawing/2014/main" id="{77AA2026-4E61-2E3B-BCFE-DD9E327F21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objekt pre dátum 6">
            <a:extLst>
              <a:ext uri="{FF2B5EF4-FFF2-40B4-BE49-F238E27FC236}">
                <a16:creationId xmlns:a16="http://schemas.microsoft.com/office/drawing/2014/main" id="{3F7D0C73-52E0-2F61-93B9-EEE4F28DE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18435-E349-40FA-9DFE-938701343293}" type="datetimeFigureOut">
              <a:rPr lang="sk-SK" smtClean="0"/>
              <a:t>18.4.2023</a:t>
            </a:fld>
            <a:endParaRPr lang="sk-SK"/>
          </a:p>
        </p:txBody>
      </p:sp>
      <p:sp>
        <p:nvSpPr>
          <p:cNvPr id="8" name="Zástupný objekt pre pätu 7">
            <a:extLst>
              <a:ext uri="{FF2B5EF4-FFF2-40B4-BE49-F238E27FC236}">
                <a16:creationId xmlns:a16="http://schemas.microsoft.com/office/drawing/2014/main" id="{998B319E-E03A-F91B-81FC-F021FB038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objekt pre číslo snímky 8">
            <a:extLst>
              <a:ext uri="{FF2B5EF4-FFF2-40B4-BE49-F238E27FC236}">
                <a16:creationId xmlns:a16="http://schemas.microsoft.com/office/drawing/2014/main" id="{53CEB3E7-0A64-CCA4-1ECF-0DC37F77E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AF2A1-EC0E-4258-8621-07875FA518A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500464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7E8198F-8609-FB56-9A37-7D476A99B4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dátum 2">
            <a:extLst>
              <a:ext uri="{FF2B5EF4-FFF2-40B4-BE49-F238E27FC236}">
                <a16:creationId xmlns:a16="http://schemas.microsoft.com/office/drawing/2014/main" id="{BE8A1158-833D-1B9D-A340-059CCF7C7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18435-E349-40FA-9DFE-938701343293}" type="datetimeFigureOut">
              <a:rPr lang="sk-SK" smtClean="0"/>
              <a:t>18.4.2023</a:t>
            </a:fld>
            <a:endParaRPr lang="sk-SK"/>
          </a:p>
        </p:txBody>
      </p:sp>
      <p:sp>
        <p:nvSpPr>
          <p:cNvPr id="4" name="Zástupný objekt pre pätu 3">
            <a:extLst>
              <a:ext uri="{FF2B5EF4-FFF2-40B4-BE49-F238E27FC236}">
                <a16:creationId xmlns:a16="http://schemas.microsoft.com/office/drawing/2014/main" id="{0C6DADD0-30BC-5330-FC5F-54840E92B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objekt pre číslo snímky 4">
            <a:extLst>
              <a:ext uri="{FF2B5EF4-FFF2-40B4-BE49-F238E27FC236}">
                <a16:creationId xmlns:a16="http://schemas.microsoft.com/office/drawing/2014/main" id="{A0880E99-B596-2AEC-48FC-C1E4C2FFC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AF2A1-EC0E-4258-8621-07875FA518A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841486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>
            <a:extLst>
              <a:ext uri="{FF2B5EF4-FFF2-40B4-BE49-F238E27FC236}">
                <a16:creationId xmlns:a16="http://schemas.microsoft.com/office/drawing/2014/main" id="{0AA73E28-507A-2538-3AB5-E2B28B647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18435-E349-40FA-9DFE-938701343293}" type="datetimeFigureOut">
              <a:rPr lang="sk-SK" smtClean="0"/>
              <a:t>18.4.2023</a:t>
            </a:fld>
            <a:endParaRPr lang="sk-SK"/>
          </a:p>
        </p:txBody>
      </p:sp>
      <p:sp>
        <p:nvSpPr>
          <p:cNvPr id="3" name="Zástupný objekt pre pätu 2">
            <a:extLst>
              <a:ext uri="{FF2B5EF4-FFF2-40B4-BE49-F238E27FC236}">
                <a16:creationId xmlns:a16="http://schemas.microsoft.com/office/drawing/2014/main" id="{7FFF7DF7-FA29-341A-6F79-3F4F651700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BC302E4B-D458-A27C-4573-7E0470AA6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AF2A1-EC0E-4258-8621-07875FA518A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671111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7187391-6E5D-52F9-EDBF-1F6EFD4EF3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C231E080-4066-F269-F072-E5D24493C1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B2AD9641-58C4-4FD9-9FF3-8FA8B8614B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915B65AD-974A-59BD-B78B-4F781B6D9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18435-E349-40FA-9DFE-938701343293}" type="datetimeFigureOut">
              <a:rPr lang="sk-SK" smtClean="0"/>
              <a:t>18.4.2023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113441C8-4688-182B-E2C2-87E37C20F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D626281D-9FC9-CB5D-7A94-927796C54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AF2A1-EC0E-4258-8621-07875FA518A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41796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FDDF174-B183-3325-EF49-B593AAAE6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rázok 2">
            <a:extLst>
              <a:ext uri="{FF2B5EF4-FFF2-40B4-BE49-F238E27FC236}">
                <a16:creationId xmlns:a16="http://schemas.microsoft.com/office/drawing/2014/main" id="{DD316F62-5986-2563-CE8E-E3D7E30453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D0BDF309-E5C7-02E0-A2EA-AC9A47CA2F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C03B2758-045A-A73D-A782-F11293798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18435-E349-40FA-9DFE-938701343293}" type="datetimeFigureOut">
              <a:rPr lang="sk-SK" smtClean="0"/>
              <a:t>18.4.2023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AEC5F866-B7A6-D6D0-B1CE-8E63015D1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E8BAC31F-6264-AD4D-41BD-9A6AE93CC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AF2A1-EC0E-4258-8621-07875FA518A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676985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nadpis 1">
            <a:extLst>
              <a:ext uri="{FF2B5EF4-FFF2-40B4-BE49-F238E27FC236}">
                <a16:creationId xmlns:a16="http://schemas.microsoft.com/office/drawing/2014/main" id="{FDD464D3-4CD3-C7C2-3C3C-8152FC5431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B750456F-60EA-2085-448C-6441A3E0B5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764FF80C-D608-A1D4-E1AA-BBA577B4EB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118435-E349-40FA-9DFE-938701343293}" type="datetimeFigureOut">
              <a:rPr lang="sk-SK" smtClean="0"/>
              <a:t>18.4.2023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45415128-618C-2F51-2DAF-401D58BB5A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275E7651-B046-7F9D-5E70-C100E8725E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AAF2A1-EC0E-4258-8621-07875FA518A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12261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slsp.sk/sk/ludia/ucty/space-ucet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nfoportal.csob.sk/" TargetMode="External"/><Relationship Id="rId2" Type="http://schemas.openxmlformats.org/officeDocument/2006/relationships/hyperlink" Target="https://uvery.universal.sk/Poskytovatel/SK_CSOB" TargetMode="Externa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D9211604-DAE6-23CC-70A6-41D3182491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2" r="3437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1517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EF9C4AE-E007-4FA2-827E-B2216E8BB85E}"/>
              </a:ext>
            </a:extLst>
          </p:cNvPr>
          <p:cNvSpPr/>
          <p:nvPr/>
        </p:nvSpPr>
        <p:spPr>
          <a:xfrm>
            <a:off x="7439024" y="294641"/>
            <a:ext cx="4514850" cy="2838450"/>
          </a:xfrm>
          <a:prstGeom prst="roundRect">
            <a:avLst>
              <a:gd name="adj" fmla="val 8547"/>
            </a:avLst>
          </a:prstGeom>
          <a:solidFill>
            <a:srgbClr val="0721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/>
          </a:p>
        </p:txBody>
      </p:sp>
      <p:sp>
        <p:nvSpPr>
          <p:cNvPr id="16388" name="TextBox 11">
            <a:extLst>
              <a:ext uri="{FF2B5EF4-FFF2-40B4-BE49-F238E27FC236}">
                <a16:creationId xmlns:a16="http://schemas.microsoft.com/office/drawing/2014/main" id="{3793174C-BDD1-4717-8130-B80076158F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324203"/>
            <a:ext cx="7439024" cy="3359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Roboto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sk-SK" altLang="sk-SK" sz="24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Zvýhodnená sadzba pri SÚ na 5,5% </a:t>
            </a:r>
            <a:r>
              <a:rPr lang="sk-SK" altLang="sk-SK" sz="2400" b="1" dirty="0" err="1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p.a</a:t>
            </a:r>
            <a:r>
              <a:rPr lang="sk-SK" altLang="sk-SK" sz="24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.</a:t>
            </a:r>
          </a:p>
          <a:p>
            <a:pPr marL="342900" indent="-342900" eaLnBrk="1" hangingPunct="1">
              <a:lnSpc>
                <a:spcPct val="150000"/>
              </a:lnSpc>
              <a:buFontTx/>
              <a:buChar char="-"/>
            </a:pPr>
            <a:r>
              <a:rPr lang="sk-SK" altLang="sk-SK" sz="20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Cieľom musí byť inovácia bývania v plnej výške úveru</a:t>
            </a:r>
          </a:p>
          <a:p>
            <a:pPr marL="342900" indent="-342900" eaLnBrk="1" hangingPunct="1">
              <a:lnSpc>
                <a:spcPct val="150000"/>
              </a:lnSpc>
              <a:buFontTx/>
              <a:buChar char="-"/>
            </a:pPr>
            <a:r>
              <a:rPr lang="sk-SK" altLang="sk-SK" sz="20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Načerpaný úver do 30.4.2023</a:t>
            </a:r>
          </a:p>
          <a:p>
            <a:pPr marL="342900" indent="-342900" eaLnBrk="1" hangingPunct="1">
              <a:lnSpc>
                <a:spcPct val="150000"/>
              </a:lnSpc>
              <a:buFontTx/>
              <a:buChar char="-"/>
            </a:pPr>
            <a:r>
              <a:rPr lang="sk-SK" altLang="sk-SK" sz="20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Doloženie FA do 31.12.2023</a:t>
            </a:r>
          </a:p>
          <a:p>
            <a:pPr marL="342900" indent="-342900" eaLnBrk="1" hangingPunct="1">
              <a:lnSpc>
                <a:spcPct val="150000"/>
              </a:lnSpc>
              <a:buFontTx/>
              <a:buChar char="-"/>
            </a:pPr>
            <a:r>
              <a:rPr lang="sk-SK" altLang="sk-SK" sz="20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Presne definované produkty, na ktoré sa vzťahuje benefit</a:t>
            </a:r>
          </a:p>
          <a:p>
            <a:pPr eaLnBrk="1" hangingPunct="1">
              <a:lnSpc>
                <a:spcPct val="150000"/>
              </a:lnSpc>
            </a:pPr>
            <a:endParaRPr lang="sk-SK" altLang="sk-SK" sz="2000" b="1" dirty="0">
              <a:solidFill>
                <a:srgbClr val="002060"/>
              </a:solidFill>
              <a:latin typeface="Rubik" pitchFamily="2" charset="-79"/>
              <a:cs typeface="Rubik" pitchFamily="2" charset="-79"/>
            </a:endParaRPr>
          </a:p>
          <a:p>
            <a:pPr eaLnBrk="1" hangingPunct="1">
              <a:lnSpc>
                <a:spcPct val="150000"/>
              </a:lnSpc>
            </a:pPr>
            <a:endParaRPr lang="sk-SK" altLang="sk-SK" sz="2000" b="1" dirty="0">
              <a:solidFill>
                <a:srgbClr val="002060"/>
              </a:solidFill>
              <a:latin typeface="Rubik" pitchFamily="2" charset="-79"/>
              <a:cs typeface="Rubik" pitchFamily="2" charset="-79"/>
            </a:endParaRPr>
          </a:p>
        </p:txBody>
      </p:sp>
      <p:sp>
        <p:nvSpPr>
          <p:cNvPr id="16" name="Obdĺžnik 15">
            <a:extLst>
              <a:ext uri="{FF2B5EF4-FFF2-40B4-BE49-F238E27FC236}">
                <a16:creationId xmlns:a16="http://schemas.microsoft.com/office/drawing/2014/main" id="{8CC916E8-069B-46F5-BFAE-379D962C2055}"/>
              </a:ext>
            </a:extLst>
          </p:cNvPr>
          <p:cNvSpPr/>
          <p:nvPr/>
        </p:nvSpPr>
        <p:spPr>
          <a:xfrm>
            <a:off x="-1501775" y="-1516063"/>
            <a:ext cx="3003550" cy="300355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              </a:t>
            </a:r>
            <a:endParaRPr lang="sk-SK" dirty="0"/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9E3EBCD8-3A64-CF80-1661-36B7735B61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8676" y="1024196"/>
            <a:ext cx="1455546" cy="1379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6155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EF9C4AE-E007-4FA2-827E-B2216E8BB85E}"/>
              </a:ext>
            </a:extLst>
          </p:cNvPr>
          <p:cNvSpPr/>
          <p:nvPr/>
        </p:nvSpPr>
        <p:spPr>
          <a:xfrm>
            <a:off x="7439024" y="294641"/>
            <a:ext cx="4514850" cy="2838450"/>
          </a:xfrm>
          <a:prstGeom prst="roundRect">
            <a:avLst>
              <a:gd name="adj" fmla="val 8547"/>
            </a:avLst>
          </a:prstGeom>
          <a:solidFill>
            <a:srgbClr val="0721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/>
          </a:p>
        </p:txBody>
      </p:sp>
      <p:sp>
        <p:nvSpPr>
          <p:cNvPr id="16388" name="TextBox 11">
            <a:extLst>
              <a:ext uri="{FF2B5EF4-FFF2-40B4-BE49-F238E27FC236}">
                <a16:creationId xmlns:a16="http://schemas.microsoft.com/office/drawing/2014/main" id="{3793174C-BDD1-4717-8130-B80076158F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22903" y="1713865"/>
            <a:ext cx="8687931" cy="5575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Roboto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9pPr>
          </a:lstStyle>
          <a:p>
            <a:pPr marL="457200" indent="-457200" eaLnBrk="1" hangingPunct="1">
              <a:lnSpc>
                <a:spcPct val="150000"/>
              </a:lnSpc>
              <a:buAutoNum type="arabicPeriod"/>
            </a:pPr>
            <a:r>
              <a:rPr lang="sk-SK" altLang="sk-SK" sz="20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ZNÍŽENIE ÚROKOVEJ SADZBY</a:t>
            </a:r>
          </a:p>
          <a:p>
            <a:pPr eaLnBrk="1" hangingPunct="1">
              <a:lnSpc>
                <a:spcPct val="150000"/>
              </a:lnSpc>
            </a:pPr>
            <a:r>
              <a:rPr lang="sk-SK" altLang="sk-SK" sz="20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  <a:sym typeface="Wingdings" panose="05000000000000000000" pitchFamily="2" charset="2"/>
              </a:rPr>
              <a:t>FIX3  3,89% </a:t>
            </a:r>
            <a:r>
              <a:rPr lang="sk-SK" altLang="sk-SK" sz="2000" b="1" dirty="0" err="1">
                <a:solidFill>
                  <a:srgbClr val="002060"/>
                </a:solidFill>
                <a:latin typeface="Rubik" pitchFamily="2" charset="-79"/>
                <a:cs typeface="Rubik" pitchFamily="2" charset="-79"/>
                <a:sym typeface="Wingdings" panose="05000000000000000000" pitchFamily="2" charset="2"/>
              </a:rPr>
              <a:t>p.a</a:t>
            </a:r>
            <a:r>
              <a:rPr lang="sk-SK" altLang="sk-SK" sz="20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  <a:sym typeface="Wingdings" panose="05000000000000000000" pitchFamily="2" charset="2"/>
              </a:rPr>
              <a:t>.</a:t>
            </a:r>
            <a:endParaRPr lang="sk-SK" altLang="sk-SK" sz="2000" dirty="0">
              <a:solidFill>
                <a:srgbClr val="002060"/>
              </a:solidFill>
              <a:latin typeface="Rubik" pitchFamily="2" charset="-79"/>
              <a:cs typeface="Rubik" pitchFamily="2" charset="-79"/>
              <a:sym typeface="Wingdings" panose="05000000000000000000" pitchFamily="2" charset="2"/>
            </a:endParaRPr>
          </a:p>
          <a:p>
            <a:pPr eaLnBrk="1" hangingPunct="1">
              <a:lnSpc>
                <a:spcPct val="150000"/>
              </a:lnSpc>
            </a:pPr>
            <a:endParaRPr lang="sk-SK" altLang="sk-SK" sz="2000" dirty="0">
              <a:solidFill>
                <a:srgbClr val="002060"/>
              </a:solidFill>
              <a:latin typeface="Rubik" pitchFamily="2" charset="-79"/>
              <a:cs typeface="Rubik" pitchFamily="2" charset="-79"/>
              <a:sym typeface="Wingdings" panose="05000000000000000000" pitchFamily="2" charset="2"/>
            </a:endParaRPr>
          </a:p>
          <a:p>
            <a:pPr eaLnBrk="1" hangingPunct="1">
              <a:lnSpc>
                <a:spcPct val="150000"/>
              </a:lnSpc>
            </a:pPr>
            <a:r>
              <a:rPr lang="sk-SK" altLang="sk-SK" sz="20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  <a:sym typeface="Wingdings" panose="05000000000000000000" pitchFamily="2" charset="2"/>
              </a:rPr>
              <a:t>2. PREDĹŽENIE: PRESTO Úver s účtom a odmenou až do 600 EUR pre klienta až do 31.5.2023</a:t>
            </a:r>
          </a:p>
          <a:p>
            <a:pPr marL="342900" indent="-342900" eaLnBrk="1" hangingPunct="1">
              <a:lnSpc>
                <a:spcPct val="150000"/>
              </a:lnSpc>
              <a:buFontTx/>
              <a:buChar char="-"/>
            </a:pPr>
            <a:r>
              <a:rPr lang="sk-SK" altLang="sk-SK" sz="2000" dirty="0">
                <a:solidFill>
                  <a:srgbClr val="002060"/>
                </a:solidFill>
                <a:latin typeface="Rubik" pitchFamily="2" charset="-79"/>
                <a:cs typeface="Rubik" pitchFamily="2" charset="-79"/>
                <a:sym typeface="Wingdings" panose="05000000000000000000" pitchFamily="2" charset="2"/>
              </a:rPr>
              <a:t>50 EUR za každých 5 000 EUR úveru</a:t>
            </a:r>
          </a:p>
          <a:p>
            <a:pPr marL="342900" indent="-342900" eaLnBrk="1" hangingPunct="1">
              <a:lnSpc>
                <a:spcPct val="150000"/>
              </a:lnSpc>
              <a:buFontTx/>
              <a:buChar char="-"/>
            </a:pPr>
            <a:r>
              <a:rPr lang="sk-SK" altLang="sk-SK" sz="2000" dirty="0">
                <a:solidFill>
                  <a:srgbClr val="002060"/>
                </a:solidFill>
                <a:latin typeface="Rubik" pitchFamily="2" charset="-79"/>
                <a:cs typeface="Rubik" pitchFamily="2" charset="-79"/>
                <a:sym typeface="Wingdings" panose="05000000000000000000" pitchFamily="2" charset="2"/>
              </a:rPr>
              <a:t>Pre nových aj existujúcich klientov banky (nový úver aj refinancovanie)</a:t>
            </a:r>
          </a:p>
          <a:p>
            <a:pPr marL="342900" indent="-342900" eaLnBrk="1" hangingPunct="1">
              <a:lnSpc>
                <a:spcPct val="150000"/>
              </a:lnSpc>
              <a:buFontTx/>
              <a:buChar char="-"/>
            </a:pPr>
            <a:r>
              <a:rPr lang="sk-SK" altLang="sk-SK" sz="2000" dirty="0">
                <a:solidFill>
                  <a:srgbClr val="002060"/>
                </a:solidFill>
                <a:latin typeface="Rubik" pitchFamily="2" charset="-79"/>
                <a:cs typeface="Rubik" pitchFamily="2" charset="-79"/>
                <a:sym typeface="Wingdings" panose="05000000000000000000" pitchFamily="2" charset="2"/>
              </a:rPr>
              <a:t>Dodatočná odmena 100 EUR za otvorenie bežného účtu </a:t>
            </a:r>
          </a:p>
          <a:p>
            <a:pPr eaLnBrk="1" hangingPunct="1">
              <a:lnSpc>
                <a:spcPct val="150000"/>
              </a:lnSpc>
            </a:pPr>
            <a:r>
              <a:rPr lang="sk-SK" altLang="sk-SK" sz="2000" dirty="0">
                <a:solidFill>
                  <a:srgbClr val="002060"/>
                </a:solidFill>
                <a:latin typeface="Rubik" pitchFamily="2" charset="-79"/>
                <a:cs typeface="Rubik" pitchFamily="2" charset="-79"/>
                <a:sym typeface="Wingdings" panose="05000000000000000000" pitchFamily="2" charset="2"/>
              </a:rPr>
              <a:t>   (platí iba pre nového klienta = 12 mesiacov bez aktivity)</a:t>
            </a:r>
          </a:p>
          <a:p>
            <a:pPr eaLnBrk="1" hangingPunct="1">
              <a:lnSpc>
                <a:spcPct val="150000"/>
              </a:lnSpc>
            </a:pPr>
            <a:endParaRPr lang="sk-SK" altLang="sk-SK" sz="2000" b="1" dirty="0">
              <a:solidFill>
                <a:srgbClr val="002060"/>
              </a:solidFill>
              <a:latin typeface="Rubik" pitchFamily="2" charset="-79"/>
              <a:cs typeface="Rubik" pitchFamily="2" charset="-79"/>
              <a:sym typeface="Wingdings" panose="05000000000000000000" pitchFamily="2" charset="2"/>
            </a:endParaRPr>
          </a:p>
          <a:p>
            <a:pPr eaLnBrk="1" hangingPunct="1">
              <a:lnSpc>
                <a:spcPct val="150000"/>
              </a:lnSpc>
            </a:pPr>
            <a:endParaRPr lang="sk-SK" altLang="sk-SK" sz="2000" b="1" dirty="0">
              <a:solidFill>
                <a:srgbClr val="002060"/>
              </a:solidFill>
              <a:latin typeface="Rubik" pitchFamily="2" charset="-79"/>
              <a:cs typeface="Rubik" pitchFamily="2" charset="-79"/>
            </a:endParaRPr>
          </a:p>
          <a:p>
            <a:pPr eaLnBrk="1" hangingPunct="1">
              <a:lnSpc>
                <a:spcPct val="150000"/>
              </a:lnSpc>
            </a:pPr>
            <a:endParaRPr lang="sk-SK" altLang="sk-SK" sz="2000" b="1" dirty="0">
              <a:solidFill>
                <a:srgbClr val="002060"/>
              </a:solidFill>
              <a:latin typeface="Rubik" pitchFamily="2" charset="-79"/>
              <a:cs typeface="Rubik" pitchFamily="2" charset="-79"/>
            </a:endParaRPr>
          </a:p>
        </p:txBody>
      </p:sp>
      <p:sp>
        <p:nvSpPr>
          <p:cNvPr id="16" name="Obdĺžnik 15">
            <a:extLst>
              <a:ext uri="{FF2B5EF4-FFF2-40B4-BE49-F238E27FC236}">
                <a16:creationId xmlns:a16="http://schemas.microsoft.com/office/drawing/2014/main" id="{8CC916E8-069B-46F5-BFAE-379D962C2055}"/>
              </a:ext>
            </a:extLst>
          </p:cNvPr>
          <p:cNvSpPr/>
          <p:nvPr/>
        </p:nvSpPr>
        <p:spPr>
          <a:xfrm>
            <a:off x="-1501775" y="-1516063"/>
            <a:ext cx="3003550" cy="300355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              </a:t>
            </a:r>
            <a:endParaRPr lang="sk-SK" dirty="0"/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AA279D9B-4E11-7AB6-2909-1057F02769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3656" y="1355941"/>
            <a:ext cx="2485585" cy="715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3522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EF9C4AE-E007-4FA2-827E-B2216E8BB85E}"/>
              </a:ext>
            </a:extLst>
          </p:cNvPr>
          <p:cNvSpPr/>
          <p:nvPr/>
        </p:nvSpPr>
        <p:spPr>
          <a:xfrm>
            <a:off x="7439024" y="294641"/>
            <a:ext cx="4514850" cy="2838450"/>
          </a:xfrm>
          <a:prstGeom prst="roundRect">
            <a:avLst>
              <a:gd name="adj" fmla="val 8547"/>
            </a:avLst>
          </a:prstGeom>
          <a:solidFill>
            <a:srgbClr val="0721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/>
          </a:p>
        </p:txBody>
      </p:sp>
      <p:sp>
        <p:nvSpPr>
          <p:cNvPr id="16388" name="TextBox 11">
            <a:extLst>
              <a:ext uri="{FF2B5EF4-FFF2-40B4-BE49-F238E27FC236}">
                <a16:creationId xmlns:a16="http://schemas.microsoft.com/office/drawing/2014/main" id="{3793174C-BDD1-4717-8130-B80076158F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324203"/>
            <a:ext cx="7439024" cy="2805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Roboto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9pPr>
          </a:lstStyle>
          <a:p>
            <a:pPr marL="457200" indent="-457200" algn="ctr" eaLnBrk="1" hangingPunct="1">
              <a:lnSpc>
                <a:spcPct val="150000"/>
              </a:lnSpc>
              <a:buAutoNum type="arabicPeriod"/>
            </a:pPr>
            <a:r>
              <a:rPr lang="sk-SK" altLang="sk-SK" sz="20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Predĺženie platnosti úrokových sadzieb až do 28.4.2023</a:t>
            </a:r>
          </a:p>
          <a:p>
            <a:pPr algn="ctr" eaLnBrk="1" hangingPunct="1">
              <a:lnSpc>
                <a:spcPct val="150000"/>
              </a:lnSpc>
            </a:pPr>
            <a:r>
              <a:rPr lang="sk-SK" altLang="sk-SK" sz="20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Odovzdaná dokumentácia najneskôr do 24.4. 13:00</a:t>
            </a:r>
          </a:p>
          <a:p>
            <a:pPr algn="ctr" eaLnBrk="1" hangingPunct="1">
              <a:lnSpc>
                <a:spcPct val="150000"/>
              </a:lnSpc>
            </a:pPr>
            <a:r>
              <a:rPr lang="sk-SK" altLang="sk-SK" sz="20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TRVALO NAJATRAKTÍVNEJŠIE SADZBY </a:t>
            </a:r>
          </a:p>
          <a:p>
            <a:pPr algn="ctr" eaLnBrk="1" hangingPunct="1">
              <a:lnSpc>
                <a:spcPct val="150000"/>
              </a:lnSpc>
            </a:pPr>
            <a:endParaRPr lang="sk-SK" altLang="sk-SK" sz="2000" b="1" dirty="0">
              <a:solidFill>
                <a:srgbClr val="002060"/>
              </a:solidFill>
              <a:latin typeface="Rubik" pitchFamily="2" charset="-79"/>
              <a:cs typeface="Rubik" pitchFamily="2" charset="-79"/>
            </a:endParaRPr>
          </a:p>
          <a:p>
            <a:pPr eaLnBrk="1" hangingPunct="1">
              <a:lnSpc>
                <a:spcPct val="150000"/>
              </a:lnSpc>
            </a:pPr>
            <a:endParaRPr lang="sk-SK" altLang="sk-SK" sz="2000" b="1" dirty="0">
              <a:solidFill>
                <a:srgbClr val="002060"/>
              </a:solidFill>
              <a:latin typeface="Rubik" pitchFamily="2" charset="-79"/>
              <a:cs typeface="Rubik" pitchFamily="2" charset="-79"/>
            </a:endParaRPr>
          </a:p>
          <a:p>
            <a:pPr eaLnBrk="1" hangingPunct="1">
              <a:lnSpc>
                <a:spcPct val="150000"/>
              </a:lnSpc>
            </a:pPr>
            <a:endParaRPr lang="sk-SK" altLang="sk-SK" sz="2000" b="1" dirty="0">
              <a:solidFill>
                <a:srgbClr val="002060"/>
              </a:solidFill>
              <a:latin typeface="Rubik" pitchFamily="2" charset="-79"/>
              <a:cs typeface="Rubik" pitchFamily="2" charset="-79"/>
            </a:endParaRPr>
          </a:p>
        </p:txBody>
      </p:sp>
      <p:sp>
        <p:nvSpPr>
          <p:cNvPr id="16" name="Obdĺžnik 15">
            <a:extLst>
              <a:ext uri="{FF2B5EF4-FFF2-40B4-BE49-F238E27FC236}">
                <a16:creationId xmlns:a16="http://schemas.microsoft.com/office/drawing/2014/main" id="{8CC916E8-069B-46F5-BFAE-379D962C2055}"/>
              </a:ext>
            </a:extLst>
          </p:cNvPr>
          <p:cNvSpPr/>
          <p:nvPr/>
        </p:nvSpPr>
        <p:spPr>
          <a:xfrm>
            <a:off x="-1501775" y="-1516063"/>
            <a:ext cx="3003550" cy="300355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              </a:t>
            </a:r>
            <a:endParaRPr lang="sk-SK" dirty="0"/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CAE31FF8-2ADA-6943-C3FF-5E2B865721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6647" y="1333116"/>
            <a:ext cx="2419604" cy="761500"/>
          </a:xfrm>
          <a:prstGeom prst="rect">
            <a:avLst/>
          </a:prstGeom>
        </p:spPr>
      </p:pic>
      <p:pic>
        <p:nvPicPr>
          <p:cNvPr id="7" name="Obrázok 6">
            <a:extLst>
              <a:ext uri="{FF2B5EF4-FFF2-40B4-BE49-F238E27FC236}">
                <a16:creationId xmlns:a16="http://schemas.microsoft.com/office/drawing/2014/main" id="{4703CDA6-0608-C171-A1A9-692CF09A99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6944" y="2881258"/>
            <a:ext cx="4866158" cy="125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1218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EF9C4AE-E007-4FA2-827E-B2216E8BB85E}"/>
              </a:ext>
            </a:extLst>
          </p:cNvPr>
          <p:cNvSpPr/>
          <p:nvPr/>
        </p:nvSpPr>
        <p:spPr>
          <a:xfrm>
            <a:off x="7721600" y="294641"/>
            <a:ext cx="4232274" cy="2838450"/>
          </a:xfrm>
          <a:prstGeom prst="roundRect">
            <a:avLst>
              <a:gd name="adj" fmla="val 8547"/>
            </a:avLst>
          </a:prstGeom>
          <a:solidFill>
            <a:srgbClr val="0721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/>
          </a:p>
        </p:txBody>
      </p:sp>
      <p:sp>
        <p:nvSpPr>
          <p:cNvPr id="16" name="Obdĺžnik 15">
            <a:extLst>
              <a:ext uri="{FF2B5EF4-FFF2-40B4-BE49-F238E27FC236}">
                <a16:creationId xmlns:a16="http://schemas.microsoft.com/office/drawing/2014/main" id="{8CC916E8-069B-46F5-BFAE-379D962C2055}"/>
              </a:ext>
            </a:extLst>
          </p:cNvPr>
          <p:cNvSpPr/>
          <p:nvPr/>
        </p:nvSpPr>
        <p:spPr>
          <a:xfrm>
            <a:off x="-1501775" y="-1516063"/>
            <a:ext cx="3003550" cy="300355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              </a:t>
            </a:r>
            <a:endParaRPr lang="sk-SK" dirty="0"/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CAE31FF8-2ADA-6943-C3FF-5E2B865721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27935" y="1333116"/>
            <a:ext cx="2419604" cy="761500"/>
          </a:xfrm>
          <a:prstGeom prst="rect">
            <a:avLst/>
          </a:prstGeom>
        </p:spPr>
      </p:pic>
      <p:sp>
        <p:nvSpPr>
          <p:cNvPr id="2" name="TextBox 11">
            <a:extLst>
              <a:ext uri="{FF2B5EF4-FFF2-40B4-BE49-F238E27FC236}">
                <a16:creationId xmlns:a16="http://schemas.microsoft.com/office/drawing/2014/main" id="{0895B004-E282-171D-6755-865334C816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237067"/>
            <a:ext cx="8627935" cy="7052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Roboto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sk-SK" altLang="sk-SK" sz="24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   Predĺženie „Refinančnej kampane“ až do 30.6.2023</a:t>
            </a:r>
          </a:p>
          <a:p>
            <a:pPr marL="457200" indent="-457200" eaLnBrk="1" hangingPunct="1">
              <a:lnSpc>
                <a:spcPct val="150000"/>
              </a:lnSpc>
              <a:buAutoNum type="arabicPeriod"/>
            </a:pPr>
            <a:r>
              <a:rPr lang="sk-SK" altLang="sk-SK" sz="20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Preplatenie poplatku za predčasné splatenie</a:t>
            </a:r>
          </a:p>
          <a:p>
            <a:pPr marL="342900" indent="-342900" eaLnBrk="1" hangingPunct="1">
              <a:lnSpc>
                <a:spcPct val="150000"/>
              </a:lnSpc>
              <a:buFontTx/>
              <a:buChar char="-"/>
            </a:pPr>
            <a:r>
              <a:rPr lang="sk-SK" altLang="sk-SK" sz="20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Spracovanie procesu cez automat bez výrazného navýšenia</a:t>
            </a:r>
          </a:p>
          <a:p>
            <a:pPr marL="342900" indent="-342900" eaLnBrk="1" hangingPunct="1">
              <a:lnSpc>
                <a:spcPct val="150000"/>
              </a:lnSpc>
              <a:buFontTx/>
              <a:buChar char="-"/>
            </a:pPr>
            <a:r>
              <a:rPr lang="sk-SK" altLang="sk-SK" sz="20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Max. 1% z výšky úveru</a:t>
            </a:r>
          </a:p>
          <a:p>
            <a:pPr eaLnBrk="1" hangingPunct="1">
              <a:lnSpc>
                <a:spcPct val="150000"/>
              </a:lnSpc>
            </a:pPr>
            <a:endParaRPr lang="sk-SK" altLang="sk-SK" sz="2000" b="1" dirty="0">
              <a:solidFill>
                <a:srgbClr val="002060"/>
              </a:solidFill>
              <a:latin typeface="Rubik" pitchFamily="2" charset="-79"/>
              <a:cs typeface="Rubik" pitchFamily="2" charset="-79"/>
            </a:endParaRPr>
          </a:p>
          <a:p>
            <a:pPr eaLnBrk="1" hangingPunct="1">
              <a:lnSpc>
                <a:spcPct val="150000"/>
              </a:lnSpc>
            </a:pPr>
            <a:r>
              <a:rPr lang="sk-SK" altLang="sk-SK" sz="20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2. Hypotéka BEZ poplatku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sk-SK" altLang="sk-SK" sz="20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spracovanie procesu cez automat bez výrazného navýšenia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sk-SK" altLang="sk-SK" sz="20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min. v 30 mesiacoch riadne zaúčtované platby</a:t>
            </a:r>
          </a:p>
          <a:p>
            <a:pPr eaLnBrk="1" hangingPunct="1">
              <a:lnSpc>
                <a:spcPct val="150000"/>
              </a:lnSpc>
            </a:pPr>
            <a:endParaRPr lang="sk-SK" altLang="sk-SK" sz="2000" b="1" dirty="0">
              <a:solidFill>
                <a:srgbClr val="002060"/>
              </a:solidFill>
              <a:latin typeface="Rubik" pitchFamily="2" charset="-79"/>
              <a:cs typeface="Rubik" pitchFamily="2" charset="-79"/>
            </a:endParaRPr>
          </a:p>
          <a:p>
            <a:pPr eaLnBrk="1" hangingPunct="1">
              <a:lnSpc>
                <a:spcPct val="150000"/>
              </a:lnSpc>
            </a:pPr>
            <a:r>
              <a:rPr lang="sk-SK" altLang="sk-SK" sz="20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3. Hypotéka so ZĽAVOU z poplatku</a:t>
            </a:r>
          </a:p>
          <a:p>
            <a:pPr marL="342900" indent="-342900" eaLnBrk="1" hangingPunct="1">
              <a:lnSpc>
                <a:spcPct val="150000"/>
              </a:lnSpc>
              <a:buFontTx/>
              <a:buChar char="-"/>
            </a:pPr>
            <a:r>
              <a:rPr lang="sk-SK" altLang="sk-SK" sz="20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Spracovanie procesu NIE cez automat = štandardným postupom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sk-SK" altLang="sk-SK" sz="20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min. v 30 mesiacoch riadne zaúčtované platby</a:t>
            </a:r>
          </a:p>
          <a:p>
            <a:pPr algn="ctr" eaLnBrk="1" hangingPunct="1">
              <a:lnSpc>
                <a:spcPct val="150000"/>
              </a:lnSpc>
            </a:pPr>
            <a:endParaRPr lang="sk-SK" altLang="sk-SK" sz="2000" b="1" dirty="0">
              <a:solidFill>
                <a:srgbClr val="002060"/>
              </a:solidFill>
              <a:latin typeface="Rubik" pitchFamily="2" charset="-79"/>
              <a:cs typeface="Rubik" pitchFamily="2" charset="-79"/>
            </a:endParaRPr>
          </a:p>
          <a:p>
            <a:pPr eaLnBrk="1" hangingPunct="1">
              <a:lnSpc>
                <a:spcPct val="150000"/>
              </a:lnSpc>
            </a:pPr>
            <a:endParaRPr lang="sk-SK" altLang="sk-SK" sz="2000" b="1" dirty="0">
              <a:solidFill>
                <a:srgbClr val="002060"/>
              </a:solidFill>
              <a:latin typeface="Rubik" pitchFamily="2" charset="-79"/>
              <a:cs typeface="Rubik" pitchFamily="2" charset="-79"/>
            </a:endParaRPr>
          </a:p>
          <a:p>
            <a:pPr eaLnBrk="1" hangingPunct="1">
              <a:lnSpc>
                <a:spcPct val="150000"/>
              </a:lnSpc>
            </a:pPr>
            <a:endParaRPr lang="sk-SK" altLang="sk-SK" sz="2000" b="1" dirty="0">
              <a:solidFill>
                <a:srgbClr val="002060"/>
              </a:solidFill>
              <a:latin typeface="Rubik" pitchFamily="2" charset="-79"/>
              <a:cs typeface="Rubik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1908104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dĺžnik 15">
            <a:extLst>
              <a:ext uri="{FF2B5EF4-FFF2-40B4-BE49-F238E27FC236}">
                <a16:creationId xmlns:a16="http://schemas.microsoft.com/office/drawing/2014/main" id="{8CC916E8-069B-46F5-BFAE-379D962C2055}"/>
              </a:ext>
            </a:extLst>
          </p:cNvPr>
          <p:cNvSpPr/>
          <p:nvPr/>
        </p:nvSpPr>
        <p:spPr>
          <a:xfrm>
            <a:off x="-1501775" y="-1516063"/>
            <a:ext cx="3003550" cy="300355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              </a:t>
            </a:r>
            <a:endParaRPr lang="sk-SK" dirty="0"/>
          </a:p>
        </p:txBody>
      </p:sp>
      <p:sp>
        <p:nvSpPr>
          <p:cNvPr id="4" name="BlokTextu 3">
            <a:extLst>
              <a:ext uri="{FF2B5EF4-FFF2-40B4-BE49-F238E27FC236}">
                <a16:creationId xmlns:a16="http://schemas.microsoft.com/office/drawing/2014/main" id="{6EE19D52-2235-BB2E-5206-DDABE8D3350E}"/>
              </a:ext>
            </a:extLst>
          </p:cNvPr>
          <p:cNvSpPr txBox="1"/>
          <p:nvPr/>
        </p:nvSpPr>
        <p:spPr>
          <a:xfrm>
            <a:off x="3230880" y="690742"/>
            <a:ext cx="6847840" cy="11318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sk-SK" altLang="sk-SK" sz="24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NAJLEPŠÍ ÚVEROVÍ ŠPECIALISTI</a:t>
            </a:r>
          </a:p>
          <a:p>
            <a:pPr eaLnBrk="1" hangingPunct="1">
              <a:lnSpc>
                <a:spcPct val="150000"/>
              </a:lnSpc>
            </a:pPr>
            <a:endParaRPr lang="sk-SK" altLang="sk-SK" sz="2400" b="1" dirty="0">
              <a:solidFill>
                <a:srgbClr val="002060"/>
              </a:solidFill>
              <a:latin typeface="Rubik" pitchFamily="2" charset="-79"/>
              <a:cs typeface="Rubik" pitchFamily="2" charset="-79"/>
            </a:endParaRPr>
          </a:p>
        </p:txBody>
      </p:sp>
      <p:sp>
        <p:nvSpPr>
          <p:cNvPr id="7" name="BlokTextu 6">
            <a:extLst>
              <a:ext uri="{FF2B5EF4-FFF2-40B4-BE49-F238E27FC236}">
                <a16:creationId xmlns:a16="http://schemas.microsoft.com/office/drawing/2014/main" id="{3DEFAAE1-E348-9DFF-D74C-81531D0E6C64}"/>
              </a:ext>
            </a:extLst>
          </p:cNvPr>
          <p:cNvSpPr txBox="1"/>
          <p:nvPr/>
        </p:nvSpPr>
        <p:spPr>
          <a:xfrm>
            <a:off x="1026160" y="2235200"/>
            <a:ext cx="4866640" cy="33478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sk-SK" altLang="sk-SK" sz="24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1/2023</a:t>
            </a:r>
          </a:p>
          <a:p>
            <a:pPr marL="457200" indent="-457200" eaLnBrk="1" hangingPunct="1">
              <a:lnSpc>
                <a:spcPct val="150000"/>
              </a:lnSpc>
              <a:buAutoNum type="arabicPeriod"/>
            </a:pPr>
            <a:r>
              <a:rPr lang="sk-SK" altLang="sk-SK" sz="2400" b="1" dirty="0" err="1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Reváková</a:t>
            </a:r>
            <a:r>
              <a:rPr lang="sk-SK" altLang="sk-SK" sz="24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 Alena = 3504</a:t>
            </a:r>
          </a:p>
          <a:p>
            <a:pPr marL="457200" indent="-457200" eaLnBrk="1" hangingPunct="1">
              <a:lnSpc>
                <a:spcPct val="150000"/>
              </a:lnSpc>
              <a:buAutoNum type="arabicPeriod"/>
            </a:pPr>
            <a:r>
              <a:rPr lang="sk-SK" altLang="sk-SK" sz="24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Rupek Marián = 3431</a:t>
            </a:r>
          </a:p>
          <a:p>
            <a:pPr marL="457200" indent="-457200" eaLnBrk="1" hangingPunct="1">
              <a:lnSpc>
                <a:spcPct val="150000"/>
              </a:lnSpc>
              <a:buAutoNum type="arabicPeriod"/>
            </a:pPr>
            <a:r>
              <a:rPr lang="sk-SK" altLang="sk-SK" sz="2400" b="1" dirty="0" err="1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Kunštár</a:t>
            </a:r>
            <a:r>
              <a:rPr lang="sk-SK" altLang="sk-SK" sz="24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 Ján = 3389</a:t>
            </a:r>
          </a:p>
          <a:p>
            <a:pPr marL="457200" indent="-457200" eaLnBrk="1" hangingPunct="1">
              <a:lnSpc>
                <a:spcPct val="150000"/>
              </a:lnSpc>
              <a:buAutoNum type="arabicPeriod"/>
            </a:pPr>
            <a:r>
              <a:rPr lang="sk-SK" altLang="sk-SK" sz="24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Horváthová Lucia 3261</a:t>
            </a:r>
          </a:p>
          <a:p>
            <a:pPr marL="457200" indent="-457200" eaLnBrk="1" hangingPunct="1">
              <a:lnSpc>
                <a:spcPct val="150000"/>
              </a:lnSpc>
              <a:buAutoNum type="arabicPeriod"/>
            </a:pPr>
            <a:r>
              <a:rPr lang="sk-SK" altLang="sk-SK" sz="2400" b="1" dirty="0" err="1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Goldiňák</a:t>
            </a:r>
            <a:r>
              <a:rPr lang="sk-SK" altLang="sk-SK" sz="24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 Stanislav = 3250</a:t>
            </a:r>
          </a:p>
        </p:txBody>
      </p:sp>
      <p:sp>
        <p:nvSpPr>
          <p:cNvPr id="8" name="BlokTextu 7">
            <a:extLst>
              <a:ext uri="{FF2B5EF4-FFF2-40B4-BE49-F238E27FC236}">
                <a16:creationId xmlns:a16="http://schemas.microsoft.com/office/drawing/2014/main" id="{57CC3D41-65ED-120B-A30A-E5F5371BA731}"/>
              </a:ext>
            </a:extLst>
          </p:cNvPr>
          <p:cNvSpPr txBox="1"/>
          <p:nvPr/>
        </p:nvSpPr>
        <p:spPr>
          <a:xfrm>
            <a:off x="6299202" y="2235200"/>
            <a:ext cx="5100318" cy="33478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sk-SK" altLang="sk-SK" sz="24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2/2023</a:t>
            </a:r>
          </a:p>
          <a:p>
            <a:pPr marL="457200" indent="-457200" eaLnBrk="1" hangingPunct="1">
              <a:lnSpc>
                <a:spcPct val="150000"/>
              </a:lnSpc>
              <a:buAutoNum type="arabicPeriod"/>
            </a:pPr>
            <a:r>
              <a:rPr lang="sk-SK" altLang="sk-SK" sz="24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Milan </a:t>
            </a:r>
            <a:r>
              <a:rPr lang="sk-SK" altLang="sk-SK" sz="2400" b="1" dirty="0" err="1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Ujlaky</a:t>
            </a:r>
            <a:r>
              <a:rPr lang="sk-SK" altLang="sk-SK" sz="24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 = 4826</a:t>
            </a:r>
          </a:p>
          <a:p>
            <a:pPr marL="457200" indent="-457200" eaLnBrk="1" hangingPunct="1">
              <a:lnSpc>
                <a:spcPct val="150000"/>
              </a:lnSpc>
              <a:buAutoNum type="arabicPeriod"/>
            </a:pPr>
            <a:r>
              <a:rPr lang="sk-SK" altLang="sk-SK" sz="24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Miroslav Káčer = 4777</a:t>
            </a:r>
          </a:p>
          <a:p>
            <a:pPr marL="457200" indent="-457200" eaLnBrk="1" hangingPunct="1">
              <a:lnSpc>
                <a:spcPct val="150000"/>
              </a:lnSpc>
              <a:buAutoNum type="arabicPeriod"/>
            </a:pPr>
            <a:r>
              <a:rPr lang="sk-SK" altLang="sk-SK" sz="24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Lenka Barabasová = 3150</a:t>
            </a:r>
          </a:p>
          <a:p>
            <a:pPr marL="457200" indent="-457200" eaLnBrk="1" hangingPunct="1">
              <a:lnSpc>
                <a:spcPct val="150000"/>
              </a:lnSpc>
              <a:buAutoNum type="arabicPeriod"/>
            </a:pPr>
            <a:r>
              <a:rPr lang="sk-SK" altLang="sk-SK" sz="24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Radovan Bezák = 2989</a:t>
            </a:r>
          </a:p>
          <a:p>
            <a:pPr marL="457200" indent="-457200" eaLnBrk="1" hangingPunct="1">
              <a:lnSpc>
                <a:spcPct val="150000"/>
              </a:lnSpc>
              <a:buAutoNum type="arabicPeriod"/>
            </a:pPr>
            <a:r>
              <a:rPr lang="sk-SK" altLang="sk-SK" sz="24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Petronela </a:t>
            </a:r>
            <a:r>
              <a:rPr lang="sk-SK" altLang="sk-SK" sz="2400" b="1" dirty="0" err="1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Brunclíková</a:t>
            </a:r>
            <a:r>
              <a:rPr lang="sk-SK" altLang="sk-SK" sz="24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 = 2632</a:t>
            </a:r>
          </a:p>
        </p:txBody>
      </p:sp>
    </p:spTree>
    <p:extLst>
      <p:ext uri="{BB962C8B-B14F-4D97-AF65-F5344CB8AC3E}">
        <p14:creationId xmlns:p14="http://schemas.microsoft.com/office/powerpoint/2010/main" val="2879892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EF9C4AE-E007-4FA2-827E-B2216E8BB85E}"/>
              </a:ext>
            </a:extLst>
          </p:cNvPr>
          <p:cNvSpPr/>
          <p:nvPr/>
        </p:nvSpPr>
        <p:spPr>
          <a:xfrm>
            <a:off x="7439024" y="294641"/>
            <a:ext cx="4514850" cy="2838450"/>
          </a:xfrm>
          <a:prstGeom prst="roundRect">
            <a:avLst>
              <a:gd name="adj" fmla="val 8547"/>
            </a:avLst>
          </a:prstGeom>
          <a:solidFill>
            <a:srgbClr val="0721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/>
          </a:p>
        </p:txBody>
      </p:sp>
      <p:sp>
        <p:nvSpPr>
          <p:cNvPr id="16388" name="TextBox 11">
            <a:extLst>
              <a:ext uri="{FF2B5EF4-FFF2-40B4-BE49-F238E27FC236}">
                <a16:creationId xmlns:a16="http://schemas.microsoft.com/office/drawing/2014/main" id="{3793174C-BDD1-4717-8130-B80076158F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976" y="1681082"/>
            <a:ext cx="7439024" cy="5205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Roboto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sk-SK" altLang="sk-SK" sz="24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PRIPOMENUTIE</a:t>
            </a:r>
            <a:r>
              <a:rPr lang="sk-SK" altLang="sk-SK" sz="20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 </a:t>
            </a:r>
          </a:p>
          <a:p>
            <a:pPr eaLnBrk="1" hangingPunct="1">
              <a:lnSpc>
                <a:spcPct val="150000"/>
              </a:lnSpc>
            </a:pPr>
            <a:r>
              <a:rPr lang="sk-SK" altLang="sk-SK" sz="20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Možnosť sprostredkovania účtu „SPACE“ a „SPACEX“</a:t>
            </a:r>
          </a:p>
          <a:p>
            <a:pPr eaLnBrk="1" hangingPunct="1">
              <a:lnSpc>
                <a:spcPct val="150000"/>
              </a:lnSpc>
            </a:pPr>
            <a:endParaRPr lang="sk-SK" altLang="sk-SK" sz="2000" b="1" dirty="0">
              <a:solidFill>
                <a:srgbClr val="002060"/>
              </a:solidFill>
              <a:latin typeface="Rubik" pitchFamily="2" charset="-79"/>
              <a:cs typeface="Rubik" pitchFamily="2" charset="-79"/>
            </a:endParaRPr>
          </a:p>
          <a:p>
            <a:pPr marL="342900" indent="-342900" eaLnBrk="1" hangingPunct="1">
              <a:lnSpc>
                <a:spcPct val="150000"/>
              </a:lnSpc>
              <a:buFontTx/>
              <a:buChar char="-"/>
            </a:pPr>
            <a:r>
              <a:rPr lang="sk-SK" altLang="sk-SK" sz="20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Jednoduché uzatvorenie cez voucher </a:t>
            </a:r>
          </a:p>
          <a:p>
            <a:pPr marL="342900" indent="-342900" eaLnBrk="1" hangingPunct="1">
              <a:lnSpc>
                <a:spcPct val="150000"/>
              </a:lnSpc>
              <a:buFontTx/>
              <a:buChar char="-"/>
            </a:pPr>
            <a:r>
              <a:rPr lang="sk-SK" altLang="sk-SK" sz="20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Sektor vkladov</a:t>
            </a:r>
          </a:p>
          <a:p>
            <a:pPr marL="342900" indent="-342900" eaLnBrk="1" hangingPunct="1">
              <a:lnSpc>
                <a:spcPct val="150000"/>
              </a:lnSpc>
              <a:buFontTx/>
              <a:buChar char="-"/>
            </a:pPr>
            <a:r>
              <a:rPr lang="sk-SK" altLang="sk-SK" sz="20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Nový klient</a:t>
            </a:r>
          </a:p>
          <a:p>
            <a:pPr marL="342900" indent="-342900" eaLnBrk="1" hangingPunct="1">
              <a:lnSpc>
                <a:spcPct val="150000"/>
              </a:lnSpc>
              <a:buFontTx/>
              <a:buChar char="-"/>
            </a:pPr>
            <a:r>
              <a:rPr lang="sk-SK" altLang="sk-SK" sz="20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Zaujímavá provízia (základná 18 EUR)</a:t>
            </a:r>
          </a:p>
          <a:p>
            <a:pPr marL="342900" indent="-342900" eaLnBrk="1" hangingPunct="1">
              <a:lnSpc>
                <a:spcPct val="150000"/>
              </a:lnSpc>
              <a:buFontTx/>
              <a:buChar char="-"/>
            </a:pPr>
            <a:r>
              <a:rPr lang="sk-SK" altLang="sk-SK" sz="20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Ideálna príležitosť ak smerujem klienta do SLSP</a:t>
            </a:r>
          </a:p>
          <a:p>
            <a:pPr marL="342900" indent="-342900" eaLnBrk="1" hangingPunct="1">
              <a:lnSpc>
                <a:spcPct val="150000"/>
              </a:lnSpc>
              <a:buFontTx/>
              <a:buChar char="-"/>
            </a:pPr>
            <a:r>
              <a:rPr lang="sk-SK" altLang="sk-SK" sz="20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Exkluzívna spolupráca s nami ako s TOP Partnerom</a:t>
            </a:r>
          </a:p>
          <a:p>
            <a:pPr eaLnBrk="1" hangingPunct="1">
              <a:lnSpc>
                <a:spcPct val="150000"/>
              </a:lnSpc>
            </a:pPr>
            <a:endParaRPr lang="sk-SK" altLang="sk-SK" sz="2000" b="1" dirty="0">
              <a:solidFill>
                <a:srgbClr val="002060"/>
              </a:solidFill>
              <a:latin typeface="Rubik" pitchFamily="2" charset="-79"/>
              <a:cs typeface="Rubik" pitchFamily="2" charset="-79"/>
            </a:endParaRPr>
          </a:p>
          <a:p>
            <a:pPr eaLnBrk="1" hangingPunct="1">
              <a:lnSpc>
                <a:spcPct val="150000"/>
              </a:lnSpc>
            </a:pPr>
            <a:endParaRPr lang="sk-SK" altLang="sk-SK" sz="2000" b="1" dirty="0">
              <a:solidFill>
                <a:srgbClr val="002060"/>
              </a:solidFill>
              <a:latin typeface="Rubik" pitchFamily="2" charset="-79"/>
              <a:cs typeface="Rubik" pitchFamily="2" charset="-79"/>
            </a:endParaRPr>
          </a:p>
        </p:txBody>
      </p:sp>
      <p:sp>
        <p:nvSpPr>
          <p:cNvPr id="16" name="Obdĺžnik 15">
            <a:extLst>
              <a:ext uri="{FF2B5EF4-FFF2-40B4-BE49-F238E27FC236}">
                <a16:creationId xmlns:a16="http://schemas.microsoft.com/office/drawing/2014/main" id="{8CC916E8-069B-46F5-BFAE-379D962C2055}"/>
              </a:ext>
            </a:extLst>
          </p:cNvPr>
          <p:cNvSpPr/>
          <p:nvPr/>
        </p:nvSpPr>
        <p:spPr>
          <a:xfrm>
            <a:off x="-1501775" y="-1516063"/>
            <a:ext cx="3003550" cy="300355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              </a:t>
            </a:r>
            <a:endParaRPr lang="sk-SK" dirty="0"/>
          </a:p>
        </p:txBody>
      </p:sp>
      <p:pic>
        <p:nvPicPr>
          <p:cNvPr id="3" name="Obrázok 2">
            <a:extLst>
              <a:ext uri="{FF2B5EF4-FFF2-40B4-BE49-F238E27FC236}">
                <a16:creationId xmlns:a16="http://schemas.microsoft.com/office/drawing/2014/main" id="{CB24326D-1A1B-90D1-3901-B405754453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3748" y="1306160"/>
            <a:ext cx="3025402" cy="815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98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EF9C4AE-E007-4FA2-827E-B2216E8BB85E}"/>
              </a:ext>
            </a:extLst>
          </p:cNvPr>
          <p:cNvSpPr/>
          <p:nvPr/>
        </p:nvSpPr>
        <p:spPr>
          <a:xfrm>
            <a:off x="7439024" y="294641"/>
            <a:ext cx="4514850" cy="2838450"/>
          </a:xfrm>
          <a:prstGeom prst="roundRect">
            <a:avLst>
              <a:gd name="adj" fmla="val 8547"/>
            </a:avLst>
          </a:prstGeom>
          <a:solidFill>
            <a:srgbClr val="0721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/>
          </a:p>
        </p:txBody>
      </p:sp>
      <p:sp>
        <p:nvSpPr>
          <p:cNvPr id="16388" name="TextBox 11">
            <a:extLst>
              <a:ext uri="{FF2B5EF4-FFF2-40B4-BE49-F238E27FC236}">
                <a16:creationId xmlns:a16="http://schemas.microsoft.com/office/drawing/2014/main" id="{3793174C-BDD1-4717-8130-B80076158F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324203"/>
            <a:ext cx="7439024" cy="6498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Roboto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sk-SK" altLang="sk-SK" sz="20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Odmena za zriadenie účtu SPACE / SPACE X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sk-SK" altLang="sk-SK" sz="2000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Platnosť od 18.3.2023 – 18.5.2023</a:t>
            </a:r>
          </a:p>
          <a:p>
            <a:pPr marL="342900" indent="-342900" eaLnBrk="1" hangingPunct="1">
              <a:lnSpc>
                <a:spcPct val="150000"/>
              </a:lnSpc>
              <a:buFontTx/>
              <a:buChar char="-"/>
            </a:pPr>
            <a:r>
              <a:rPr lang="sk-SK" altLang="sk-SK" sz="2000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60 EUR odmena pre klienta prostredníctvom VOUCHERU</a:t>
            </a:r>
          </a:p>
          <a:p>
            <a:pPr marL="342900" indent="-342900" eaLnBrk="1" hangingPunct="1">
              <a:lnSpc>
                <a:spcPct val="150000"/>
              </a:lnSpc>
              <a:buFontTx/>
              <a:buChar char="-"/>
            </a:pPr>
            <a:r>
              <a:rPr lang="sk-SK" altLang="sk-SK" sz="2000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Zaradenie do žrebovania o 30 x 1 000 EUR</a:t>
            </a:r>
          </a:p>
          <a:p>
            <a:pPr marL="342900" indent="-342900" eaLnBrk="1" hangingPunct="1">
              <a:lnSpc>
                <a:spcPct val="150000"/>
              </a:lnSpc>
              <a:buFontTx/>
              <a:buChar char="-"/>
            </a:pPr>
            <a:r>
              <a:rPr lang="sk-SK" altLang="sk-SK" sz="2000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V prípade zriadenia cez </a:t>
            </a:r>
            <a:r>
              <a:rPr lang="sk-SK" altLang="sk-SK" sz="2000" dirty="0" err="1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app</a:t>
            </a:r>
            <a:r>
              <a:rPr lang="sk-SK" altLang="sk-SK" sz="2000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 George = zadarmo vedenie účtu po dobu 24 mesiacov</a:t>
            </a:r>
          </a:p>
          <a:p>
            <a:pPr marL="342900" indent="-342900" eaLnBrk="1" hangingPunct="1">
              <a:lnSpc>
                <a:spcPct val="150000"/>
              </a:lnSpc>
              <a:buFontTx/>
              <a:buChar char="-"/>
            </a:pPr>
            <a:r>
              <a:rPr lang="sk-SK" altLang="sk-SK" sz="2000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Jednoduchý manuál uzatvorenia účtu : </a:t>
            </a:r>
            <a:r>
              <a:rPr lang="sk-SK" altLang="sk-SK" sz="20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  <a:hlinkClick r:id="rId2"/>
              </a:rPr>
              <a:t>https://www.slsp.sk/sk/ludia/ucty/space-ucet</a:t>
            </a:r>
            <a:endParaRPr lang="sk-SK" altLang="sk-SK" sz="2000" b="1" dirty="0">
              <a:solidFill>
                <a:srgbClr val="002060"/>
              </a:solidFill>
              <a:latin typeface="Rubik" pitchFamily="2" charset="-79"/>
              <a:cs typeface="Rubik" pitchFamily="2" charset="-79"/>
            </a:endParaRPr>
          </a:p>
          <a:p>
            <a:pPr marL="342900" indent="-342900" eaLnBrk="1" hangingPunct="1">
              <a:lnSpc>
                <a:spcPct val="150000"/>
              </a:lnSpc>
              <a:buFontTx/>
              <a:buChar char="-"/>
            </a:pPr>
            <a:endParaRPr lang="sk-SK" altLang="sk-SK" sz="2000" b="1" dirty="0">
              <a:solidFill>
                <a:srgbClr val="002060"/>
              </a:solidFill>
              <a:latin typeface="Rubik" pitchFamily="2" charset="-79"/>
              <a:cs typeface="Rubik" pitchFamily="2" charset="-79"/>
            </a:endParaRPr>
          </a:p>
          <a:p>
            <a:pPr marL="342900" indent="-342900" eaLnBrk="1" hangingPunct="1">
              <a:lnSpc>
                <a:spcPct val="150000"/>
              </a:lnSpc>
              <a:buFontTx/>
              <a:buChar char="-"/>
            </a:pPr>
            <a:endParaRPr lang="sk-SK" altLang="sk-SK" sz="2000" b="1" dirty="0">
              <a:solidFill>
                <a:srgbClr val="002060"/>
              </a:solidFill>
              <a:latin typeface="Rubik" pitchFamily="2" charset="-79"/>
              <a:cs typeface="Rubik" pitchFamily="2" charset="-79"/>
            </a:endParaRPr>
          </a:p>
          <a:p>
            <a:pPr eaLnBrk="1" hangingPunct="1">
              <a:lnSpc>
                <a:spcPct val="150000"/>
              </a:lnSpc>
            </a:pPr>
            <a:endParaRPr lang="sk-SK" altLang="sk-SK" sz="2000" dirty="0">
              <a:solidFill>
                <a:srgbClr val="002060"/>
              </a:solidFill>
              <a:latin typeface="Rubik" pitchFamily="2" charset="-79"/>
              <a:cs typeface="Rubik" pitchFamily="2" charset="-79"/>
              <a:sym typeface="Wingdings" panose="05000000000000000000" pitchFamily="2" charset="2"/>
            </a:endParaRPr>
          </a:p>
          <a:p>
            <a:pPr eaLnBrk="1" hangingPunct="1">
              <a:lnSpc>
                <a:spcPct val="150000"/>
              </a:lnSpc>
            </a:pPr>
            <a:endParaRPr lang="sk-SK" altLang="sk-SK" sz="2000" b="1" dirty="0">
              <a:solidFill>
                <a:srgbClr val="002060"/>
              </a:solidFill>
              <a:latin typeface="Rubik" pitchFamily="2" charset="-79"/>
              <a:cs typeface="Rubik" pitchFamily="2" charset="-79"/>
              <a:sym typeface="Wingdings" panose="05000000000000000000" pitchFamily="2" charset="2"/>
            </a:endParaRPr>
          </a:p>
          <a:p>
            <a:pPr eaLnBrk="1" hangingPunct="1">
              <a:lnSpc>
                <a:spcPct val="150000"/>
              </a:lnSpc>
            </a:pPr>
            <a:endParaRPr lang="sk-SK" altLang="sk-SK" sz="2000" b="1" dirty="0">
              <a:solidFill>
                <a:srgbClr val="002060"/>
              </a:solidFill>
              <a:latin typeface="Rubik" pitchFamily="2" charset="-79"/>
              <a:cs typeface="Rubik" pitchFamily="2" charset="-79"/>
            </a:endParaRPr>
          </a:p>
          <a:p>
            <a:pPr eaLnBrk="1" hangingPunct="1">
              <a:lnSpc>
                <a:spcPct val="150000"/>
              </a:lnSpc>
            </a:pPr>
            <a:endParaRPr lang="sk-SK" altLang="sk-SK" sz="2000" b="1" dirty="0">
              <a:solidFill>
                <a:srgbClr val="002060"/>
              </a:solidFill>
              <a:latin typeface="Rubik" pitchFamily="2" charset="-79"/>
              <a:cs typeface="Rubik" pitchFamily="2" charset="-79"/>
            </a:endParaRPr>
          </a:p>
        </p:txBody>
      </p:sp>
      <p:sp>
        <p:nvSpPr>
          <p:cNvPr id="16" name="Obdĺžnik 15">
            <a:extLst>
              <a:ext uri="{FF2B5EF4-FFF2-40B4-BE49-F238E27FC236}">
                <a16:creationId xmlns:a16="http://schemas.microsoft.com/office/drawing/2014/main" id="{8CC916E8-069B-46F5-BFAE-379D962C2055}"/>
              </a:ext>
            </a:extLst>
          </p:cNvPr>
          <p:cNvSpPr/>
          <p:nvPr/>
        </p:nvSpPr>
        <p:spPr>
          <a:xfrm>
            <a:off x="-1501775" y="-1516063"/>
            <a:ext cx="3003550" cy="3003551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              </a:t>
            </a:r>
            <a:endParaRPr lang="sk-SK" dirty="0"/>
          </a:p>
        </p:txBody>
      </p:sp>
      <p:pic>
        <p:nvPicPr>
          <p:cNvPr id="3" name="Obrázok 2">
            <a:extLst>
              <a:ext uri="{FF2B5EF4-FFF2-40B4-BE49-F238E27FC236}">
                <a16:creationId xmlns:a16="http://schemas.microsoft.com/office/drawing/2014/main" id="{CB24326D-1A1B-90D1-3901-B405754453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3748" y="1306160"/>
            <a:ext cx="3025402" cy="815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440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EF9C4AE-E007-4FA2-827E-B2216E8BB85E}"/>
              </a:ext>
            </a:extLst>
          </p:cNvPr>
          <p:cNvSpPr/>
          <p:nvPr/>
        </p:nvSpPr>
        <p:spPr>
          <a:xfrm>
            <a:off x="7439024" y="294641"/>
            <a:ext cx="4514850" cy="2838450"/>
          </a:xfrm>
          <a:prstGeom prst="roundRect">
            <a:avLst>
              <a:gd name="adj" fmla="val 8547"/>
            </a:avLst>
          </a:prstGeom>
          <a:solidFill>
            <a:srgbClr val="0721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/>
          </a:p>
        </p:txBody>
      </p:sp>
      <p:sp>
        <p:nvSpPr>
          <p:cNvPr id="16388" name="TextBox 11">
            <a:extLst>
              <a:ext uri="{FF2B5EF4-FFF2-40B4-BE49-F238E27FC236}">
                <a16:creationId xmlns:a16="http://schemas.microsoft.com/office/drawing/2014/main" id="{3793174C-BDD1-4717-8130-B80076158F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8126" y="1713866"/>
            <a:ext cx="7762874" cy="3600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Roboto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9pPr>
          </a:lstStyle>
          <a:p>
            <a:pPr algn="ctr" eaLnBrk="1" hangingPunct="1"/>
            <a:r>
              <a:rPr lang="sk-SK" altLang="sk-SK" sz="20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Možnosť zníženia sadzby až o 2% prostredníctvom termínovaných vkladov</a:t>
            </a:r>
          </a:p>
          <a:p>
            <a:pPr eaLnBrk="1" hangingPunct="1"/>
            <a:endParaRPr lang="sk-SK" altLang="sk-SK" sz="1600" b="1" dirty="0">
              <a:solidFill>
                <a:srgbClr val="002060"/>
              </a:solidFill>
              <a:latin typeface="Rubik" pitchFamily="2" charset="-79"/>
              <a:cs typeface="Rubik" pitchFamily="2" charset="-79"/>
            </a:endParaRPr>
          </a:p>
          <a:p>
            <a:pPr algn="l"/>
            <a:r>
              <a:rPr lang="sk-SK" sz="2000" dirty="0">
                <a:solidFill>
                  <a:srgbClr val="002060"/>
                </a:solidFill>
                <a:cs typeface="Rubik" pitchFamily="2" charset="-79"/>
              </a:rPr>
              <a:t>10% - 24,99% = 0,25% úspora pre klienta</a:t>
            </a:r>
          </a:p>
          <a:p>
            <a:pPr algn="l"/>
            <a:r>
              <a:rPr lang="sk-SK" sz="2000" dirty="0">
                <a:solidFill>
                  <a:srgbClr val="002060"/>
                </a:solidFill>
                <a:cs typeface="Rubik" pitchFamily="2" charset="-79"/>
              </a:rPr>
              <a:t>25% - 49,99% = 0,50% úspora pre klienta</a:t>
            </a:r>
          </a:p>
          <a:p>
            <a:pPr algn="l"/>
            <a:r>
              <a:rPr lang="sk-SK" sz="2000" dirty="0">
                <a:solidFill>
                  <a:srgbClr val="002060"/>
                </a:solidFill>
                <a:cs typeface="Rubik" pitchFamily="2" charset="-79"/>
              </a:rPr>
              <a:t>50% - 74,99% = 1,00% úspora pre klienta</a:t>
            </a:r>
          </a:p>
          <a:p>
            <a:pPr algn="l"/>
            <a:r>
              <a:rPr lang="sk-SK" sz="2000" dirty="0">
                <a:solidFill>
                  <a:srgbClr val="002060"/>
                </a:solidFill>
                <a:cs typeface="Rubik" pitchFamily="2" charset="-79"/>
              </a:rPr>
              <a:t>75% - 99,99% = 1,50% úspora pre klienta</a:t>
            </a:r>
          </a:p>
          <a:p>
            <a:pPr algn="l"/>
            <a:r>
              <a:rPr lang="sk-SK" sz="2000" dirty="0">
                <a:solidFill>
                  <a:srgbClr val="002060"/>
                </a:solidFill>
                <a:cs typeface="Rubik" pitchFamily="2" charset="-79"/>
              </a:rPr>
              <a:t>     100%          = 2,00% úspora pre klienta</a:t>
            </a:r>
          </a:p>
          <a:p>
            <a:pPr eaLnBrk="1" hangingPunct="1"/>
            <a:endParaRPr lang="sk-SK" altLang="sk-SK" dirty="0">
              <a:solidFill>
                <a:srgbClr val="002060"/>
              </a:solidFill>
              <a:latin typeface="Rubik" pitchFamily="2" charset="-79"/>
              <a:cs typeface="Rubik" pitchFamily="2" charset="-79"/>
            </a:endParaRPr>
          </a:p>
          <a:p>
            <a:pPr marL="285750" indent="-285750" eaLnBrk="1" hangingPunct="1">
              <a:buFontTx/>
              <a:buChar char="-"/>
            </a:pPr>
            <a:r>
              <a:rPr lang="sk-SK" altLang="sk-SK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Možnosť až 5 vkladov na jeden úver</a:t>
            </a:r>
          </a:p>
          <a:p>
            <a:pPr marL="285750" indent="-285750" eaLnBrk="1" hangingPunct="1">
              <a:buFontTx/>
              <a:buChar char="-"/>
            </a:pPr>
            <a:r>
              <a:rPr lang="sk-SK" altLang="sk-SK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Platnosť iba pre FIX3</a:t>
            </a:r>
          </a:p>
          <a:p>
            <a:pPr marL="285750" indent="-285750" eaLnBrk="1" hangingPunct="1">
              <a:buFontTx/>
              <a:buChar char="-"/>
            </a:pPr>
            <a:r>
              <a:rPr lang="sk-SK" altLang="sk-SK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Výnos 0,3% </a:t>
            </a:r>
            <a:r>
              <a:rPr lang="sk-SK" altLang="sk-SK" dirty="0" err="1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p.a</a:t>
            </a:r>
            <a:r>
              <a:rPr lang="sk-SK" altLang="sk-SK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.</a:t>
            </a:r>
          </a:p>
        </p:txBody>
      </p:sp>
      <p:sp>
        <p:nvSpPr>
          <p:cNvPr id="16" name="Obdĺžnik 15">
            <a:extLst>
              <a:ext uri="{FF2B5EF4-FFF2-40B4-BE49-F238E27FC236}">
                <a16:creationId xmlns:a16="http://schemas.microsoft.com/office/drawing/2014/main" id="{8CC916E8-069B-46F5-BFAE-379D962C2055}"/>
              </a:ext>
            </a:extLst>
          </p:cNvPr>
          <p:cNvSpPr/>
          <p:nvPr/>
        </p:nvSpPr>
        <p:spPr>
          <a:xfrm>
            <a:off x="-1501775" y="-1516063"/>
            <a:ext cx="3003550" cy="300355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              </a:t>
            </a:r>
            <a:endParaRPr lang="sk-SK" dirty="0"/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CC7B2C67-4A95-D0FC-AE1A-31B16384EF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85822" y="1143239"/>
            <a:ext cx="2021254" cy="1141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262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EF9C4AE-E007-4FA2-827E-B2216E8BB85E}"/>
              </a:ext>
            </a:extLst>
          </p:cNvPr>
          <p:cNvSpPr/>
          <p:nvPr/>
        </p:nvSpPr>
        <p:spPr>
          <a:xfrm>
            <a:off x="7439024" y="294641"/>
            <a:ext cx="4514850" cy="2838450"/>
          </a:xfrm>
          <a:prstGeom prst="roundRect">
            <a:avLst>
              <a:gd name="adj" fmla="val 8547"/>
            </a:avLst>
          </a:prstGeom>
          <a:solidFill>
            <a:srgbClr val="0721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/>
          </a:p>
        </p:txBody>
      </p:sp>
      <p:sp>
        <p:nvSpPr>
          <p:cNvPr id="16" name="Obdĺžnik 15">
            <a:extLst>
              <a:ext uri="{FF2B5EF4-FFF2-40B4-BE49-F238E27FC236}">
                <a16:creationId xmlns:a16="http://schemas.microsoft.com/office/drawing/2014/main" id="{8CC916E8-069B-46F5-BFAE-379D962C2055}"/>
              </a:ext>
            </a:extLst>
          </p:cNvPr>
          <p:cNvSpPr/>
          <p:nvPr/>
        </p:nvSpPr>
        <p:spPr>
          <a:xfrm>
            <a:off x="-1501775" y="-1516063"/>
            <a:ext cx="3003550" cy="300355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              </a:t>
            </a:r>
            <a:endParaRPr lang="sk-SK" dirty="0"/>
          </a:p>
        </p:txBody>
      </p:sp>
      <p:pic>
        <p:nvPicPr>
          <p:cNvPr id="3" name="Obrázok 2">
            <a:extLst>
              <a:ext uri="{FF2B5EF4-FFF2-40B4-BE49-F238E27FC236}">
                <a16:creationId xmlns:a16="http://schemas.microsoft.com/office/drawing/2014/main" id="{10515440-EB06-38B9-0608-2264CA7C9E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1557" y="1164577"/>
            <a:ext cx="3049783" cy="1098577"/>
          </a:xfrm>
          <a:prstGeom prst="rect">
            <a:avLst/>
          </a:prstGeom>
        </p:spPr>
      </p:pic>
      <p:sp>
        <p:nvSpPr>
          <p:cNvPr id="2" name="TextBox 11">
            <a:extLst>
              <a:ext uri="{FF2B5EF4-FFF2-40B4-BE49-F238E27FC236}">
                <a16:creationId xmlns:a16="http://schemas.microsoft.com/office/drawing/2014/main" id="{CE5C4432-71A4-8661-76F3-09609E373A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8126" y="1713865"/>
            <a:ext cx="737098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Roboto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9pPr>
          </a:lstStyle>
          <a:p>
            <a:pPr eaLnBrk="1" hangingPunct="1"/>
            <a:r>
              <a:rPr lang="sk-SK" altLang="sk-SK" sz="16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PREDĹŽENIE: Jarná súťaž o tankovacie karty – mPôžička Plus 31.5.2023</a:t>
            </a:r>
            <a:endParaRPr lang="en-ID" altLang="sk-SK" sz="1600" b="1" dirty="0">
              <a:solidFill>
                <a:srgbClr val="002060"/>
              </a:solidFill>
              <a:latin typeface="Rubik" pitchFamily="2" charset="-79"/>
              <a:cs typeface="Rubik" pitchFamily="2" charset="-79"/>
            </a:endParaRPr>
          </a:p>
        </p:txBody>
      </p:sp>
      <p:sp>
        <p:nvSpPr>
          <p:cNvPr id="5" name="Zástupný objekt pre obsah 2">
            <a:extLst>
              <a:ext uri="{FF2B5EF4-FFF2-40B4-BE49-F238E27FC236}">
                <a16:creationId xmlns:a16="http://schemas.microsoft.com/office/drawing/2014/main" id="{117E4B63-4ABE-FCDC-9674-17D2C3E3DADA}"/>
              </a:ext>
            </a:extLst>
          </p:cNvPr>
          <p:cNvSpPr txBox="1">
            <a:spLocks/>
          </p:cNvSpPr>
          <p:nvPr/>
        </p:nvSpPr>
        <p:spPr>
          <a:xfrm>
            <a:off x="119743" y="2357424"/>
            <a:ext cx="10515600" cy="4351338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b="1" dirty="0">
                <a:solidFill>
                  <a:srgbClr val="002060"/>
                </a:solidFill>
              </a:rPr>
              <a:t>Nový klient</a:t>
            </a:r>
          </a:p>
          <a:p>
            <a:pPr>
              <a:buFontTx/>
              <a:buChar char="-"/>
            </a:pPr>
            <a:r>
              <a:rPr lang="sk-SK" dirty="0">
                <a:solidFill>
                  <a:srgbClr val="002060"/>
                </a:solidFill>
              </a:rPr>
              <a:t>Zadaná žiadosť medzi 7.2.2023 – 14.5.2023 a načerpaná max do 31.5.2023</a:t>
            </a:r>
          </a:p>
          <a:p>
            <a:pPr>
              <a:buFontTx/>
              <a:buChar char="-"/>
            </a:pPr>
            <a:r>
              <a:rPr lang="sk-SK" dirty="0">
                <a:solidFill>
                  <a:srgbClr val="002060"/>
                </a:solidFill>
              </a:rPr>
              <a:t>Aktivácia mobilnej </a:t>
            </a:r>
            <a:r>
              <a:rPr lang="sk-SK" dirty="0" err="1">
                <a:solidFill>
                  <a:srgbClr val="002060"/>
                </a:solidFill>
              </a:rPr>
              <a:t>app</a:t>
            </a:r>
            <a:r>
              <a:rPr lang="sk-SK" dirty="0">
                <a:solidFill>
                  <a:srgbClr val="002060"/>
                </a:solidFill>
              </a:rPr>
              <a:t> do 30 dní od načerpania, najneskôr do 31.5.2023</a:t>
            </a:r>
          </a:p>
          <a:p>
            <a:pPr>
              <a:buFontTx/>
              <a:buChar char="-"/>
            </a:pPr>
            <a:endParaRPr lang="sk-SK" dirty="0">
              <a:solidFill>
                <a:srgbClr val="002060"/>
              </a:solidFill>
            </a:endParaRPr>
          </a:p>
          <a:p>
            <a:r>
              <a:rPr lang="sk-SK" b="1" dirty="0">
                <a:solidFill>
                  <a:srgbClr val="002060"/>
                </a:solidFill>
              </a:rPr>
              <a:t>Existujúci klient</a:t>
            </a:r>
          </a:p>
          <a:p>
            <a:pPr>
              <a:buFontTx/>
              <a:buChar char="-"/>
            </a:pPr>
            <a:r>
              <a:rPr lang="sk-SK" dirty="0">
                <a:solidFill>
                  <a:srgbClr val="002060"/>
                </a:solidFill>
              </a:rPr>
              <a:t>Zadaná žiadosť medzi 7.2.2023 – 14.5.2023 a načerpaná max. do 31.5.2023</a:t>
            </a:r>
          </a:p>
          <a:p>
            <a:pPr>
              <a:buFontTx/>
              <a:buChar char="-"/>
            </a:pPr>
            <a:r>
              <a:rPr lang="sk-SK" dirty="0">
                <a:solidFill>
                  <a:srgbClr val="002060"/>
                </a:solidFill>
              </a:rPr>
              <a:t>Klient zrealizuje min. jednu ľubovoľnú odchádzajúcu transakciu z bežného účtu </a:t>
            </a:r>
            <a:r>
              <a:rPr lang="sk-SK" dirty="0" err="1">
                <a:solidFill>
                  <a:srgbClr val="002060"/>
                </a:solidFill>
              </a:rPr>
              <a:t>mKonto</a:t>
            </a:r>
            <a:r>
              <a:rPr lang="sk-SK" dirty="0">
                <a:solidFill>
                  <a:srgbClr val="002060"/>
                </a:solidFill>
              </a:rPr>
              <a:t> do 30 dní, najneskôr do 31.5.2023</a:t>
            </a:r>
          </a:p>
          <a:p>
            <a:pPr>
              <a:buFontTx/>
              <a:buChar char="-"/>
            </a:pPr>
            <a:endParaRPr lang="sk-SK" dirty="0">
              <a:solidFill>
                <a:srgbClr val="00206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sk-SK" b="1" dirty="0">
                <a:solidFill>
                  <a:srgbClr val="002060"/>
                </a:solidFill>
              </a:rPr>
              <a:t>Odmena max. 800 EUR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sk-SK" dirty="0">
                <a:solidFill>
                  <a:srgbClr val="002060"/>
                </a:solidFill>
              </a:rPr>
              <a:t>2 Klienti = 50 EUR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sk-SK" dirty="0">
                <a:solidFill>
                  <a:srgbClr val="002060"/>
                </a:solidFill>
              </a:rPr>
              <a:t>3 Klienti = 100 EUR + 100 EUR za každého ďalšieho klienta</a:t>
            </a:r>
          </a:p>
          <a:p>
            <a:pPr>
              <a:buFontTx/>
              <a:buChar char="-"/>
            </a:pPr>
            <a:endParaRPr lang="sk-SK" dirty="0">
              <a:solidFill>
                <a:srgbClr val="00206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sk-SK" b="1" dirty="0">
                <a:solidFill>
                  <a:srgbClr val="002060"/>
                </a:solidFill>
              </a:rPr>
              <a:t>*neplatí pri účele refinancovanie</a:t>
            </a:r>
          </a:p>
        </p:txBody>
      </p:sp>
    </p:spTree>
    <p:extLst>
      <p:ext uri="{BB962C8B-B14F-4D97-AF65-F5344CB8AC3E}">
        <p14:creationId xmlns:p14="http://schemas.microsoft.com/office/powerpoint/2010/main" val="32363427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EF9C4AE-E007-4FA2-827E-B2216E8BB85E}"/>
              </a:ext>
            </a:extLst>
          </p:cNvPr>
          <p:cNvSpPr/>
          <p:nvPr/>
        </p:nvSpPr>
        <p:spPr>
          <a:xfrm>
            <a:off x="7439024" y="294641"/>
            <a:ext cx="4514850" cy="2838450"/>
          </a:xfrm>
          <a:prstGeom prst="roundRect">
            <a:avLst>
              <a:gd name="adj" fmla="val 8547"/>
            </a:avLst>
          </a:prstGeom>
          <a:solidFill>
            <a:srgbClr val="0721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/>
          </a:p>
        </p:txBody>
      </p:sp>
      <p:sp>
        <p:nvSpPr>
          <p:cNvPr id="16" name="Obdĺžnik 15">
            <a:extLst>
              <a:ext uri="{FF2B5EF4-FFF2-40B4-BE49-F238E27FC236}">
                <a16:creationId xmlns:a16="http://schemas.microsoft.com/office/drawing/2014/main" id="{8CC916E8-069B-46F5-BFAE-379D962C2055}"/>
              </a:ext>
            </a:extLst>
          </p:cNvPr>
          <p:cNvSpPr/>
          <p:nvPr/>
        </p:nvSpPr>
        <p:spPr>
          <a:xfrm>
            <a:off x="-1501775" y="-1516063"/>
            <a:ext cx="3003550" cy="300355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              </a:t>
            </a:r>
            <a:endParaRPr lang="sk-SK" dirty="0"/>
          </a:p>
        </p:txBody>
      </p:sp>
      <p:pic>
        <p:nvPicPr>
          <p:cNvPr id="3" name="Obrázok 2">
            <a:extLst>
              <a:ext uri="{FF2B5EF4-FFF2-40B4-BE49-F238E27FC236}">
                <a16:creationId xmlns:a16="http://schemas.microsoft.com/office/drawing/2014/main" id="{10515440-EB06-38B9-0608-2264CA7C9E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1557" y="1164577"/>
            <a:ext cx="3049783" cy="1098577"/>
          </a:xfrm>
          <a:prstGeom prst="rect">
            <a:avLst/>
          </a:prstGeom>
        </p:spPr>
      </p:pic>
      <p:sp>
        <p:nvSpPr>
          <p:cNvPr id="4" name="TextBox 11">
            <a:extLst>
              <a:ext uri="{FF2B5EF4-FFF2-40B4-BE49-F238E27FC236}">
                <a16:creationId xmlns:a16="http://schemas.microsoft.com/office/drawing/2014/main" id="{0F80079C-8CA9-BD22-3607-DF4EC272FE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713865"/>
            <a:ext cx="7621360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Roboto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9pPr>
          </a:lstStyle>
          <a:p>
            <a:pPr algn="ctr" eaLnBrk="1" hangingPunct="1"/>
            <a:r>
              <a:rPr lang="sk-SK" altLang="sk-SK" sz="20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Možnosť sprostredkovania účtu „</a:t>
            </a:r>
            <a:r>
              <a:rPr lang="sk-SK" altLang="sk-SK" sz="2000" b="1" dirty="0" err="1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mKonto</a:t>
            </a:r>
            <a:r>
              <a:rPr lang="sk-SK" altLang="sk-SK" sz="20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“ na pobočkách banky za províziu</a:t>
            </a:r>
          </a:p>
          <a:p>
            <a:pPr eaLnBrk="1" hangingPunct="1"/>
            <a:endParaRPr lang="sk-SK" altLang="sk-SK" sz="1600" b="1" dirty="0">
              <a:solidFill>
                <a:srgbClr val="002060"/>
              </a:solidFill>
              <a:latin typeface="Rubik" pitchFamily="2" charset="-79"/>
              <a:cs typeface="Rubik" pitchFamily="2" charset="-79"/>
            </a:endParaRPr>
          </a:p>
          <a:p>
            <a:pPr eaLnBrk="1" hangingPunct="1"/>
            <a:r>
              <a:rPr lang="sk-SK" altLang="sk-SK" sz="16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5,4 EUR </a:t>
            </a:r>
            <a:r>
              <a:rPr lang="sk-SK" altLang="sk-SK" sz="16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  <a:sym typeface="Wingdings" panose="05000000000000000000" pitchFamily="2" charset="2"/>
              </a:rPr>
              <a:t> ak je na účte zostatok min. 30 EUR</a:t>
            </a:r>
          </a:p>
          <a:p>
            <a:pPr eaLnBrk="1" hangingPunct="1"/>
            <a:r>
              <a:rPr lang="sk-SK" altLang="sk-SK" sz="16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  <a:sym typeface="Wingdings" panose="05000000000000000000" pitchFamily="2" charset="2"/>
              </a:rPr>
              <a:t>+ 8,4 EUR</a:t>
            </a:r>
            <a:r>
              <a:rPr lang="sk-SK" altLang="sk-SK" sz="16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 </a:t>
            </a:r>
            <a:r>
              <a:rPr lang="sk-SK" altLang="sk-SK" sz="16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  <a:sym typeface="Wingdings" panose="05000000000000000000" pitchFamily="2" charset="2"/>
              </a:rPr>
              <a:t> za aktiváciu mobilnej aplikácie mBank</a:t>
            </a:r>
          </a:p>
        </p:txBody>
      </p:sp>
      <p:sp>
        <p:nvSpPr>
          <p:cNvPr id="2" name="TextBox 11">
            <a:extLst>
              <a:ext uri="{FF2B5EF4-FFF2-40B4-BE49-F238E27FC236}">
                <a16:creationId xmlns:a16="http://schemas.microsoft.com/office/drawing/2014/main" id="{D15F7E7C-9E4B-878A-BF3B-416F565B68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1775" y="3507497"/>
            <a:ext cx="762136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Roboto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9pPr>
          </a:lstStyle>
          <a:p>
            <a:pPr eaLnBrk="1" hangingPunct="1"/>
            <a:r>
              <a:rPr lang="sk-SK" altLang="sk-SK" sz="20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Zvýšenie ú.s. od 6.4.2023</a:t>
            </a:r>
          </a:p>
          <a:p>
            <a:pPr eaLnBrk="1" hangingPunct="1"/>
            <a:endParaRPr lang="sk-SK" altLang="sk-SK" sz="2000" b="1" dirty="0">
              <a:solidFill>
                <a:srgbClr val="002060"/>
              </a:solidFill>
              <a:latin typeface="Rubik" pitchFamily="2" charset="-79"/>
              <a:cs typeface="Rubik" pitchFamily="2" charset="-79"/>
              <a:sym typeface="Wingdings" panose="05000000000000000000" pitchFamily="2" charset="2"/>
            </a:endParaRPr>
          </a:p>
        </p:txBody>
      </p:sp>
      <p:pic>
        <p:nvPicPr>
          <p:cNvPr id="7" name="Obrázok 6">
            <a:extLst>
              <a:ext uri="{FF2B5EF4-FFF2-40B4-BE49-F238E27FC236}">
                <a16:creationId xmlns:a16="http://schemas.microsoft.com/office/drawing/2014/main" id="{E905055E-F0B6-B190-0E28-82E8951D3E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5777" y="4126184"/>
            <a:ext cx="2064156" cy="1756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4715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EF9C4AE-E007-4FA2-827E-B2216E8BB85E}"/>
              </a:ext>
            </a:extLst>
          </p:cNvPr>
          <p:cNvSpPr/>
          <p:nvPr/>
        </p:nvSpPr>
        <p:spPr>
          <a:xfrm>
            <a:off x="7569200" y="294640"/>
            <a:ext cx="4384674" cy="2844799"/>
          </a:xfrm>
          <a:prstGeom prst="roundRect">
            <a:avLst>
              <a:gd name="adj" fmla="val 8547"/>
            </a:avLst>
          </a:prstGeom>
          <a:solidFill>
            <a:srgbClr val="0721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/>
          </a:p>
        </p:txBody>
      </p:sp>
      <p:sp>
        <p:nvSpPr>
          <p:cNvPr id="16388" name="TextBox 11">
            <a:extLst>
              <a:ext uri="{FF2B5EF4-FFF2-40B4-BE49-F238E27FC236}">
                <a16:creationId xmlns:a16="http://schemas.microsoft.com/office/drawing/2014/main" id="{3793174C-BDD1-4717-8130-B80076158F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351676"/>
            <a:ext cx="12507310" cy="3826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Roboto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sk-SK" altLang="sk-SK" sz="20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  BENEFITY PRE SPROSTREDKOVATEĽOV</a:t>
            </a:r>
          </a:p>
          <a:p>
            <a:pPr marL="342900" indent="-342900" eaLnBrk="1" hangingPunct="1">
              <a:lnSpc>
                <a:spcPct val="150000"/>
              </a:lnSpc>
              <a:buFontTx/>
              <a:buChar char="-"/>
            </a:pPr>
            <a:r>
              <a:rPr lang="sk-SK" altLang="sk-SK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100% zľava z poplatkov (HÚ aj SÚ + kreditná karta)</a:t>
            </a:r>
          </a:p>
          <a:p>
            <a:pPr marL="342900" indent="-342900" eaLnBrk="1" hangingPunct="1">
              <a:lnSpc>
                <a:spcPct val="150000"/>
              </a:lnSpc>
              <a:buFontTx/>
              <a:buChar char="-"/>
            </a:pPr>
            <a:r>
              <a:rPr lang="sk-SK" altLang="sk-SK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Na uplatnenie benefitu k úverom min. 1 500 EUR priem. mes. príjem</a:t>
            </a:r>
          </a:p>
          <a:p>
            <a:pPr marL="342900" indent="-342900" eaLnBrk="1" hangingPunct="1">
              <a:lnSpc>
                <a:spcPct val="150000"/>
              </a:lnSpc>
              <a:buFontTx/>
              <a:buChar char="-"/>
            </a:pPr>
            <a:r>
              <a:rPr lang="sk-SK" altLang="sk-SK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Minimálne 12 mesiacov platný zmluvný vzťah</a:t>
            </a:r>
          </a:p>
          <a:p>
            <a:pPr marL="342900" indent="-342900" eaLnBrk="1" hangingPunct="1">
              <a:lnSpc>
                <a:spcPct val="150000"/>
              </a:lnSpc>
              <a:buFontTx/>
              <a:buChar char="-"/>
            </a:pPr>
            <a:r>
              <a:rPr lang="sk-SK" altLang="sk-SK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Akceptácia až 70% z potvrdeného príjmu z provízií = TOP</a:t>
            </a:r>
          </a:p>
          <a:p>
            <a:pPr marL="342900" indent="-342900" eaLnBrk="1" hangingPunct="1">
              <a:lnSpc>
                <a:spcPct val="150000"/>
              </a:lnSpc>
              <a:buFontTx/>
              <a:buChar char="-"/>
            </a:pPr>
            <a:endParaRPr lang="sk-SK" altLang="sk-SK" dirty="0">
              <a:solidFill>
                <a:srgbClr val="002060"/>
              </a:solidFill>
              <a:latin typeface="Rubik" pitchFamily="2" charset="-79"/>
              <a:cs typeface="Rubik" pitchFamily="2" charset="-79"/>
            </a:endParaRPr>
          </a:p>
          <a:p>
            <a:pPr eaLnBrk="1" hangingPunct="1">
              <a:lnSpc>
                <a:spcPct val="150000"/>
              </a:lnSpc>
            </a:pPr>
            <a:r>
              <a:rPr lang="sk-SK" altLang="sk-SK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Ďalšie BENEFITY k účtom, sporiacim produktom, neživotnému poisteniu a lízingom </a:t>
            </a:r>
            <a:r>
              <a:rPr lang="sk-SK" altLang="sk-SK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  <a:sym typeface="Wingdings" panose="05000000000000000000" pitchFamily="2" charset="2"/>
              </a:rPr>
              <a:t> V priloženej prezentácii</a:t>
            </a:r>
            <a:endParaRPr lang="sk-SK" altLang="sk-SK" b="1" dirty="0">
              <a:solidFill>
                <a:srgbClr val="002060"/>
              </a:solidFill>
              <a:latin typeface="Rubik" pitchFamily="2" charset="-79"/>
              <a:cs typeface="Rubik" pitchFamily="2" charset="-79"/>
            </a:endParaRPr>
          </a:p>
          <a:p>
            <a:pPr marL="342900" indent="-342900" eaLnBrk="1" hangingPunct="1">
              <a:lnSpc>
                <a:spcPct val="150000"/>
              </a:lnSpc>
              <a:buFontTx/>
              <a:buChar char="-"/>
            </a:pPr>
            <a:endParaRPr lang="sk-SK" altLang="sk-SK" b="1" dirty="0">
              <a:solidFill>
                <a:srgbClr val="002060"/>
              </a:solidFill>
              <a:latin typeface="Rubik" pitchFamily="2" charset="-79"/>
              <a:cs typeface="Rubik" pitchFamily="2" charset="-79"/>
            </a:endParaRPr>
          </a:p>
          <a:p>
            <a:pPr marL="342900" indent="-342900" eaLnBrk="1" hangingPunct="1">
              <a:lnSpc>
                <a:spcPct val="150000"/>
              </a:lnSpc>
              <a:buFontTx/>
              <a:buChar char="-"/>
            </a:pPr>
            <a:endParaRPr lang="sk-SK" altLang="sk-SK" dirty="0">
              <a:solidFill>
                <a:srgbClr val="002060"/>
              </a:solidFill>
              <a:latin typeface="Rubik" pitchFamily="2" charset="-79"/>
              <a:cs typeface="Rubik" pitchFamily="2" charset="-79"/>
            </a:endParaRPr>
          </a:p>
        </p:txBody>
      </p:sp>
      <p:sp>
        <p:nvSpPr>
          <p:cNvPr id="16" name="Obdĺžnik 15">
            <a:extLst>
              <a:ext uri="{FF2B5EF4-FFF2-40B4-BE49-F238E27FC236}">
                <a16:creationId xmlns:a16="http://schemas.microsoft.com/office/drawing/2014/main" id="{8CC916E8-069B-46F5-BFAE-379D962C2055}"/>
              </a:ext>
            </a:extLst>
          </p:cNvPr>
          <p:cNvSpPr/>
          <p:nvPr/>
        </p:nvSpPr>
        <p:spPr>
          <a:xfrm>
            <a:off x="-1501775" y="-1516063"/>
            <a:ext cx="3003550" cy="300355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              </a:t>
            </a:r>
            <a:endParaRPr lang="sk-SK" dirty="0"/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9E3EBCD8-3A64-CF80-1661-36B7735B61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8676" y="1024196"/>
            <a:ext cx="1455546" cy="1379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7930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EF9C4AE-E007-4FA2-827E-B2216E8BB85E}"/>
              </a:ext>
            </a:extLst>
          </p:cNvPr>
          <p:cNvSpPr/>
          <p:nvPr/>
        </p:nvSpPr>
        <p:spPr>
          <a:xfrm>
            <a:off x="7439024" y="294641"/>
            <a:ext cx="4514850" cy="2838450"/>
          </a:xfrm>
          <a:prstGeom prst="roundRect">
            <a:avLst>
              <a:gd name="adj" fmla="val 8547"/>
            </a:avLst>
          </a:prstGeom>
          <a:solidFill>
            <a:srgbClr val="0721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/>
          </a:p>
        </p:txBody>
      </p:sp>
      <p:sp>
        <p:nvSpPr>
          <p:cNvPr id="16388" name="TextBox 11">
            <a:extLst>
              <a:ext uri="{FF2B5EF4-FFF2-40B4-BE49-F238E27FC236}">
                <a16:creationId xmlns:a16="http://schemas.microsoft.com/office/drawing/2014/main" id="{3793174C-BDD1-4717-8130-B80076158F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8126" y="1333843"/>
            <a:ext cx="7439024" cy="4282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Roboto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sk-SK" altLang="sk-SK" sz="24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Aktualizovaná žiadosť o úver (verzia 3/2023) </a:t>
            </a:r>
          </a:p>
          <a:p>
            <a:pPr eaLnBrk="1" hangingPunct="1">
              <a:lnSpc>
                <a:spcPct val="150000"/>
              </a:lnSpc>
            </a:pPr>
            <a:endParaRPr lang="sk-SK" altLang="sk-SK" sz="2000" b="1" dirty="0">
              <a:solidFill>
                <a:srgbClr val="002060"/>
              </a:solidFill>
              <a:latin typeface="Rubik" pitchFamily="2" charset="-79"/>
              <a:cs typeface="Rubik" pitchFamily="2" charset="-79"/>
            </a:endParaRPr>
          </a:p>
          <a:p>
            <a:pPr eaLnBrk="1" hangingPunct="1">
              <a:lnSpc>
                <a:spcPct val="150000"/>
              </a:lnSpc>
            </a:pPr>
            <a:r>
              <a:rPr lang="sk-SK" altLang="sk-SK" sz="20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HYPO KALKULAČKA</a:t>
            </a:r>
          </a:p>
          <a:p>
            <a:pPr eaLnBrk="1" hangingPunct="1">
              <a:lnSpc>
                <a:spcPct val="150000"/>
              </a:lnSpc>
            </a:pPr>
            <a:r>
              <a:rPr lang="sk-SK" altLang="sk-SK" sz="20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  <a:hlinkClick r:id="rId2"/>
              </a:rPr>
              <a:t>https://uvery.universal.sk/Poskytovatel/SK_CSOB</a:t>
            </a:r>
            <a:endParaRPr lang="sk-SK" altLang="sk-SK" sz="2000" b="1" dirty="0">
              <a:solidFill>
                <a:srgbClr val="002060"/>
              </a:solidFill>
              <a:latin typeface="Rubik" pitchFamily="2" charset="-79"/>
              <a:cs typeface="Rubik" pitchFamily="2" charset="-79"/>
            </a:endParaRPr>
          </a:p>
          <a:p>
            <a:pPr eaLnBrk="1" hangingPunct="1">
              <a:lnSpc>
                <a:spcPct val="150000"/>
              </a:lnSpc>
            </a:pPr>
            <a:r>
              <a:rPr lang="sk-SK" altLang="sk-SK" sz="20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ČSOB Portál</a:t>
            </a:r>
          </a:p>
          <a:p>
            <a:pPr eaLnBrk="1" hangingPunct="1">
              <a:lnSpc>
                <a:spcPct val="150000"/>
              </a:lnSpc>
            </a:pPr>
            <a:r>
              <a:rPr lang="sk-SK" altLang="sk-SK" sz="20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  <a:hlinkClick r:id="rId3"/>
              </a:rPr>
              <a:t>https://infoportal.csob.sk/</a:t>
            </a:r>
            <a:endParaRPr lang="sk-SK" altLang="sk-SK" sz="2000" b="1" dirty="0">
              <a:solidFill>
                <a:srgbClr val="002060"/>
              </a:solidFill>
              <a:latin typeface="Rubik" pitchFamily="2" charset="-79"/>
              <a:cs typeface="Rubik" pitchFamily="2" charset="-79"/>
            </a:endParaRPr>
          </a:p>
          <a:p>
            <a:pPr eaLnBrk="1" hangingPunct="1">
              <a:lnSpc>
                <a:spcPct val="150000"/>
              </a:lnSpc>
            </a:pPr>
            <a:endParaRPr lang="sk-SK" altLang="sk-SK" sz="2000" b="1" dirty="0">
              <a:solidFill>
                <a:srgbClr val="002060"/>
              </a:solidFill>
              <a:latin typeface="Rubik" pitchFamily="2" charset="-79"/>
              <a:cs typeface="Rubik" pitchFamily="2" charset="-79"/>
            </a:endParaRPr>
          </a:p>
          <a:p>
            <a:pPr eaLnBrk="1" hangingPunct="1">
              <a:lnSpc>
                <a:spcPct val="150000"/>
              </a:lnSpc>
            </a:pPr>
            <a:endParaRPr lang="sk-SK" altLang="sk-SK" sz="2000" b="1" dirty="0">
              <a:solidFill>
                <a:srgbClr val="002060"/>
              </a:solidFill>
              <a:latin typeface="Rubik" pitchFamily="2" charset="-79"/>
              <a:cs typeface="Rubik" pitchFamily="2" charset="-79"/>
            </a:endParaRPr>
          </a:p>
          <a:p>
            <a:pPr eaLnBrk="1" hangingPunct="1">
              <a:lnSpc>
                <a:spcPct val="150000"/>
              </a:lnSpc>
            </a:pPr>
            <a:endParaRPr lang="sk-SK" altLang="sk-SK" sz="2000" b="1" dirty="0">
              <a:solidFill>
                <a:srgbClr val="002060"/>
              </a:solidFill>
              <a:latin typeface="Rubik" pitchFamily="2" charset="-79"/>
              <a:cs typeface="Rubik" pitchFamily="2" charset="-79"/>
            </a:endParaRPr>
          </a:p>
        </p:txBody>
      </p:sp>
      <p:sp>
        <p:nvSpPr>
          <p:cNvPr id="16" name="Obdĺžnik 15">
            <a:extLst>
              <a:ext uri="{FF2B5EF4-FFF2-40B4-BE49-F238E27FC236}">
                <a16:creationId xmlns:a16="http://schemas.microsoft.com/office/drawing/2014/main" id="{8CC916E8-069B-46F5-BFAE-379D962C2055}"/>
              </a:ext>
            </a:extLst>
          </p:cNvPr>
          <p:cNvSpPr/>
          <p:nvPr/>
        </p:nvSpPr>
        <p:spPr>
          <a:xfrm>
            <a:off x="-1501775" y="-1516063"/>
            <a:ext cx="3003550" cy="3003551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              </a:t>
            </a:r>
            <a:endParaRPr lang="sk-SK" dirty="0"/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9E3EBCD8-3A64-CF80-1661-36B7735B61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68676" y="1024196"/>
            <a:ext cx="1455546" cy="1379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8153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EF9C4AE-E007-4FA2-827E-B2216E8BB85E}"/>
              </a:ext>
            </a:extLst>
          </p:cNvPr>
          <p:cNvSpPr/>
          <p:nvPr/>
        </p:nvSpPr>
        <p:spPr>
          <a:xfrm>
            <a:off x="7439024" y="294641"/>
            <a:ext cx="4514850" cy="2838450"/>
          </a:xfrm>
          <a:prstGeom prst="roundRect">
            <a:avLst>
              <a:gd name="adj" fmla="val 8547"/>
            </a:avLst>
          </a:prstGeom>
          <a:solidFill>
            <a:srgbClr val="0721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/>
          </a:p>
        </p:txBody>
      </p:sp>
      <p:sp>
        <p:nvSpPr>
          <p:cNvPr id="16388" name="TextBox 11">
            <a:extLst>
              <a:ext uri="{FF2B5EF4-FFF2-40B4-BE49-F238E27FC236}">
                <a16:creationId xmlns:a16="http://schemas.microsoft.com/office/drawing/2014/main" id="{3793174C-BDD1-4717-8130-B80076158F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324203"/>
            <a:ext cx="7439024" cy="4374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Roboto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itchFamily="2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sk-SK" altLang="sk-SK" sz="24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Navýšenie max. akceptovanej výšky obratu </a:t>
            </a:r>
          </a:p>
          <a:p>
            <a:pPr algn="ctr" eaLnBrk="1" hangingPunct="1">
              <a:lnSpc>
                <a:spcPct val="150000"/>
              </a:lnSpc>
            </a:pPr>
            <a:r>
              <a:rPr lang="sk-SK" altLang="sk-SK" sz="24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1 500 000 EUR</a:t>
            </a:r>
          </a:p>
          <a:p>
            <a:pPr algn="ctr" eaLnBrk="1" hangingPunct="1">
              <a:lnSpc>
                <a:spcPct val="150000"/>
              </a:lnSpc>
            </a:pPr>
            <a:endParaRPr lang="sk-SK" altLang="sk-SK" sz="2000" b="1" dirty="0">
              <a:solidFill>
                <a:srgbClr val="002060"/>
              </a:solidFill>
              <a:latin typeface="Rubik" pitchFamily="2" charset="-79"/>
              <a:cs typeface="Rubik" pitchFamily="2" charset="-79"/>
            </a:endParaRPr>
          </a:p>
          <a:p>
            <a:pPr marL="457200" indent="-457200" eaLnBrk="1" hangingPunct="1">
              <a:lnSpc>
                <a:spcPct val="150000"/>
              </a:lnSpc>
              <a:buAutoNum type="arabicPeriod"/>
            </a:pPr>
            <a:r>
              <a:rPr lang="sk-SK" altLang="sk-SK" sz="20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FO </a:t>
            </a:r>
            <a:r>
              <a:rPr lang="sk-SK" altLang="sk-SK" sz="20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  <a:sym typeface="Wingdings" panose="05000000000000000000" pitchFamily="2" charset="2"/>
              </a:rPr>
              <a:t> 35% z obratu / 12</a:t>
            </a:r>
          </a:p>
          <a:p>
            <a:pPr marL="457200" indent="-457200" eaLnBrk="1" hangingPunct="1">
              <a:lnSpc>
                <a:spcPct val="150000"/>
              </a:lnSpc>
              <a:buAutoNum type="arabicPeriod"/>
            </a:pPr>
            <a:endParaRPr lang="sk-SK" altLang="sk-SK" sz="2000" b="1" dirty="0">
              <a:solidFill>
                <a:srgbClr val="002060"/>
              </a:solidFill>
              <a:latin typeface="Rubik" pitchFamily="2" charset="-79"/>
              <a:cs typeface="Rubik" pitchFamily="2" charset="-79"/>
            </a:endParaRPr>
          </a:p>
          <a:p>
            <a:pPr eaLnBrk="1" hangingPunct="1">
              <a:lnSpc>
                <a:spcPct val="150000"/>
              </a:lnSpc>
            </a:pPr>
            <a:r>
              <a:rPr lang="sk-SK" altLang="sk-SK" sz="20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</a:rPr>
              <a:t>2.    PO </a:t>
            </a:r>
            <a:r>
              <a:rPr lang="sk-SK" altLang="sk-SK" sz="2000" b="1" dirty="0">
                <a:solidFill>
                  <a:srgbClr val="002060"/>
                </a:solidFill>
                <a:latin typeface="Rubik" pitchFamily="2" charset="-79"/>
                <a:cs typeface="Rubik" pitchFamily="2" charset="-79"/>
                <a:sym typeface="Wingdings" panose="05000000000000000000" pitchFamily="2" charset="2"/>
              </a:rPr>
              <a:t> 15% z tržieb / 12</a:t>
            </a:r>
            <a:endParaRPr lang="sk-SK" altLang="sk-SK" sz="2000" b="1" dirty="0">
              <a:solidFill>
                <a:srgbClr val="002060"/>
              </a:solidFill>
              <a:latin typeface="Rubik" pitchFamily="2" charset="-79"/>
              <a:cs typeface="Rubik" pitchFamily="2" charset="-79"/>
            </a:endParaRPr>
          </a:p>
          <a:p>
            <a:pPr eaLnBrk="1" hangingPunct="1">
              <a:lnSpc>
                <a:spcPct val="150000"/>
              </a:lnSpc>
            </a:pPr>
            <a:endParaRPr lang="sk-SK" altLang="sk-SK" sz="2000" b="1" dirty="0">
              <a:solidFill>
                <a:srgbClr val="002060"/>
              </a:solidFill>
              <a:latin typeface="Rubik" pitchFamily="2" charset="-79"/>
              <a:cs typeface="Rubik" pitchFamily="2" charset="-79"/>
            </a:endParaRPr>
          </a:p>
          <a:p>
            <a:pPr eaLnBrk="1" hangingPunct="1">
              <a:lnSpc>
                <a:spcPct val="150000"/>
              </a:lnSpc>
            </a:pPr>
            <a:endParaRPr lang="sk-SK" altLang="sk-SK" sz="2000" b="1" dirty="0">
              <a:solidFill>
                <a:srgbClr val="002060"/>
              </a:solidFill>
              <a:latin typeface="Rubik" pitchFamily="2" charset="-79"/>
              <a:cs typeface="Rubik" pitchFamily="2" charset="-79"/>
            </a:endParaRPr>
          </a:p>
          <a:p>
            <a:pPr eaLnBrk="1" hangingPunct="1">
              <a:lnSpc>
                <a:spcPct val="150000"/>
              </a:lnSpc>
            </a:pPr>
            <a:endParaRPr lang="sk-SK" altLang="sk-SK" sz="2000" b="1" dirty="0">
              <a:solidFill>
                <a:srgbClr val="002060"/>
              </a:solidFill>
              <a:latin typeface="Rubik" pitchFamily="2" charset="-79"/>
              <a:cs typeface="Rubik" pitchFamily="2" charset="-79"/>
            </a:endParaRPr>
          </a:p>
        </p:txBody>
      </p:sp>
      <p:sp>
        <p:nvSpPr>
          <p:cNvPr id="16" name="Obdĺžnik 15">
            <a:extLst>
              <a:ext uri="{FF2B5EF4-FFF2-40B4-BE49-F238E27FC236}">
                <a16:creationId xmlns:a16="http://schemas.microsoft.com/office/drawing/2014/main" id="{8CC916E8-069B-46F5-BFAE-379D962C2055}"/>
              </a:ext>
            </a:extLst>
          </p:cNvPr>
          <p:cNvSpPr/>
          <p:nvPr/>
        </p:nvSpPr>
        <p:spPr>
          <a:xfrm>
            <a:off x="-1501775" y="-1516063"/>
            <a:ext cx="3003550" cy="300355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              </a:t>
            </a:r>
            <a:endParaRPr lang="sk-SK" dirty="0"/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9E3EBCD8-3A64-CF80-1661-36B7735B61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8676" y="1024196"/>
            <a:ext cx="1455546" cy="1379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45387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1681</TotalTime>
  <Words>699</Words>
  <Application>Microsoft Office PowerPoint</Application>
  <PresentationFormat>Širokouhlá</PresentationFormat>
  <Paragraphs>127</Paragraphs>
  <Slides>14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5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Roboto</vt:lpstr>
      <vt:lpstr>Rubik</vt:lpstr>
      <vt:lpstr>Motív Office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Marek Sokol</dc:creator>
  <cp:lastModifiedBy>Marek Sokol</cp:lastModifiedBy>
  <cp:revision>7</cp:revision>
  <dcterms:created xsi:type="dcterms:W3CDTF">2023-03-21T08:47:39Z</dcterms:created>
  <dcterms:modified xsi:type="dcterms:W3CDTF">2023-04-19T08:58:52Z</dcterms:modified>
</cp:coreProperties>
</file>