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5" r:id="rId20"/>
    <p:sldId id="286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ontserrat" panose="00000500000000000000" pitchFamily="2" charset="-18"/>
      <p:regular r:id="rId27"/>
      <p:bold r:id="rId28"/>
      <p:italic r:id="rId29"/>
      <p:boldItalic r:id="rId30"/>
    </p:embeddedFont>
    <p:embeddedFont>
      <p:font typeface="Oswald" panose="00000500000000000000" pitchFamily="2" charset="-18"/>
      <p:regular r:id="rId31"/>
      <p:bold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Roboto Light" panose="02000000000000000000" pitchFamily="2" charset="0"/>
      <p:regular r:id="rId37"/>
      <p:bold r:id="rId38"/>
      <p:italic r:id="rId39"/>
      <p:boldItalic r:id="rId40"/>
    </p:embeddedFont>
    <p:embeddedFont>
      <p:font typeface="Rubik" panose="020B0604020202020204" charset="-79"/>
      <p:regular r:id="rId41"/>
      <p:bold r:id="rId42"/>
      <p:italic r:id="rId43"/>
      <p:boldItalic r:id="rId44"/>
    </p:embeddedFont>
    <p:embeddedFont>
      <p:font typeface="Rubik Medium" panose="020B0604020202020204" charset="-79"/>
      <p:regular r:id="rId45"/>
      <p:italic r:id="rId46"/>
    </p:embeddedFont>
    <p:embeddedFont>
      <p:font typeface="Ubuntu" panose="020B050403060203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8" roundtripDataSignature="AMtx7mj3Lf888PjmZX1Ev1v01DvCUZna8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600"/>
    <a:srgbClr val="0721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2BBF6BC-EBE1-4CAA-945B-9A5AB80F0AE5}">
  <a:tblStyle styleId="{22BBF6BC-EBE1-4CAA-945B-9A5AB80F0AE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0E2E52C-7A99-4A4F-A62F-4DC1A2C5C9BB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D52F4329-8B0C-415C-9E55-57C02764AB6F}" styleName="Table_2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7"/>
    <p:restoredTop sz="94737"/>
  </p:normalViewPr>
  <p:slideViewPr>
    <p:cSldViewPr snapToGrid="0">
      <p:cViewPr varScale="1">
        <p:scale>
          <a:sx n="79" d="100"/>
          <a:sy n="79" d="100"/>
        </p:scale>
        <p:origin x="787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68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72" Type="http://schemas.openxmlformats.org/officeDocument/2006/relationships/tableStyles" Target="tableStyle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0" name="Google Shape;4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8" name="Google Shape;78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0" name="Google Shape;80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3" name="Google Shape;81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8" name="Google Shape;9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8" name="Google Shape;92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2" name="Google Shape;94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7" name="Google Shape;96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7" name="Google Shape;98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9" name="Google Shape;101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3e47b75ed7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3e47b75ed7_0_3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13e47b75ed7_0_3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k-SK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13cfc3e87e7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0" name="Google Shape;1070;g13cfc3e87e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sk-SK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9" name="Google Shape;2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3d1512a22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g13d1512a2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3db19af976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6" name="Google Shape;366;g13db19af97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6" name="Google Shape;38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0_Title Slide">
  <p:cSld name="60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1"/>
          <p:cNvSpPr>
            <a:spLocks noGrp="1"/>
          </p:cNvSpPr>
          <p:nvPr>
            <p:ph type="pic" idx="2"/>
          </p:nvPr>
        </p:nvSpPr>
        <p:spPr>
          <a:xfrm>
            <a:off x="6095999" y="685799"/>
            <a:ext cx="3638550" cy="45910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3_Title Slide">
  <p:cSld name="73_Title Slid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1"/>
          <p:cNvSpPr>
            <a:spLocks noGrp="1"/>
          </p:cNvSpPr>
          <p:nvPr>
            <p:ph type="pic" idx="2"/>
          </p:nvPr>
        </p:nvSpPr>
        <p:spPr>
          <a:xfrm>
            <a:off x="0" y="3067050"/>
            <a:ext cx="12192000" cy="3086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8_Title Slide">
  <p:cSld name="58_Title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6_Title Slide">
  <p:cSld name="86_Title Slid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/>
          <p:nvPr/>
        </p:nvSpPr>
        <p:spPr>
          <a:xfrm>
            <a:off x="11190288" y="0"/>
            <a:ext cx="1001712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6096000" y="-1"/>
            <a:ext cx="5093786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5_Title Slide">
  <p:cSld name="85_Title Slid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6"/>
          <p:cNvSpPr>
            <a:spLocks noGrp="1"/>
          </p:cNvSpPr>
          <p:nvPr>
            <p:ph type="pic" idx="2"/>
          </p:nvPr>
        </p:nvSpPr>
        <p:spPr>
          <a:xfrm>
            <a:off x="1310821" y="1981201"/>
            <a:ext cx="3733800" cy="37718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3_Title Slide">
  <p:cSld name="83_Title Slid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7"/>
          <p:cNvSpPr>
            <a:spLocks noGrp="1"/>
          </p:cNvSpPr>
          <p:nvPr>
            <p:ph type="pic" idx="2"/>
          </p:nvPr>
        </p:nvSpPr>
        <p:spPr>
          <a:xfrm>
            <a:off x="2687958" y="2164022"/>
            <a:ext cx="2301240" cy="230124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47"/>
          <p:cNvSpPr>
            <a:spLocks noGrp="1"/>
          </p:cNvSpPr>
          <p:nvPr>
            <p:ph type="pic" idx="3"/>
          </p:nvPr>
        </p:nvSpPr>
        <p:spPr>
          <a:xfrm>
            <a:off x="7221264" y="2164021"/>
            <a:ext cx="2301240" cy="23012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4_Title Slide">
  <p:cSld name="84_Title Slid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8"/>
          <p:cNvSpPr>
            <a:spLocks noGrp="1"/>
          </p:cNvSpPr>
          <p:nvPr>
            <p:ph type="pic" idx="2"/>
          </p:nvPr>
        </p:nvSpPr>
        <p:spPr>
          <a:xfrm>
            <a:off x="2687958" y="2164022"/>
            <a:ext cx="2301240" cy="230124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48"/>
          <p:cNvSpPr>
            <a:spLocks noGrp="1"/>
          </p:cNvSpPr>
          <p:nvPr>
            <p:ph type="pic" idx="3"/>
          </p:nvPr>
        </p:nvSpPr>
        <p:spPr>
          <a:xfrm>
            <a:off x="7221264" y="2164021"/>
            <a:ext cx="2301240" cy="23012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2_Title Slide">
  <p:cSld name="82_Title Slid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9"/>
          <p:cNvSpPr/>
          <p:nvPr/>
        </p:nvSpPr>
        <p:spPr>
          <a:xfrm>
            <a:off x="0" y="0"/>
            <a:ext cx="401955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49"/>
          <p:cNvSpPr>
            <a:spLocks noGrp="1"/>
          </p:cNvSpPr>
          <p:nvPr>
            <p:ph type="pic" idx="2"/>
          </p:nvPr>
        </p:nvSpPr>
        <p:spPr>
          <a:xfrm>
            <a:off x="2915568" y="1242649"/>
            <a:ext cx="2207963" cy="473041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1_Title Slide">
  <p:cSld name="81_Titl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0"/>
          <p:cNvSpPr/>
          <p:nvPr/>
        </p:nvSpPr>
        <p:spPr>
          <a:xfrm>
            <a:off x="0" y="735013"/>
            <a:ext cx="8882063" cy="2236787"/>
          </a:xfrm>
          <a:custGeom>
            <a:avLst/>
            <a:gdLst/>
            <a:ahLst/>
            <a:cxnLst/>
            <a:rect l="l" t="t" r="r" b="b"/>
            <a:pathLst>
              <a:path w="8882752" h="2236445" extrusionOk="0">
                <a:moveTo>
                  <a:pt x="0" y="0"/>
                </a:moveTo>
                <a:lnTo>
                  <a:pt x="8622409" y="0"/>
                </a:lnTo>
                <a:cubicBezTo>
                  <a:pt x="8766192" y="0"/>
                  <a:pt x="8882752" y="116560"/>
                  <a:pt x="8882752" y="260343"/>
                </a:cubicBezTo>
                <a:lnTo>
                  <a:pt x="8882752" y="2236445"/>
                </a:lnTo>
                <a:lnTo>
                  <a:pt x="0" y="22364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" name="Google Shape;84;p50"/>
          <p:cNvSpPr>
            <a:spLocks noGrp="1"/>
          </p:cNvSpPr>
          <p:nvPr>
            <p:ph type="pic" idx="2"/>
          </p:nvPr>
        </p:nvSpPr>
        <p:spPr>
          <a:xfrm>
            <a:off x="7435797" y="1549754"/>
            <a:ext cx="3242872" cy="458923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0_Title Slide">
  <p:cSld name="80_Title Slide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1"/>
          <p:cNvSpPr/>
          <p:nvPr/>
        </p:nvSpPr>
        <p:spPr>
          <a:xfrm>
            <a:off x="3324225" y="3429000"/>
            <a:ext cx="8275638" cy="2819400"/>
          </a:xfrm>
          <a:prstGeom prst="roundRect">
            <a:avLst>
              <a:gd name="adj" fmla="val 5856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" name="Google Shape;87;p51"/>
          <p:cNvSpPr>
            <a:spLocks noGrp="1"/>
          </p:cNvSpPr>
          <p:nvPr>
            <p:ph type="pic" idx="2"/>
          </p:nvPr>
        </p:nvSpPr>
        <p:spPr>
          <a:xfrm>
            <a:off x="1239336" y="2413586"/>
            <a:ext cx="4094668" cy="264014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9_Title Slide">
  <p:cSld name="79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2"/>
          <p:cNvSpPr/>
          <p:nvPr/>
        </p:nvSpPr>
        <p:spPr>
          <a:xfrm>
            <a:off x="8172450" y="0"/>
            <a:ext cx="401955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Google Shape;90;p52"/>
          <p:cNvSpPr>
            <a:spLocks noGrp="1"/>
          </p:cNvSpPr>
          <p:nvPr>
            <p:ph type="pic" idx="2"/>
          </p:nvPr>
        </p:nvSpPr>
        <p:spPr>
          <a:xfrm>
            <a:off x="6274429" y="1735629"/>
            <a:ext cx="4278508" cy="246909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8_Title Slide">
  <p:cSld name="78_Title Slid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3"/>
          <p:cNvSpPr>
            <a:spLocks noGrp="1"/>
          </p:cNvSpPr>
          <p:nvPr>
            <p:ph type="pic" idx="2"/>
          </p:nvPr>
        </p:nvSpPr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7_Title Slide">
  <p:cSld name="77_Title Slid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4"/>
          <p:cNvSpPr>
            <a:spLocks noGrp="1"/>
          </p:cNvSpPr>
          <p:nvPr>
            <p:ph type="pic" idx="2"/>
          </p:nvPr>
        </p:nvSpPr>
        <p:spPr>
          <a:xfrm>
            <a:off x="1310822" y="1619251"/>
            <a:ext cx="3733800" cy="4610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6_Title Slide">
  <p:cSld name="76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5"/>
          <p:cNvSpPr>
            <a:spLocks noGrp="1"/>
          </p:cNvSpPr>
          <p:nvPr>
            <p:ph type="pic" idx="2"/>
          </p:nvPr>
        </p:nvSpPr>
        <p:spPr>
          <a:xfrm>
            <a:off x="7029449" y="2533649"/>
            <a:ext cx="4514850" cy="369570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5_Title Slide">
  <p:cSld name="75_Title Slid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6"/>
          <p:cNvSpPr>
            <a:spLocks noGrp="1"/>
          </p:cNvSpPr>
          <p:nvPr>
            <p:ph type="pic" idx="2"/>
          </p:nvPr>
        </p:nvSpPr>
        <p:spPr>
          <a:xfrm>
            <a:off x="-1" y="0"/>
            <a:ext cx="6096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4_Title Slide">
  <p:cSld name="74_Title Slid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7"/>
          <p:cNvSpPr>
            <a:spLocks noGrp="1"/>
          </p:cNvSpPr>
          <p:nvPr>
            <p:ph type="pic" idx="2"/>
          </p:nvPr>
        </p:nvSpPr>
        <p:spPr>
          <a:xfrm>
            <a:off x="7147379" y="1262609"/>
            <a:ext cx="2102757" cy="2102757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57"/>
          <p:cNvSpPr>
            <a:spLocks noGrp="1"/>
          </p:cNvSpPr>
          <p:nvPr>
            <p:ph type="pic" idx="3"/>
          </p:nvPr>
        </p:nvSpPr>
        <p:spPr>
          <a:xfrm>
            <a:off x="7147379" y="3492633"/>
            <a:ext cx="2102757" cy="2102757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57"/>
          <p:cNvSpPr>
            <a:spLocks noGrp="1"/>
          </p:cNvSpPr>
          <p:nvPr>
            <p:ph type="pic" idx="4"/>
          </p:nvPr>
        </p:nvSpPr>
        <p:spPr>
          <a:xfrm>
            <a:off x="9419045" y="3492633"/>
            <a:ext cx="2102757" cy="210275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2_Title Slide">
  <p:cSld name="72_Title Slid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8"/>
          <p:cNvSpPr>
            <a:spLocks noGrp="1"/>
          </p:cNvSpPr>
          <p:nvPr>
            <p:ph type="pic" idx="2"/>
          </p:nvPr>
        </p:nvSpPr>
        <p:spPr>
          <a:xfrm>
            <a:off x="6096000" y="704657"/>
            <a:ext cx="2644321" cy="2644321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58"/>
          <p:cNvSpPr>
            <a:spLocks noGrp="1"/>
          </p:cNvSpPr>
          <p:nvPr>
            <p:ph type="pic" idx="3"/>
          </p:nvPr>
        </p:nvSpPr>
        <p:spPr>
          <a:xfrm>
            <a:off x="8896350" y="704657"/>
            <a:ext cx="2644321" cy="2644321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58"/>
          <p:cNvSpPr>
            <a:spLocks noGrp="1"/>
          </p:cNvSpPr>
          <p:nvPr>
            <p:ph type="pic" idx="4"/>
          </p:nvPr>
        </p:nvSpPr>
        <p:spPr>
          <a:xfrm>
            <a:off x="8896350" y="3509023"/>
            <a:ext cx="2644321" cy="264432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9_Title Slide">
  <p:cSld name="69_Title Slid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9"/>
          <p:cNvSpPr>
            <a:spLocks noGrp="1"/>
          </p:cNvSpPr>
          <p:nvPr>
            <p:ph type="pic" idx="2"/>
          </p:nvPr>
        </p:nvSpPr>
        <p:spPr>
          <a:xfrm>
            <a:off x="2438400" y="-1"/>
            <a:ext cx="459105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8_Title Slide">
  <p:cSld name="68_Title Slid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0"/>
          <p:cNvSpPr>
            <a:spLocks noGrp="1"/>
          </p:cNvSpPr>
          <p:nvPr>
            <p:ph type="pic" idx="2"/>
          </p:nvPr>
        </p:nvSpPr>
        <p:spPr>
          <a:xfrm>
            <a:off x="1885950" y="2231386"/>
            <a:ext cx="2166512" cy="2166512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60"/>
          <p:cNvSpPr>
            <a:spLocks noGrp="1"/>
          </p:cNvSpPr>
          <p:nvPr>
            <p:ph type="pic" idx="3"/>
          </p:nvPr>
        </p:nvSpPr>
        <p:spPr>
          <a:xfrm>
            <a:off x="5012744" y="2231386"/>
            <a:ext cx="2166512" cy="2166512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60"/>
          <p:cNvSpPr>
            <a:spLocks noGrp="1"/>
          </p:cNvSpPr>
          <p:nvPr>
            <p:ph type="pic" idx="4"/>
          </p:nvPr>
        </p:nvSpPr>
        <p:spPr>
          <a:xfrm>
            <a:off x="8139537" y="2231386"/>
            <a:ext cx="2166512" cy="216651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_Title Slide">
  <p:cSld name="66_Title Slid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1"/>
          <p:cNvSpPr>
            <a:spLocks noGrp="1"/>
          </p:cNvSpPr>
          <p:nvPr>
            <p:ph type="pic" idx="2"/>
          </p:nvPr>
        </p:nvSpPr>
        <p:spPr>
          <a:xfrm>
            <a:off x="6706477" y="0"/>
            <a:ext cx="5485524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5_Title Slide">
  <p:cSld name="65_Title Slid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2"/>
          <p:cNvSpPr>
            <a:spLocks noGrp="1"/>
          </p:cNvSpPr>
          <p:nvPr>
            <p:ph type="pic" idx="2"/>
          </p:nvPr>
        </p:nvSpPr>
        <p:spPr>
          <a:xfrm>
            <a:off x="3023255" y="1546391"/>
            <a:ext cx="3703556" cy="370355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sion &amp; Vision">
  <p:cSld name="Mission &amp; Vision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>
            <a:spLocks noGrp="1"/>
          </p:cNvSpPr>
          <p:nvPr>
            <p:ph type="pic" idx="2"/>
          </p:nvPr>
        </p:nvSpPr>
        <p:spPr>
          <a:xfrm>
            <a:off x="0" y="1878228"/>
            <a:ext cx="5586709" cy="4979773"/>
          </a:xfrm>
          <a:prstGeom prst="rect">
            <a:avLst/>
          </a:prstGeom>
          <a:solidFill>
            <a:srgbClr val="E5E5E5"/>
          </a:solidFill>
          <a:ln>
            <a:noFill/>
          </a:ln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3_Title Slide">
  <p:cSld name="63_Title Slide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3"/>
          <p:cNvSpPr>
            <a:spLocks noGrp="1"/>
          </p:cNvSpPr>
          <p:nvPr>
            <p:ph type="pic" idx="2"/>
          </p:nvPr>
        </p:nvSpPr>
        <p:spPr>
          <a:xfrm>
            <a:off x="0" y="1514272"/>
            <a:ext cx="6267450" cy="534372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2_Title Slide">
  <p:cSld name="62_Title Slid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4"/>
          <p:cNvSpPr>
            <a:spLocks noGrp="1"/>
          </p:cNvSpPr>
          <p:nvPr>
            <p:ph type="pic" idx="2"/>
          </p:nvPr>
        </p:nvSpPr>
        <p:spPr>
          <a:xfrm>
            <a:off x="6095999" y="1619249"/>
            <a:ext cx="3638550" cy="4533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1_Title Slide">
  <p:cSld name="61_Title Slid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5"/>
          <p:cNvSpPr>
            <a:spLocks noGrp="1"/>
          </p:cNvSpPr>
          <p:nvPr>
            <p:ph type="pic" idx="2"/>
          </p:nvPr>
        </p:nvSpPr>
        <p:spPr>
          <a:xfrm>
            <a:off x="0" y="0"/>
            <a:ext cx="6403124" cy="585770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4_Title Slide">
  <p:cSld name="64_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>
            <a:spLocks noGrp="1"/>
          </p:cNvSpPr>
          <p:nvPr>
            <p:ph type="pic" idx="2"/>
          </p:nvPr>
        </p:nvSpPr>
        <p:spPr>
          <a:xfrm>
            <a:off x="5219700" y="802005"/>
            <a:ext cx="2301240" cy="2301240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35"/>
          <p:cNvSpPr>
            <a:spLocks noGrp="1"/>
          </p:cNvSpPr>
          <p:nvPr>
            <p:ph type="pic" idx="3"/>
          </p:nvPr>
        </p:nvSpPr>
        <p:spPr>
          <a:xfrm>
            <a:off x="5219700" y="3716654"/>
            <a:ext cx="2301240" cy="23012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1_Title Slide">
  <p:cSld name="71_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6"/>
          <p:cNvSpPr>
            <a:spLocks noGrp="1"/>
          </p:cNvSpPr>
          <p:nvPr>
            <p:ph type="pic" idx="2"/>
          </p:nvPr>
        </p:nvSpPr>
        <p:spPr>
          <a:xfrm>
            <a:off x="1524000" y="1523999"/>
            <a:ext cx="4572000" cy="5334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7_Title Slide">
  <p:cSld name="67_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7"/>
          <p:cNvSpPr>
            <a:spLocks noGrp="1"/>
          </p:cNvSpPr>
          <p:nvPr>
            <p:ph type="pic" idx="2"/>
          </p:nvPr>
        </p:nvSpPr>
        <p:spPr>
          <a:xfrm>
            <a:off x="0" y="-1"/>
            <a:ext cx="51816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38"/>
          <p:cNvGrpSpPr/>
          <p:nvPr/>
        </p:nvGrpSpPr>
        <p:grpSpPr>
          <a:xfrm>
            <a:off x="0" y="0"/>
            <a:ext cx="9604375" cy="6858000"/>
            <a:chOff x="0" y="0"/>
            <a:chExt cx="9604977" cy="6858000"/>
          </a:xfrm>
        </p:grpSpPr>
        <p:sp>
          <p:nvSpPr>
            <p:cNvPr id="30" name="Google Shape;30;p38"/>
            <p:cNvSpPr/>
            <p:nvPr/>
          </p:nvSpPr>
          <p:spPr>
            <a:xfrm>
              <a:off x="1" y="0"/>
              <a:ext cx="7229427" cy="6858000"/>
            </a:xfrm>
            <a:custGeom>
              <a:avLst/>
              <a:gdLst/>
              <a:ahLst/>
              <a:cxnLst/>
              <a:rect l="l" t="t" r="r" b="b"/>
              <a:pathLst>
                <a:path w="7229427" h="6858000" extrusionOk="0">
                  <a:moveTo>
                    <a:pt x="1701082" y="0"/>
                  </a:moveTo>
                  <a:lnTo>
                    <a:pt x="4150872" y="0"/>
                  </a:lnTo>
                  <a:lnTo>
                    <a:pt x="4207819" y="16158"/>
                  </a:lnTo>
                  <a:cubicBezTo>
                    <a:pt x="5963401" y="561835"/>
                    <a:pt x="7229427" y="2197924"/>
                    <a:pt x="7229427" y="4128057"/>
                  </a:cubicBezTo>
                  <a:cubicBezTo>
                    <a:pt x="7229427" y="5018888"/>
                    <a:pt x="6958002" y="5847082"/>
                    <a:pt x="6493448" y="6534344"/>
                  </a:cubicBezTo>
                  <a:lnTo>
                    <a:pt x="6251325" y="6858000"/>
                  </a:lnTo>
                  <a:lnTo>
                    <a:pt x="3813273" y="6858000"/>
                  </a:lnTo>
                  <a:lnTo>
                    <a:pt x="4047526" y="6772517"/>
                  </a:lnTo>
                  <a:cubicBezTo>
                    <a:pt x="5082766" y="6335801"/>
                    <a:pt x="5806566" y="5312737"/>
                    <a:pt x="5806566" y="4115678"/>
                  </a:cubicBezTo>
                  <a:cubicBezTo>
                    <a:pt x="5806566" y="2519613"/>
                    <a:pt x="4519811" y="1232858"/>
                    <a:pt x="2923746" y="1232858"/>
                  </a:cubicBezTo>
                  <a:cubicBezTo>
                    <a:pt x="1327668" y="1232858"/>
                    <a:pt x="40925" y="2531992"/>
                    <a:pt x="40925" y="4115678"/>
                  </a:cubicBezTo>
                  <a:cubicBezTo>
                    <a:pt x="40925" y="5312737"/>
                    <a:pt x="771681" y="6335801"/>
                    <a:pt x="1805182" y="6772517"/>
                  </a:cubicBezTo>
                  <a:lnTo>
                    <a:pt x="2038883" y="6858000"/>
                  </a:lnTo>
                  <a:lnTo>
                    <a:pt x="0" y="6858000"/>
                  </a:lnTo>
                  <a:lnTo>
                    <a:pt x="0" y="970040"/>
                  </a:lnTo>
                  <a:lnTo>
                    <a:pt x="29661" y="941759"/>
                  </a:lnTo>
                  <a:cubicBezTo>
                    <a:pt x="488588" y="524590"/>
                    <a:pt x="1037799" y="205046"/>
                    <a:pt x="1644264" y="16158"/>
                  </a:cubicBezTo>
                  <a:lnTo>
                    <a:pt x="1701082" y="0"/>
                  </a:lnTo>
                  <a:close/>
                </a:path>
              </a:pathLst>
            </a:custGeom>
            <a:gradFill>
              <a:gsLst>
                <a:gs pos="0">
                  <a:srgbClr val="6C25BF">
                    <a:alpha val="0"/>
                  </a:srgbClr>
                </a:gs>
                <a:gs pos="100000">
                  <a:srgbClr val="5A1F9D">
                    <a:alpha val="1960"/>
                  </a:srgbClr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" name="Google Shape;31;p38"/>
            <p:cNvSpPr/>
            <p:nvPr/>
          </p:nvSpPr>
          <p:spPr>
            <a:xfrm>
              <a:off x="0" y="6165627"/>
              <a:ext cx="632321" cy="692373"/>
            </a:xfrm>
            <a:custGeom>
              <a:avLst/>
              <a:gdLst/>
              <a:ahLst/>
              <a:cxnLst/>
              <a:rect l="l" t="t" r="r" b="b"/>
              <a:pathLst>
                <a:path w="632321" h="692373" extrusionOk="0">
                  <a:moveTo>
                    <a:pt x="0" y="0"/>
                  </a:moveTo>
                  <a:lnTo>
                    <a:pt x="79654" y="115034"/>
                  </a:lnTo>
                  <a:cubicBezTo>
                    <a:pt x="200958" y="275287"/>
                    <a:pt x="335517" y="424930"/>
                    <a:pt x="481760" y="562371"/>
                  </a:cubicBezTo>
                  <a:lnTo>
                    <a:pt x="632321" y="692373"/>
                  </a:lnTo>
                  <a:lnTo>
                    <a:pt x="0" y="69237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6C25BF">
                    <a:alpha val="0"/>
                  </a:srgbClr>
                </a:gs>
                <a:gs pos="100000">
                  <a:srgbClr val="5A1F9D">
                    <a:alpha val="9019"/>
                  </a:srgbClr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" name="Google Shape;32;p38"/>
            <p:cNvSpPr/>
            <p:nvPr/>
          </p:nvSpPr>
          <p:spPr>
            <a:xfrm>
              <a:off x="1" y="0"/>
              <a:ext cx="2379349" cy="2067996"/>
            </a:xfrm>
            <a:custGeom>
              <a:avLst/>
              <a:gdLst/>
              <a:ahLst/>
              <a:cxnLst/>
              <a:rect l="l" t="t" r="r" b="b"/>
              <a:pathLst>
                <a:path w="2379349" h="2067996" extrusionOk="0">
                  <a:moveTo>
                    <a:pt x="0" y="0"/>
                  </a:moveTo>
                  <a:lnTo>
                    <a:pt x="2379349" y="0"/>
                  </a:lnTo>
                  <a:lnTo>
                    <a:pt x="2379349" y="589482"/>
                  </a:lnTo>
                  <a:cubicBezTo>
                    <a:pt x="1405004" y="736412"/>
                    <a:pt x="565984" y="1274817"/>
                    <a:pt x="19364" y="2038559"/>
                  </a:cubicBezTo>
                  <a:lnTo>
                    <a:pt x="0" y="206799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6C25BF">
                    <a:alpha val="0"/>
                  </a:srgbClr>
                </a:gs>
                <a:gs pos="100000">
                  <a:srgbClr val="5A1F9D">
                    <a:alpha val="3137"/>
                  </a:srgbClr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" name="Google Shape;33;p38"/>
            <p:cNvSpPr/>
            <p:nvPr/>
          </p:nvSpPr>
          <p:spPr>
            <a:xfrm>
              <a:off x="5337439" y="4536350"/>
              <a:ext cx="3129253" cy="2321650"/>
            </a:xfrm>
            <a:custGeom>
              <a:avLst/>
              <a:gdLst/>
              <a:ahLst/>
              <a:cxnLst/>
              <a:rect l="l" t="t" r="r" b="b"/>
              <a:pathLst>
                <a:path w="3129253" h="2321650" extrusionOk="0">
                  <a:moveTo>
                    <a:pt x="1347592" y="0"/>
                  </a:moveTo>
                  <a:lnTo>
                    <a:pt x="3129253" y="0"/>
                  </a:lnTo>
                  <a:cubicBezTo>
                    <a:pt x="3055788" y="792625"/>
                    <a:pt x="2809544" y="1534501"/>
                    <a:pt x="2428276" y="2187872"/>
                  </a:cubicBezTo>
                  <a:lnTo>
                    <a:pt x="2342392" y="2321650"/>
                  </a:lnTo>
                  <a:lnTo>
                    <a:pt x="0" y="2321650"/>
                  </a:lnTo>
                  <a:lnTo>
                    <a:pt x="146733" y="2204269"/>
                  </a:lnTo>
                  <a:cubicBezTo>
                    <a:pt x="783864" y="1652039"/>
                    <a:pt x="1222319" y="876912"/>
                    <a:pt x="1347592" y="0"/>
                  </a:cubicBezTo>
                  <a:close/>
                </a:path>
              </a:pathLst>
            </a:custGeom>
            <a:gradFill>
              <a:gsLst>
                <a:gs pos="0">
                  <a:srgbClr val="6C25BF">
                    <a:alpha val="0"/>
                  </a:srgbClr>
                </a:gs>
                <a:gs pos="100000">
                  <a:srgbClr val="5A1F9D">
                    <a:alpha val="3921"/>
                  </a:srgbClr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" name="Google Shape;34;p38"/>
            <p:cNvSpPr/>
            <p:nvPr/>
          </p:nvSpPr>
          <p:spPr>
            <a:xfrm>
              <a:off x="4880884" y="0"/>
              <a:ext cx="4724093" cy="3398079"/>
            </a:xfrm>
            <a:custGeom>
              <a:avLst/>
              <a:gdLst/>
              <a:ahLst/>
              <a:cxnLst/>
              <a:rect l="l" t="t" r="r" b="b"/>
              <a:pathLst>
                <a:path w="4724093" h="3398079" extrusionOk="0">
                  <a:moveTo>
                    <a:pt x="0" y="0"/>
                  </a:moveTo>
                  <a:lnTo>
                    <a:pt x="3392066" y="0"/>
                  </a:lnTo>
                  <a:lnTo>
                    <a:pt x="3533340" y="190343"/>
                  </a:lnTo>
                  <a:cubicBezTo>
                    <a:pt x="4188196" y="1112999"/>
                    <a:pt x="4612734" y="2210300"/>
                    <a:pt x="4724093" y="3398079"/>
                  </a:cubicBezTo>
                  <a:lnTo>
                    <a:pt x="2521761" y="3398079"/>
                  </a:lnTo>
                  <a:cubicBezTo>
                    <a:pt x="2317613" y="1931920"/>
                    <a:pt x="1389657" y="688462"/>
                    <a:pt x="108506" y="4875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" name="Google Shape;35;p38"/>
            <p:cNvSpPr/>
            <p:nvPr/>
          </p:nvSpPr>
          <p:spPr>
            <a:xfrm>
              <a:off x="3406271" y="4276532"/>
              <a:ext cx="2820965" cy="2581468"/>
            </a:xfrm>
            <a:custGeom>
              <a:avLst/>
              <a:gdLst/>
              <a:ahLst/>
              <a:cxnLst/>
              <a:rect l="l" t="t" r="r" b="b"/>
              <a:pathLst>
                <a:path w="2820965" h="2581468" extrusionOk="0">
                  <a:moveTo>
                    <a:pt x="1794041" y="0"/>
                  </a:moveTo>
                  <a:lnTo>
                    <a:pt x="2820965" y="0"/>
                  </a:lnTo>
                  <a:cubicBezTo>
                    <a:pt x="2795451" y="1088794"/>
                    <a:pt x="2208522" y="2037235"/>
                    <a:pt x="1337599" y="2567906"/>
                  </a:cubicBezTo>
                  <a:lnTo>
                    <a:pt x="1312898" y="2581468"/>
                  </a:lnTo>
                  <a:lnTo>
                    <a:pt x="0" y="2581468"/>
                  </a:lnTo>
                  <a:lnTo>
                    <a:pt x="0" y="1967245"/>
                  </a:lnTo>
                  <a:cubicBezTo>
                    <a:pt x="977433" y="1831153"/>
                    <a:pt x="1744551" y="1014558"/>
                    <a:pt x="1794041" y="0"/>
                  </a:cubicBezTo>
                  <a:close/>
                </a:path>
              </a:pathLst>
            </a:custGeom>
            <a:gradFill>
              <a:gsLst>
                <a:gs pos="0">
                  <a:srgbClr val="6C25BF">
                    <a:alpha val="0"/>
                  </a:srgbClr>
                </a:gs>
                <a:gs pos="100000">
                  <a:srgbClr val="5A1F9D">
                    <a:alpha val="196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6" name="Google Shape;36;p38"/>
            <p:cNvSpPr/>
            <p:nvPr/>
          </p:nvSpPr>
          <p:spPr>
            <a:xfrm>
              <a:off x="0" y="874045"/>
              <a:ext cx="2602060" cy="3006561"/>
            </a:xfrm>
            <a:custGeom>
              <a:avLst/>
              <a:gdLst/>
              <a:ahLst/>
              <a:cxnLst/>
              <a:rect l="l" t="t" r="r" b="b"/>
              <a:pathLst>
                <a:path w="2602060" h="3006561" extrusionOk="0">
                  <a:moveTo>
                    <a:pt x="2602060" y="0"/>
                  </a:moveTo>
                  <a:lnTo>
                    <a:pt x="2602060" y="1113539"/>
                  </a:lnTo>
                  <a:cubicBezTo>
                    <a:pt x="1636994" y="1262011"/>
                    <a:pt x="869889" y="2029115"/>
                    <a:pt x="733784" y="3006561"/>
                  </a:cubicBezTo>
                  <a:lnTo>
                    <a:pt x="0" y="3006561"/>
                  </a:lnTo>
                  <a:lnTo>
                    <a:pt x="0" y="1751087"/>
                  </a:lnTo>
                  <a:lnTo>
                    <a:pt x="58636" y="1639875"/>
                  </a:lnTo>
                  <a:cubicBezTo>
                    <a:pt x="582367" y="741640"/>
                    <a:pt x="1513267" y="110585"/>
                    <a:pt x="2602060" y="0"/>
                  </a:cubicBezTo>
                  <a:close/>
                </a:path>
              </a:pathLst>
            </a:custGeom>
            <a:gradFill>
              <a:gsLst>
                <a:gs pos="0">
                  <a:srgbClr val="6C25BF">
                    <a:alpha val="0"/>
                  </a:srgbClr>
                </a:gs>
                <a:gs pos="100000">
                  <a:srgbClr val="5A1F9D">
                    <a:alpha val="196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7" name="Google Shape;37;p38"/>
            <p:cNvSpPr/>
            <p:nvPr/>
          </p:nvSpPr>
          <p:spPr>
            <a:xfrm>
              <a:off x="4880884" y="0"/>
              <a:ext cx="4724093" cy="3398079"/>
            </a:xfrm>
            <a:custGeom>
              <a:avLst/>
              <a:gdLst/>
              <a:ahLst/>
              <a:cxnLst/>
              <a:rect l="l" t="t" r="r" b="b"/>
              <a:pathLst>
                <a:path w="4724093" h="3398079" extrusionOk="0">
                  <a:moveTo>
                    <a:pt x="0" y="0"/>
                  </a:moveTo>
                  <a:lnTo>
                    <a:pt x="3392066" y="0"/>
                  </a:lnTo>
                  <a:lnTo>
                    <a:pt x="3533340" y="190343"/>
                  </a:lnTo>
                  <a:cubicBezTo>
                    <a:pt x="4188196" y="1112999"/>
                    <a:pt x="4612734" y="2210300"/>
                    <a:pt x="4724093" y="3398079"/>
                  </a:cubicBezTo>
                  <a:lnTo>
                    <a:pt x="2521761" y="3398079"/>
                  </a:lnTo>
                  <a:cubicBezTo>
                    <a:pt x="2317613" y="1931920"/>
                    <a:pt x="1389657" y="688462"/>
                    <a:pt x="108506" y="48756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6C25BF">
                    <a:alpha val="0"/>
                  </a:srgbClr>
                </a:gs>
                <a:gs pos="100000">
                  <a:srgbClr val="5A1F9D">
                    <a:alpha val="3921"/>
                  </a:srgbClr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8" name="Google Shape;38;p38"/>
          <p:cNvSpPr>
            <a:spLocks noGrp="1"/>
          </p:cNvSpPr>
          <p:nvPr>
            <p:ph type="pic" idx="2"/>
          </p:nvPr>
        </p:nvSpPr>
        <p:spPr>
          <a:xfrm>
            <a:off x="1727200" y="1640114"/>
            <a:ext cx="3475876" cy="730068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9"/>
          <p:cNvGrpSpPr/>
          <p:nvPr/>
        </p:nvGrpSpPr>
        <p:grpSpPr>
          <a:xfrm flipH="1">
            <a:off x="2587625" y="0"/>
            <a:ext cx="9604375" cy="6858000"/>
            <a:chOff x="0" y="0"/>
            <a:chExt cx="9604977" cy="6858000"/>
          </a:xfrm>
        </p:grpSpPr>
        <p:sp>
          <p:nvSpPr>
            <p:cNvPr id="41" name="Google Shape;41;p39"/>
            <p:cNvSpPr/>
            <p:nvPr/>
          </p:nvSpPr>
          <p:spPr>
            <a:xfrm>
              <a:off x="1" y="0"/>
              <a:ext cx="7229427" cy="6858000"/>
            </a:xfrm>
            <a:custGeom>
              <a:avLst/>
              <a:gdLst/>
              <a:ahLst/>
              <a:cxnLst/>
              <a:rect l="l" t="t" r="r" b="b"/>
              <a:pathLst>
                <a:path w="7229427" h="6858000" extrusionOk="0">
                  <a:moveTo>
                    <a:pt x="1701082" y="0"/>
                  </a:moveTo>
                  <a:lnTo>
                    <a:pt x="4150872" y="0"/>
                  </a:lnTo>
                  <a:lnTo>
                    <a:pt x="4207819" y="16158"/>
                  </a:lnTo>
                  <a:cubicBezTo>
                    <a:pt x="5963401" y="561835"/>
                    <a:pt x="7229427" y="2197924"/>
                    <a:pt x="7229427" y="4128057"/>
                  </a:cubicBezTo>
                  <a:cubicBezTo>
                    <a:pt x="7229427" y="5018888"/>
                    <a:pt x="6958002" y="5847082"/>
                    <a:pt x="6493448" y="6534344"/>
                  </a:cubicBezTo>
                  <a:lnTo>
                    <a:pt x="6251325" y="6858000"/>
                  </a:lnTo>
                  <a:lnTo>
                    <a:pt x="3813273" y="6858000"/>
                  </a:lnTo>
                  <a:lnTo>
                    <a:pt x="4047526" y="6772517"/>
                  </a:lnTo>
                  <a:cubicBezTo>
                    <a:pt x="5082766" y="6335801"/>
                    <a:pt x="5806566" y="5312737"/>
                    <a:pt x="5806566" y="4115678"/>
                  </a:cubicBezTo>
                  <a:cubicBezTo>
                    <a:pt x="5806566" y="2519613"/>
                    <a:pt x="4519811" y="1232858"/>
                    <a:pt x="2923746" y="1232858"/>
                  </a:cubicBezTo>
                  <a:cubicBezTo>
                    <a:pt x="1327668" y="1232858"/>
                    <a:pt x="40925" y="2531992"/>
                    <a:pt x="40925" y="4115678"/>
                  </a:cubicBezTo>
                  <a:cubicBezTo>
                    <a:pt x="40925" y="5312737"/>
                    <a:pt x="771681" y="6335801"/>
                    <a:pt x="1805182" y="6772517"/>
                  </a:cubicBezTo>
                  <a:lnTo>
                    <a:pt x="2038883" y="6858000"/>
                  </a:lnTo>
                  <a:lnTo>
                    <a:pt x="0" y="6858000"/>
                  </a:lnTo>
                  <a:lnTo>
                    <a:pt x="0" y="970040"/>
                  </a:lnTo>
                  <a:lnTo>
                    <a:pt x="29661" y="941759"/>
                  </a:lnTo>
                  <a:cubicBezTo>
                    <a:pt x="488588" y="524590"/>
                    <a:pt x="1037799" y="205046"/>
                    <a:pt x="1644264" y="16158"/>
                  </a:cubicBezTo>
                  <a:lnTo>
                    <a:pt x="1701082" y="0"/>
                  </a:lnTo>
                  <a:close/>
                </a:path>
              </a:pathLst>
            </a:custGeom>
            <a:gradFill>
              <a:gsLst>
                <a:gs pos="0">
                  <a:srgbClr val="6C25BF">
                    <a:alpha val="0"/>
                  </a:srgbClr>
                </a:gs>
                <a:gs pos="100000">
                  <a:srgbClr val="5A1F9D">
                    <a:alpha val="1960"/>
                  </a:srgbClr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" name="Google Shape;42;p39"/>
            <p:cNvSpPr/>
            <p:nvPr/>
          </p:nvSpPr>
          <p:spPr>
            <a:xfrm>
              <a:off x="0" y="6165627"/>
              <a:ext cx="632321" cy="692373"/>
            </a:xfrm>
            <a:custGeom>
              <a:avLst/>
              <a:gdLst/>
              <a:ahLst/>
              <a:cxnLst/>
              <a:rect l="l" t="t" r="r" b="b"/>
              <a:pathLst>
                <a:path w="632321" h="692373" extrusionOk="0">
                  <a:moveTo>
                    <a:pt x="0" y="0"/>
                  </a:moveTo>
                  <a:lnTo>
                    <a:pt x="79654" y="115034"/>
                  </a:lnTo>
                  <a:cubicBezTo>
                    <a:pt x="200958" y="275287"/>
                    <a:pt x="335517" y="424930"/>
                    <a:pt x="481760" y="562371"/>
                  </a:cubicBezTo>
                  <a:lnTo>
                    <a:pt x="632321" y="692373"/>
                  </a:lnTo>
                  <a:lnTo>
                    <a:pt x="0" y="69237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6C25BF">
                    <a:alpha val="0"/>
                  </a:srgbClr>
                </a:gs>
                <a:gs pos="100000">
                  <a:srgbClr val="5A1F9D">
                    <a:alpha val="9019"/>
                  </a:srgbClr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" name="Google Shape;43;p39"/>
            <p:cNvSpPr/>
            <p:nvPr/>
          </p:nvSpPr>
          <p:spPr>
            <a:xfrm>
              <a:off x="1" y="0"/>
              <a:ext cx="2379349" cy="2067996"/>
            </a:xfrm>
            <a:custGeom>
              <a:avLst/>
              <a:gdLst/>
              <a:ahLst/>
              <a:cxnLst/>
              <a:rect l="l" t="t" r="r" b="b"/>
              <a:pathLst>
                <a:path w="2379349" h="2067996" extrusionOk="0">
                  <a:moveTo>
                    <a:pt x="0" y="0"/>
                  </a:moveTo>
                  <a:lnTo>
                    <a:pt x="2379349" y="0"/>
                  </a:lnTo>
                  <a:lnTo>
                    <a:pt x="2379349" y="589482"/>
                  </a:lnTo>
                  <a:cubicBezTo>
                    <a:pt x="1405004" y="736412"/>
                    <a:pt x="565984" y="1274817"/>
                    <a:pt x="19364" y="2038559"/>
                  </a:cubicBezTo>
                  <a:lnTo>
                    <a:pt x="0" y="206799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6C25BF">
                    <a:alpha val="0"/>
                  </a:srgbClr>
                </a:gs>
                <a:gs pos="100000">
                  <a:srgbClr val="5A1F9D">
                    <a:alpha val="3137"/>
                  </a:srgbClr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" name="Google Shape;44;p39"/>
            <p:cNvSpPr/>
            <p:nvPr/>
          </p:nvSpPr>
          <p:spPr>
            <a:xfrm>
              <a:off x="5337439" y="4536350"/>
              <a:ext cx="3129253" cy="2321650"/>
            </a:xfrm>
            <a:custGeom>
              <a:avLst/>
              <a:gdLst/>
              <a:ahLst/>
              <a:cxnLst/>
              <a:rect l="l" t="t" r="r" b="b"/>
              <a:pathLst>
                <a:path w="3129253" h="2321650" extrusionOk="0">
                  <a:moveTo>
                    <a:pt x="1347592" y="0"/>
                  </a:moveTo>
                  <a:lnTo>
                    <a:pt x="3129253" y="0"/>
                  </a:lnTo>
                  <a:cubicBezTo>
                    <a:pt x="3055788" y="792625"/>
                    <a:pt x="2809544" y="1534501"/>
                    <a:pt x="2428276" y="2187872"/>
                  </a:cubicBezTo>
                  <a:lnTo>
                    <a:pt x="2342392" y="2321650"/>
                  </a:lnTo>
                  <a:lnTo>
                    <a:pt x="0" y="2321650"/>
                  </a:lnTo>
                  <a:lnTo>
                    <a:pt x="146733" y="2204269"/>
                  </a:lnTo>
                  <a:cubicBezTo>
                    <a:pt x="783864" y="1652039"/>
                    <a:pt x="1222319" y="876912"/>
                    <a:pt x="1347592" y="0"/>
                  </a:cubicBezTo>
                  <a:close/>
                </a:path>
              </a:pathLst>
            </a:custGeom>
            <a:gradFill>
              <a:gsLst>
                <a:gs pos="0">
                  <a:srgbClr val="6C25BF">
                    <a:alpha val="0"/>
                  </a:srgbClr>
                </a:gs>
                <a:gs pos="100000">
                  <a:srgbClr val="5A1F9D">
                    <a:alpha val="3921"/>
                  </a:srgbClr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5" name="Google Shape;45;p39"/>
            <p:cNvSpPr/>
            <p:nvPr/>
          </p:nvSpPr>
          <p:spPr>
            <a:xfrm>
              <a:off x="4880884" y="0"/>
              <a:ext cx="4724093" cy="3398079"/>
            </a:xfrm>
            <a:custGeom>
              <a:avLst/>
              <a:gdLst/>
              <a:ahLst/>
              <a:cxnLst/>
              <a:rect l="l" t="t" r="r" b="b"/>
              <a:pathLst>
                <a:path w="4724093" h="3398079" extrusionOk="0">
                  <a:moveTo>
                    <a:pt x="0" y="0"/>
                  </a:moveTo>
                  <a:lnTo>
                    <a:pt x="3392066" y="0"/>
                  </a:lnTo>
                  <a:lnTo>
                    <a:pt x="3533340" y="190343"/>
                  </a:lnTo>
                  <a:cubicBezTo>
                    <a:pt x="4188196" y="1112999"/>
                    <a:pt x="4612734" y="2210300"/>
                    <a:pt x="4724093" y="3398079"/>
                  </a:cubicBezTo>
                  <a:lnTo>
                    <a:pt x="2521761" y="3398079"/>
                  </a:lnTo>
                  <a:cubicBezTo>
                    <a:pt x="2317613" y="1931920"/>
                    <a:pt x="1389657" y="688462"/>
                    <a:pt x="108506" y="4875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6" name="Google Shape;46;p39"/>
            <p:cNvSpPr/>
            <p:nvPr/>
          </p:nvSpPr>
          <p:spPr>
            <a:xfrm>
              <a:off x="3406271" y="4276532"/>
              <a:ext cx="2820965" cy="2581468"/>
            </a:xfrm>
            <a:custGeom>
              <a:avLst/>
              <a:gdLst/>
              <a:ahLst/>
              <a:cxnLst/>
              <a:rect l="l" t="t" r="r" b="b"/>
              <a:pathLst>
                <a:path w="2820965" h="2581468" extrusionOk="0">
                  <a:moveTo>
                    <a:pt x="1794041" y="0"/>
                  </a:moveTo>
                  <a:lnTo>
                    <a:pt x="2820965" y="0"/>
                  </a:lnTo>
                  <a:cubicBezTo>
                    <a:pt x="2795451" y="1088794"/>
                    <a:pt x="2208522" y="2037235"/>
                    <a:pt x="1337599" y="2567906"/>
                  </a:cubicBezTo>
                  <a:lnTo>
                    <a:pt x="1312898" y="2581468"/>
                  </a:lnTo>
                  <a:lnTo>
                    <a:pt x="0" y="2581468"/>
                  </a:lnTo>
                  <a:lnTo>
                    <a:pt x="0" y="1967245"/>
                  </a:lnTo>
                  <a:cubicBezTo>
                    <a:pt x="977433" y="1831153"/>
                    <a:pt x="1744551" y="1014558"/>
                    <a:pt x="1794041" y="0"/>
                  </a:cubicBezTo>
                  <a:close/>
                </a:path>
              </a:pathLst>
            </a:custGeom>
            <a:gradFill>
              <a:gsLst>
                <a:gs pos="0">
                  <a:srgbClr val="6C25BF">
                    <a:alpha val="0"/>
                  </a:srgbClr>
                </a:gs>
                <a:gs pos="100000">
                  <a:srgbClr val="5A1F9D">
                    <a:alpha val="196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7" name="Google Shape;47;p39"/>
            <p:cNvSpPr/>
            <p:nvPr/>
          </p:nvSpPr>
          <p:spPr>
            <a:xfrm>
              <a:off x="0" y="874045"/>
              <a:ext cx="2602060" cy="3006561"/>
            </a:xfrm>
            <a:custGeom>
              <a:avLst/>
              <a:gdLst/>
              <a:ahLst/>
              <a:cxnLst/>
              <a:rect l="l" t="t" r="r" b="b"/>
              <a:pathLst>
                <a:path w="2602060" h="3006561" extrusionOk="0">
                  <a:moveTo>
                    <a:pt x="2602060" y="0"/>
                  </a:moveTo>
                  <a:lnTo>
                    <a:pt x="2602060" y="1113539"/>
                  </a:lnTo>
                  <a:cubicBezTo>
                    <a:pt x="1636994" y="1262011"/>
                    <a:pt x="869889" y="2029115"/>
                    <a:pt x="733784" y="3006561"/>
                  </a:cubicBezTo>
                  <a:lnTo>
                    <a:pt x="0" y="3006561"/>
                  </a:lnTo>
                  <a:lnTo>
                    <a:pt x="0" y="1751087"/>
                  </a:lnTo>
                  <a:lnTo>
                    <a:pt x="58636" y="1639875"/>
                  </a:lnTo>
                  <a:cubicBezTo>
                    <a:pt x="582367" y="741640"/>
                    <a:pt x="1513267" y="110585"/>
                    <a:pt x="2602060" y="0"/>
                  </a:cubicBezTo>
                  <a:close/>
                </a:path>
              </a:pathLst>
            </a:custGeom>
            <a:gradFill>
              <a:gsLst>
                <a:gs pos="0">
                  <a:srgbClr val="6C25BF">
                    <a:alpha val="0"/>
                  </a:srgbClr>
                </a:gs>
                <a:gs pos="100000">
                  <a:srgbClr val="5A1F9D">
                    <a:alpha val="196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8" name="Google Shape;48;p39"/>
            <p:cNvSpPr/>
            <p:nvPr/>
          </p:nvSpPr>
          <p:spPr>
            <a:xfrm>
              <a:off x="4880884" y="0"/>
              <a:ext cx="4724093" cy="3398079"/>
            </a:xfrm>
            <a:custGeom>
              <a:avLst/>
              <a:gdLst/>
              <a:ahLst/>
              <a:cxnLst/>
              <a:rect l="l" t="t" r="r" b="b"/>
              <a:pathLst>
                <a:path w="4724093" h="3398079" extrusionOk="0">
                  <a:moveTo>
                    <a:pt x="0" y="0"/>
                  </a:moveTo>
                  <a:lnTo>
                    <a:pt x="3392066" y="0"/>
                  </a:lnTo>
                  <a:lnTo>
                    <a:pt x="3533340" y="190343"/>
                  </a:lnTo>
                  <a:cubicBezTo>
                    <a:pt x="4188196" y="1112999"/>
                    <a:pt x="4612734" y="2210300"/>
                    <a:pt x="4724093" y="3398079"/>
                  </a:cubicBezTo>
                  <a:lnTo>
                    <a:pt x="2521761" y="3398079"/>
                  </a:lnTo>
                  <a:cubicBezTo>
                    <a:pt x="2317613" y="1931920"/>
                    <a:pt x="1389657" y="688462"/>
                    <a:pt x="108506" y="48756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6C25BF">
                    <a:alpha val="0"/>
                  </a:srgbClr>
                </a:gs>
                <a:gs pos="100000">
                  <a:srgbClr val="5A1F9D">
                    <a:alpha val="3921"/>
                  </a:srgbClr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9" name="Google Shape;49;p39"/>
          <p:cNvSpPr>
            <a:spLocks noGrp="1"/>
          </p:cNvSpPr>
          <p:nvPr>
            <p:ph type="pic" idx="2"/>
          </p:nvPr>
        </p:nvSpPr>
        <p:spPr>
          <a:xfrm>
            <a:off x="0" y="1"/>
            <a:ext cx="7169718" cy="427653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0" r:id="rId28"/>
    <p:sldLayoutId id="2147483681" r:id="rId29"/>
    <p:sldLayoutId id="2147483682" r:id="rId30"/>
    <p:sldLayoutId id="2147483683" r:id="rId31"/>
    <p:sldLayoutId id="2147483684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9" Type="http://schemas.openxmlformats.org/officeDocument/2006/relationships/image" Target="../media/image59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34" Type="http://schemas.openxmlformats.org/officeDocument/2006/relationships/image" Target="../media/image54.png"/><Relationship Id="rId42" Type="http://schemas.openxmlformats.org/officeDocument/2006/relationships/image" Target="../media/image62.png"/><Relationship Id="rId47" Type="http://schemas.openxmlformats.org/officeDocument/2006/relationships/image" Target="../media/image67.jp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38" Type="http://schemas.openxmlformats.org/officeDocument/2006/relationships/image" Target="../media/image58.png"/><Relationship Id="rId46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41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37" Type="http://schemas.openxmlformats.org/officeDocument/2006/relationships/image" Target="../media/image57.png"/><Relationship Id="rId40" Type="http://schemas.openxmlformats.org/officeDocument/2006/relationships/image" Target="../media/image60.png"/><Relationship Id="rId45" Type="http://schemas.openxmlformats.org/officeDocument/2006/relationships/image" Target="../media/image65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36" Type="http://schemas.openxmlformats.org/officeDocument/2006/relationships/image" Target="../media/image56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4" Type="http://schemas.openxmlformats.org/officeDocument/2006/relationships/image" Target="../media/image64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35" Type="http://schemas.openxmlformats.org/officeDocument/2006/relationships/image" Target="../media/image55.png"/><Relationship Id="rId43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"/>
          <p:cNvSpPr/>
          <p:nvPr/>
        </p:nvSpPr>
        <p:spPr>
          <a:xfrm>
            <a:off x="-703578" y="-566109"/>
            <a:ext cx="14173917" cy="7990200"/>
          </a:xfrm>
          <a:prstGeom prst="roundRect">
            <a:avLst>
              <a:gd name="adj" fmla="val 16667"/>
            </a:avLst>
          </a:prstGeom>
          <a:solidFill>
            <a:srgbClr val="0721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3" name="Google Shape;143;p2"/>
          <p:cNvSpPr txBox="1"/>
          <p:nvPr/>
        </p:nvSpPr>
        <p:spPr>
          <a:xfrm>
            <a:off x="1608800" y="1841975"/>
            <a:ext cx="34899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sk-SK" sz="24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UNIVERSAL</a:t>
            </a:r>
            <a:endParaRPr sz="2400" b="1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sk-SK" sz="24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maklérsky dom a.s.</a:t>
            </a:r>
            <a:endParaRPr sz="2400" b="1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sk-SK" sz="24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ČLEN SKUPINY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sk-SK" sz="24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UMD GROUP B.V.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"/>
          <p:cNvSpPr txBox="1"/>
          <p:nvPr/>
        </p:nvSpPr>
        <p:spPr>
          <a:xfrm>
            <a:off x="1608794" y="3430286"/>
            <a:ext cx="3875100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400" b="1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UMD GROUP </a:t>
            </a:r>
            <a:r>
              <a:rPr lang="sk-SK" sz="1400" b="0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je silná medzinárodná skupina so sídlom v Holandsku, so </a:t>
            </a:r>
            <a:r>
              <a:rPr lang="sk-SK" sz="1400" b="0" i="0" u="none" strike="noStrike" cap="none" dirty="0">
                <a:solidFill>
                  <a:srgbClr val="FF9600"/>
                </a:solidFill>
                <a:latin typeface="Rubik"/>
                <a:ea typeface="Rubik"/>
                <a:cs typeface="Rubik"/>
                <a:sym typeface="Rubik"/>
              </a:rPr>
              <a:t>100 %</a:t>
            </a:r>
            <a:r>
              <a:rPr lang="sk-SK" sz="1400" b="0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slovenskou vlastníckou štruktúrou a s viac ako</a:t>
            </a:r>
            <a:endParaRPr lang="en-US" sz="1400" b="0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400" b="0" i="0" u="none" strike="noStrike" cap="none" dirty="0">
                <a:solidFill>
                  <a:srgbClr val="FF9600"/>
                </a:solidFill>
                <a:latin typeface="Rubik"/>
                <a:ea typeface="Rubik"/>
                <a:cs typeface="Rubik"/>
                <a:sym typeface="Rubik"/>
              </a:rPr>
              <a:t>20-ročnými</a:t>
            </a:r>
            <a:r>
              <a:rPr lang="sk-SK" sz="1400" b="0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skúsenosťami s podnikaním</a:t>
            </a:r>
            <a:endParaRPr lang="en-US" sz="1400" b="0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400" b="0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 oblasti finančného sprostredkovania</a:t>
            </a:r>
            <a:endParaRPr lang="en-US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400" b="0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400" b="0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Dôveruje nám už viac ako </a:t>
            </a:r>
            <a:r>
              <a:rPr lang="sk-SK" sz="1400" b="0" i="0" u="none" strike="noStrike" cap="none" dirty="0">
                <a:solidFill>
                  <a:srgbClr val="FF9600"/>
                </a:solidFill>
                <a:latin typeface="Rubik"/>
                <a:ea typeface="Rubik"/>
                <a:cs typeface="Rubik"/>
                <a:sym typeface="Rubik"/>
              </a:rPr>
              <a:t>200 000 </a:t>
            </a:r>
            <a:r>
              <a:rPr lang="sk-SK" sz="1400" b="0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spokojných klientov.</a:t>
            </a:r>
            <a:endParaRPr sz="1400" b="0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45" name="Google Shape;145;p2"/>
          <p:cNvSpPr/>
          <p:nvPr/>
        </p:nvSpPr>
        <p:spPr>
          <a:xfrm>
            <a:off x="-1501775" y="-1516063"/>
            <a:ext cx="3003550" cy="300355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" name="Google Shape;146;p2"/>
          <p:cNvSpPr txBox="1"/>
          <p:nvPr/>
        </p:nvSpPr>
        <p:spPr>
          <a:xfrm>
            <a:off x="1608794" y="1487510"/>
            <a:ext cx="143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4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KTO SME:</a:t>
            </a:r>
            <a:endParaRPr sz="14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47" name="Google Shape;147;p2"/>
          <p:cNvSpPr/>
          <p:nvPr/>
        </p:nvSpPr>
        <p:spPr>
          <a:xfrm>
            <a:off x="8248565" y="2138584"/>
            <a:ext cx="3638550" cy="4591050"/>
          </a:xfrm>
          <a:custGeom>
            <a:avLst/>
            <a:gdLst/>
            <a:ahLst/>
            <a:cxnLst/>
            <a:rect l="l" t="t" r="r" b="b"/>
            <a:pathLst>
              <a:path w="3638550" h="4591050" extrusionOk="0">
                <a:moveTo>
                  <a:pt x="244474" y="0"/>
                </a:moveTo>
                <a:lnTo>
                  <a:pt x="3394076" y="0"/>
                </a:lnTo>
                <a:cubicBezTo>
                  <a:pt x="3529095" y="0"/>
                  <a:pt x="3638550" y="109455"/>
                  <a:pt x="3638550" y="244474"/>
                </a:cubicBezTo>
                <a:lnTo>
                  <a:pt x="3638550" y="4346576"/>
                </a:lnTo>
                <a:cubicBezTo>
                  <a:pt x="3638550" y="4481595"/>
                  <a:pt x="3529095" y="4591050"/>
                  <a:pt x="3394076" y="4591050"/>
                </a:cubicBezTo>
                <a:lnTo>
                  <a:pt x="244474" y="4591050"/>
                </a:lnTo>
                <a:cubicBezTo>
                  <a:pt x="109455" y="4591050"/>
                  <a:pt x="0" y="4481595"/>
                  <a:pt x="0" y="4346576"/>
                </a:cubicBezTo>
                <a:lnTo>
                  <a:pt x="0" y="244474"/>
                </a:lnTo>
                <a:cubicBezTo>
                  <a:pt x="0" y="109455"/>
                  <a:pt x="109455" y="0"/>
                  <a:pt x="244474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"/>
          <p:cNvSpPr/>
          <p:nvPr/>
        </p:nvSpPr>
        <p:spPr>
          <a:xfrm>
            <a:off x="1501775" y="5615051"/>
            <a:ext cx="4454644" cy="706403"/>
          </a:xfrm>
          <a:prstGeom prst="roundRect">
            <a:avLst>
              <a:gd name="adj" fmla="val 16667"/>
            </a:avLst>
          </a:prstGeom>
          <a:solidFill>
            <a:srgbClr val="0721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9" name="Google Shape;14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7468" y="5803534"/>
            <a:ext cx="669338" cy="495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20225" y="5775819"/>
            <a:ext cx="734983" cy="551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08627" y="5879963"/>
            <a:ext cx="1330221" cy="34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92266" y="5820117"/>
            <a:ext cx="797890" cy="462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08794" y="852909"/>
            <a:ext cx="410369" cy="307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42400" y="852925"/>
            <a:ext cx="410374" cy="30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19187" y="745200"/>
            <a:ext cx="523224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ok 2" descr="Obrázok, na ktorom je osoba, oblek&#10;&#10;Automaticky generovaný popis">
            <a:extLst>
              <a:ext uri="{FF2B5EF4-FFF2-40B4-BE49-F238E27FC236}">
                <a16:creationId xmlns:a16="http://schemas.microsoft.com/office/drawing/2014/main" id="{C0A47065-B712-0592-65BC-1FA76784A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4000" y="128366"/>
            <a:ext cx="6858000" cy="6858000"/>
          </a:xfrm>
          <a:prstGeom prst="rect">
            <a:avLst/>
          </a:prstGeom>
        </p:spPr>
      </p:pic>
      <p:sp>
        <p:nvSpPr>
          <p:cNvPr id="2" name="Google Shape;130;p1">
            <a:extLst>
              <a:ext uri="{FF2B5EF4-FFF2-40B4-BE49-F238E27FC236}">
                <a16:creationId xmlns:a16="http://schemas.microsoft.com/office/drawing/2014/main" id="{05E1EE36-4F31-88BE-0C7F-18B7F95124E7}"/>
              </a:ext>
            </a:extLst>
          </p:cNvPr>
          <p:cNvSpPr txBox="1"/>
          <p:nvPr/>
        </p:nvSpPr>
        <p:spPr>
          <a:xfrm>
            <a:off x="4638848" y="713851"/>
            <a:ext cx="79533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sk-SK" sz="3600" b="1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PONUKA SPOLUPRÁCE</a:t>
            </a:r>
            <a:endParaRPr sz="3600" b="1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" name="Google Shape;131;p1">
            <a:extLst>
              <a:ext uri="{FF2B5EF4-FFF2-40B4-BE49-F238E27FC236}">
                <a16:creationId xmlns:a16="http://schemas.microsoft.com/office/drawing/2014/main" id="{E679D932-459D-1ADE-0A38-CE481C5442D4}"/>
              </a:ext>
            </a:extLst>
          </p:cNvPr>
          <p:cNvSpPr txBox="1"/>
          <p:nvPr/>
        </p:nvSpPr>
        <p:spPr>
          <a:xfrm>
            <a:off x="9192786" y="5952154"/>
            <a:ext cx="375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 dirty="0" err="1">
                <a:solidFill>
                  <a:schemeClr val="lt1"/>
                </a:solidFill>
                <a:latin typeface="Rubik Medium" pitchFamily="2" charset="-79"/>
                <a:ea typeface="Rubik"/>
                <a:cs typeface="Rubik Medium" pitchFamily="2" charset="-79"/>
                <a:sym typeface="Rubik"/>
              </a:rPr>
              <a:t>We</a:t>
            </a:r>
            <a:r>
              <a:rPr lang="sk-SK" sz="1800" b="0" i="0" u="none" strike="noStrike" cap="none" dirty="0">
                <a:solidFill>
                  <a:schemeClr val="lt1"/>
                </a:solidFill>
                <a:latin typeface="Rubik Medium" pitchFamily="2" charset="-79"/>
                <a:ea typeface="Rubik"/>
                <a:cs typeface="Rubik Medium" pitchFamily="2" charset="-79"/>
                <a:sym typeface="Rubik"/>
              </a:rPr>
              <a:t> </a:t>
            </a:r>
            <a:r>
              <a:rPr lang="sk-SK" sz="1800" b="0" i="0" u="none" strike="noStrike" cap="none" dirty="0" err="1">
                <a:solidFill>
                  <a:schemeClr val="lt1"/>
                </a:solidFill>
                <a:latin typeface="Rubik Medium" pitchFamily="2" charset="-79"/>
                <a:ea typeface="Rubik"/>
                <a:cs typeface="Rubik Medium" pitchFamily="2" charset="-79"/>
                <a:sym typeface="Rubik"/>
              </a:rPr>
              <a:t>have</a:t>
            </a:r>
            <a:r>
              <a:rPr lang="sk-SK" sz="1800" b="0" i="0" u="none" strike="noStrike" cap="none" dirty="0">
                <a:solidFill>
                  <a:schemeClr val="lt1"/>
                </a:solidFill>
                <a:latin typeface="Rubik Medium" pitchFamily="2" charset="-79"/>
                <a:ea typeface="Rubik"/>
                <a:cs typeface="Rubik Medium" pitchFamily="2" charset="-79"/>
                <a:sym typeface="Rubik"/>
              </a:rPr>
              <a:t> </a:t>
            </a:r>
            <a:r>
              <a:rPr lang="sk-SK" sz="1800" b="0" i="0" u="none" strike="noStrike" cap="none" dirty="0" err="1">
                <a:solidFill>
                  <a:schemeClr val="lt1"/>
                </a:solidFill>
                <a:latin typeface="Rubik Medium" pitchFamily="2" charset="-79"/>
                <a:ea typeface="Rubik"/>
                <a:cs typeface="Rubik Medium" pitchFamily="2" charset="-79"/>
                <a:sym typeface="Rubik"/>
              </a:rPr>
              <a:t>always</a:t>
            </a:r>
            <a:r>
              <a:rPr lang="sk-SK" sz="1800" b="0" i="0" u="none" strike="noStrike" cap="none" dirty="0">
                <a:solidFill>
                  <a:schemeClr val="lt1"/>
                </a:solidFill>
                <a:latin typeface="Rubik Medium" pitchFamily="2" charset="-79"/>
                <a:ea typeface="Rubik"/>
                <a:cs typeface="Rubik Medium" pitchFamily="2" charset="-79"/>
                <a:sym typeface="Rubik"/>
              </a:rPr>
              <a:t> </a:t>
            </a:r>
            <a:r>
              <a:rPr lang="sk-SK" sz="1800" b="0" i="0" u="none" strike="noStrike" cap="none" dirty="0" err="1">
                <a:solidFill>
                  <a:schemeClr val="lt1"/>
                </a:solidFill>
                <a:latin typeface="Rubik Medium" pitchFamily="2" charset="-79"/>
                <a:ea typeface="Rubik"/>
                <a:cs typeface="Rubik Medium" pitchFamily="2" charset="-79"/>
                <a:sym typeface="Rubik"/>
              </a:rPr>
              <a:t>time</a:t>
            </a:r>
            <a:r>
              <a:rPr lang="sk-SK" sz="1800" b="0" i="0" u="none" strike="noStrike" cap="none" dirty="0">
                <a:solidFill>
                  <a:schemeClr val="lt1"/>
                </a:solidFill>
                <a:latin typeface="Rubik Medium" pitchFamily="2" charset="-79"/>
                <a:ea typeface="Rubik"/>
                <a:cs typeface="Rubik Medium" pitchFamily="2" charset="-79"/>
                <a:sym typeface="Rubik"/>
              </a:rPr>
              <a:t> </a:t>
            </a:r>
            <a:r>
              <a:rPr lang="sk-SK" sz="1800" b="0" i="0" u="none" strike="noStrike" cap="none" dirty="0" err="1">
                <a:solidFill>
                  <a:schemeClr val="lt1"/>
                </a:solidFill>
                <a:latin typeface="Rubik Medium" pitchFamily="2" charset="-79"/>
                <a:ea typeface="Rubik"/>
                <a:cs typeface="Rubik Medium" pitchFamily="2" charset="-79"/>
                <a:sym typeface="Rubik"/>
              </a:rPr>
              <a:t>for</a:t>
            </a:r>
            <a:r>
              <a:rPr lang="sk-SK" sz="1800" b="0" i="0" u="none" strike="noStrike" cap="none" dirty="0">
                <a:solidFill>
                  <a:schemeClr val="lt1"/>
                </a:solidFill>
                <a:latin typeface="Rubik Medium" pitchFamily="2" charset="-79"/>
                <a:ea typeface="Rubik"/>
                <a:cs typeface="Rubik Medium" pitchFamily="2" charset="-79"/>
                <a:sym typeface="Rubik"/>
              </a:rPr>
              <a:t> </a:t>
            </a:r>
            <a:r>
              <a:rPr lang="sk-SK" sz="1800" b="0" i="0" u="none" strike="noStrike" cap="none" dirty="0" err="1">
                <a:solidFill>
                  <a:srgbClr val="FF9600"/>
                </a:solidFill>
                <a:latin typeface="Rubik Medium" pitchFamily="2" charset="-79"/>
                <a:ea typeface="Rubik"/>
                <a:cs typeface="Rubik Medium" pitchFamily="2" charset="-79"/>
                <a:sym typeface="Rubik"/>
              </a:rPr>
              <a:t>yoU</a:t>
            </a:r>
            <a:endParaRPr sz="1800" b="0" i="0" u="none" strike="noStrike" cap="none" dirty="0">
              <a:solidFill>
                <a:srgbClr val="FF9600"/>
              </a:solidFill>
              <a:latin typeface="Rubik Medium" pitchFamily="2" charset="-79"/>
              <a:ea typeface="Roboto"/>
              <a:cs typeface="Rubik Medium" pitchFamily="2" charset="-79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156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1"/>
          <p:cNvSpPr/>
          <p:nvPr/>
        </p:nvSpPr>
        <p:spPr>
          <a:xfrm>
            <a:off x="-1501775" y="-1516063"/>
            <a:ext cx="3003550" cy="300355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3" name="Google Shape;403;p11"/>
          <p:cNvSpPr/>
          <p:nvPr/>
        </p:nvSpPr>
        <p:spPr>
          <a:xfrm>
            <a:off x="5847238" y="-1172678"/>
            <a:ext cx="10354212" cy="10180636"/>
          </a:xfrm>
          <a:prstGeom prst="roundRect">
            <a:avLst>
              <a:gd name="adj" fmla="val 40174"/>
            </a:avLst>
          </a:prstGeom>
          <a:gradFill>
            <a:gsLst>
              <a:gs pos="0">
                <a:schemeClr val="lt1"/>
              </a:gs>
              <a:gs pos="100000">
                <a:schemeClr val="lt1"/>
              </a:gs>
            </a:gsLst>
            <a:lin ang="15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4" name="Google Shape;404;p11"/>
          <p:cNvSpPr txBox="1"/>
          <p:nvPr/>
        </p:nvSpPr>
        <p:spPr>
          <a:xfrm>
            <a:off x="1279380" y="854632"/>
            <a:ext cx="43131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sk-SK" sz="32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PARTNERSTVOM S UBP ZÍSKATE:</a:t>
            </a:r>
            <a:endParaRPr sz="3200" b="1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05" name="Google Shape;405;p11"/>
          <p:cNvSpPr txBox="1"/>
          <p:nvPr/>
        </p:nvSpPr>
        <p:spPr>
          <a:xfrm>
            <a:off x="610037" y="2731036"/>
            <a:ext cx="50451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ubik"/>
              <a:buChar char="•"/>
            </a:pPr>
            <a:r>
              <a:rPr lang="sk-SK" sz="18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Príležitosť realizovať biznis podľa vlastnej vízie</a:t>
            </a:r>
            <a:endParaRPr sz="18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ubik"/>
              <a:buChar char="•"/>
            </a:pPr>
            <a:r>
              <a:rPr lang="sk-SK" sz="18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Možnosť vybudovať si svoju vlastnú obchodnú stratégiu vrátane kariérneho poriadku</a:t>
            </a:r>
            <a:endParaRPr sz="18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ubik"/>
              <a:buChar char="•"/>
            </a:pPr>
            <a:r>
              <a:rPr lang="sk-SK" sz="18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Spoluprácu založenú na princípe Win-Win alebo #bezsefa</a:t>
            </a:r>
            <a:endParaRPr sz="18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ubik"/>
              <a:buChar char="•"/>
            </a:pPr>
            <a:r>
              <a:rPr lang="sk-SK" sz="18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Priestor na budovanie svojej vlastnej obchodnej značky</a:t>
            </a:r>
            <a:endParaRPr sz="18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ubik"/>
              <a:buChar char="•"/>
            </a:pPr>
            <a:r>
              <a:rPr lang="sk-SK" sz="18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Prístup k odbornému vzdelávaniu</a:t>
            </a:r>
            <a:endParaRPr sz="18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ubik"/>
              <a:buChar char="•"/>
            </a:pPr>
            <a:r>
              <a:rPr lang="sk-SK" sz="18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Zázemie silnej medzinárodnej spoločnosti</a:t>
            </a:r>
            <a:endParaRPr sz="18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grpSp>
        <p:nvGrpSpPr>
          <p:cNvPr id="406" name="Google Shape;406;p11"/>
          <p:cNvGrpSpPr/>
          <p:nvPr/>
        </p:nvGrpSpPr>
        <p:grpSpPr>
          <a:xfrm>
            <a:off x="6138139" y="4502524"/>
            <a:ext cx="5775366" cy="1423557"/>
            <a:chOff x="6142411" y="4963488"/>
            <a:chExt cx="5647728" cy="1423557"/>
          </a:xfrm>
        </p:grpSpPr>
        <p:sp>
          <p:nvSpPr>
            <p:cNvPr id="407" name="Google Shape;407;p11"/>
            <p:cNvSpPr/>
            <p:nvPr/>
          </p:nvSpPr>
          <p:spPr>
            <a:xfrm rot="5400000">
              <a:off x="8296010" y="2924642"/>
              <a:ext cx="1339606" cy="5585200"/>
            </a:xfrm>
            <a:prstGeom prst="roundRect">
              <a:avLst>
                <a:gd name="adj" fmla="val 35838"/>
              </a:avLst>
            </a:prstGeom>
            <a:solidFill>
              <a:srgbClr val="F2F2F2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 rot="-5400000">
              <a:off x="7832717" y="3273182"/>
              <a:ext cx="753754" cy="4134366"/>
            </a:xfrm>
            <a:prstGeom prst="round2SameRect">
              <a:avLst>
                <a:gd name="adj1" fmla="val 42506"/>
                <a:gd name="adj2" fmla="val 0"/>
              </a:avLst>
            </a:prstGeom>
            <a:solidFill>
              <a:srgbClr val="0721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 rot="5400000">
              <a:off x="10500525" y="4427628"/>
              <a:ext cx="753754" cy="1825475"/>
            </a:xfrm>
            <a:prstGeom prst="round2SameRect">
              <a:avLst>
                <a:gd name="adj1" fmla="val 42506"/>
                <a:gd name="adj2" fmla="val 0"/>
              </a:avLst>
            </a:prstGeom>
            <a:solidFill>
              <a:srgbClr val="0721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0" name="Google Shape;410;p11"/>
            <p:cNvSpPr txBox="1"/>
            <p:nvPr/>
          </p:nvSpPr>
          <p:spPr>
            <a:xfrm>
              <a:off x="6319246" y="5089470"/>
              <a:ext cx="1024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sk-SK" sz="1200" b="1" i="0" u="none" strike="noStrike" cap="non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Ž</a:t>
              </a:r>
              <a:r>
                <a:rPr lang="sk-SK" sz="1200" b="1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ivotné poistenie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 txBox="1"/>
            <p:nvPr/>
          </p:nvSpPr>
          <p:spPr>
            <a:xfrm>
              <a:off x="7185840" y="5017114"/>
              <a:ext cx="10851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sk-SK" sz="1200" b="1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Poistenie nehnuteľnosti (DBD)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 txBox="1"/>
            <p:nvPr/>
          </p:nvSpPr>
          <p:spPr>
            <a:xfrm>
              <a:off x="8193520" y="5102988"/>
              <a:ext cx="930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k-SK" sz="1200" b="1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PZP/</a:t>
              </a:r>
              <a:endParaRPr sz="12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k-SK" sz="1200" b="1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KASKO </a:t>
              </a:r>
              <a:endParaRPr sz="12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413" name="Google Shape;413;p11"/>
            <p:cNvSpPr txBox="1"/>
            <p:nvPr/>
          </p:nvSpPr>
          <p:spPr>
            <a:xfrm>
              <a:off x="9183291" y="5070138"/>
              <a:ext cx="930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k-SK" sz="1200" b="1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Fondy  Sporenie </a:t>
              </a:r>
              <a:endParaRPr sz="12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414" name="Google Shape;414;p11"/>
            <p:cNvSpPr txBox="1"/>
            <p:nvPr/>
          </p:nvSpPr>
          <p:spPr>
            <a:xfrm>
              <a:off x="9973282" y="5180559"/>
              <a:ext cx="832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k-SK" sz="1200" b="1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Úvery</a:t>
              </a:r>
              <a:endParaRPr sz="12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415" name="Google Shape;415;p11"/>
            <p:cNvSpPr txBox="1"/>
            <p:nvPr/>
          </p:nvSpPr>
          <p:spPr>
            <a:xfrm>
              <a:off x="10705030" y="5201926"/>
              <a:ext cx="10851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sk-SK" sz="1200" b="1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DDS/SDS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 txBox="1"/>
            <p:nvPr/>
          </p:nvSpPr>
          <p:spPr>
            <a:xfrm>
              <a:off x="6306953" y="5774564"/>
              <a:ext cx="802500" cy="5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ctr" anchorCtr="0">
              <a:sp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lang="sk-SK" sz="1400" b="0" i="0" u="none" strike="noStrike" cap="none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100 % </a:t>
              </a:r>
              <a:r>
                <a:rPr lang="sk-SK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z RP</a:t>
              </a:r>
              <a:endParaRPr sz="14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417" name="Google Shape;417;p11"/>
            <p:cNvSpPr txBox="1"/>
            <p:nvPr/>
          </p:nvSpPr>
          <p:spPr>
            <a:xfrm>
              <a:off x="7297002" y="5747689"/>
              <a:ext cx="802500" cy="584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ctr" anchorCtr="0">
              <a:sp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lang="sk-SK" dirty="0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30</a:t>
              </a:r>
              <a:r>
                <a:rPr lang="sk-SK" sz="1400" b="0" i="0" u="none" strike="noStrike" cap="none" dirty="0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 % z RP</a:t>
              </a:r>
              <a:endParaRPr sz="1400" b="0" i="0" u="none" strike="noStrike" cap="none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418" name="Google Shape;418;p11"/>
            <p:cNvSpPr txBox="1"/>
            <p:nvPr/>
          </p:nvSpPr>
          <p:spPr>
            <a:xfrm>
              <a:off x="8287052" y="5774569"/>
              <a:ext cx="802500" cy="5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ctr" anchorCtr="0">
              <a:sp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lang="sk-SK" sz="1400" b="0" i="0" u="none" strike="noStrike" cap="none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1</a:t>
              </a:r>
              <a:r>
                <a:rPr lang="sk-SK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6,5</a:t>
              </a:r>
              <a:r>
                <a:rPr lang="sk-SK" sz="1400" b="0" i="0" u="none" strike="noStrike" cap="none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% </a:t>
              </a:r>
              <a:r>
                <a:rPr lang="sk-SK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z RP</a:t>
              </a:r>
              <a:endParaRPr sz="14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419" name="Google Shape;419;p11"/>
            <p:cNvSpPr txBox="1"/>
            <p:nvPr/>
          </p:nvSpPr>
          <p:spPr>
            <a:xfrm>
              <a:off x="9335705" y="5747690"/>
              <a:ext cx="802500" cy="584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ctr" anchorCtr="0">
              <a:sp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lang="sk-SK" dirty="0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100</a:t>
              </a:r>
              <a:r>
                <a:rPr lang="sk-SK" sz="1400" b="0" i="0" u="none" strike="noStrike" cap="none" dirty="0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 % z </a:t>
              </a:r>
              <a:r>
                <a:rPr lang="sk-SK" dirty="0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poplatku</a:t>
              </a:r>
              <a:endParaRPr sz="1400" b="0" i="0" u="none" strike="noStrike" cap="none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420" name="Google Shape;420;p11"/>
            <p:cNvSpPr txBox="1"/>
            <p:nvPr/>
          </p:nvSpPr>
          <p:spPr>
            <a:xfrm>
              <a:off x="10138218" y="5747687"/>
              <a:ext cx="705000" cy="584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ctr" anchorCtr="0">
              <a:sp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lang="sk-SK" sz="1400" b="0" i="0" u="none" strike="noStrike" cap="none" dirty="0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1 %       z RP</a:t>
              </a:r>
              <a:endParaRPr sz="1400" b="0" i="0" u="none" strike="noStrike" cap="none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421" name="Google Shape;421;p11"/>
            <p:cNvSpPr txBox="1"/>
            <p:nvPr/>
          </p:nvSpPr>
          <p:spPr>
            <a:xfrm>
              <a:off x="10762483" y="5867614"/>
              <a:ext cx="9702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ctr" anchorCtr="0">
              <a:sp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lang="sk-SK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40 €/50 €</a:t>
              </a:r>
              <a:endParaRPr sz="14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sp>
        <p:nvSpPr>
          <p:cNvPr id="422" name="Google Shape;422;p11"/>
          <p:cNvSpPr txBox="1"/>
          <p:nvPr/>
        </p:nvSpPr>
        <p:spPr>
          <a:xfrm>
            <a:off x="6463649" y="4075864"/>
            <a:ext cx="39796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PREPOČET PRODUKCIE NA APP:</a:t>
            </a:r>
            <a:endParaRPr sz="18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grpSp>
        <p:nvGrpSpPr>
          <p:cNvPr id="423" name="Google Shape;423;p11"/>
          <p:cNvGrpSpPr/>
          <p:nvPr/>
        </p:nvGrpSpPr>
        <p:grpSpPr>
          <a:xfrm>
            <a:off x="6515613" y="970689"/>
            <a:ext cx="5283786" cy="2458456"/>
            <a:chOff x="6415063" y="1487488"/>
            <a:chExt cx="5283786" cy="2458456"/>
          </a:xfrm>
        </p:grpSpPr>
        <p:sp>
          <p:nvSpPr>
            <p:cNvPr id="424" name="Google Shape;424;p11"/>
            <p:cNvSpPr/>
            <p:nvPr/>
          </p:nvSpPr>
          <p:spPr>
            <a:xfrm>
              <a:off x="9253350" y="1959530"/>
              <a:ext cx="1305300" cy="272100"/>
            </a:xfrm>
            <a:prstGeom prst="rect">
              <a:avLst/>
            </a:prstGeom>
            <a:solidFill>
              <a:srgbClr val="FF96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sk-SK" sz="1600" b="1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OD</a:t>
              </a:r>
              <a:endParaRPr sz="16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 rot="5400000">
              <a:off x="7152508" y="1513894"/>
              <a:ext cx="341400" cy="1796100"/>
            </a:xfrm>
            <a:prstGeom prst="round2SameRect">
              <a:avLst>
                <a:gd name="adj1" fmla="val 42506"/>
                <a:gd name="adj2" fmla="val 0"/>
              </a:avLst>
            </a:prstGeom>
            <a:solidFill>
              <a:srgbClr val="072156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6" name="Google Shape;426;p11"/>
            <p:cNvSpPr txBox="1"/>
            <p:nvPr/>
          </p:nvSpPr>
          <p:spPr>
            <a:xfrm>
              <a:off x="6512207" y="2253825"/>
              <a:ext cx="1601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sk-SK" sz="1600" b="1" i="0" u="none" strike="noStrike" cap="non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PARTNER       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 rot="5400000">
              <a:off x="9802812" y="803620"/>
              <a:ext cx="338700" cy="3219600"/>
            </a:xfrm>
            <a:prstGeom prst="rect">
              <a:avLst/>
            </a:prstGeom>
            <a:solidFill>
              <a:srgbClr val="F2F2F2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8" name="Google Shape;428;p11"/>
            <p:cNvSpPr txBox="1"/>
            <p:nvPr/>
          </p:nvSpPr>
          <p:spPr>
            <a:xfrm>
              <a:off x="9570939" y="2298376"/>
              <a:ext cx="8025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ctr" anchorCtr="0">
              <a:spAutoFit/>
            </a:bodyPr>
            <a:lstStyle/>
            <a:p>
              <a:pPr marL="0" marR="0" lvl="0" indent="0" algn="ctr" rtl="0">
                <a:lnSpc>
                  <a:spcPct val="1458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200"/>
                <a:buFont typeface="Arial"/>
                <a:buNone/>
              </a:pPr>
              <a:r>
                <a:rPr lang="sk-SK" sz="1200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50 00</a:t>
              </a:r>
              <a:r>
                <a:rPr lang="sk-SK" sz="1200" b="0" i="0" u="none" strike="noStrike" cap="none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0 €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8362452" y="1487488"/>
              <a:ext cx="3219600" cy="436500"/>
            </a:xfrm>
            <a:prstGeom prst="rect">
              <a:avLst/>
            </a:prstGeom>
            <a:solidFill>
              <a:srgbClr val="0721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0" name="Google Shape;430;p11"/>
            <p:cNvSpPr txBox="1"/>
            <p:nvPr/>
          </p:nvSpPr>
          <p:spPr>
            <a:xfrm>
              <a:off x="8695249" y="1566974"/>
              <a:ext cx="3003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sk-SK" sz="1600" b="1" i="0" u="none" strike="noStrike" cap="non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ROČNÁ  PRODUKCIA V APP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 rot="5400000">
              <a:off x="7152508" y="1855276"/>
              <a:ext cx="341400" cy="1796100"/>
            </a:xfrm>
            <a:prstGeom prst="round2SameRect">
              <a:avLst>
                <a:gd name="adj1" fmla="val 42506"/>
                <a:gd name="adj2" fmla="val 0"/>
              </a:avLst>
            </a:prstGeom>
            <a:solidFill>
              <a:srgbClr val="072156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2" name="Google Shape;432;p11"/>
            <p:cNvSpPr txBox="1"/>
            <p:nvPr/>
          </p:nvSpPr>
          <p:spPr>
            <a:xfrm>
              <a:off x="6512207" y="2595207"/>
              <a:ext cx="1635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sk-SK" sz="1600" b="1" i="0" u="none" strike="noStrike" cap="non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PARTNER       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 rot="5400000">
              <a:off x="9802810" y="1145002"/>
              <a:ext cx="338700" cy="3219600"/>
            </a:xfrm>
            <a:prstGeom prst="rect">
              <a:avLst/>
            </a:prstGeom>
            <a:solidFill>
              <a:srgbClr val="F2F2F2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4" name="Google Shape;434;p11"/>
            <p:cNvSpPr txBox="1"/>
            <p:nvPr/>
          </p:nvSpPr>
          <p:spPr>
            <a:xfrm>
              <a:off x="9532050" y="2607724"/>
              <a:ext cx="8802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ctr" anchorCtr="0">
              <a:spAutoFit/>
            </a:bodyPr>
            <a:lstStyle/>
            <a:p>
              <a:pPr marL="0" marR="0" lvl="0" indent="0" algn="ctr" rtl="0">
                <a:lnSpc>
                  <a:spcPct val="1458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200"/>
                <a:buFont typeface="Arial"/>
                <a:buNone/>
              </a:pPr>
              <a:r>
                <a:rPr lang="sk-SK" sz="1200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100 000 €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 rot="5400000">
              <a:off x="7152508" y="2186906"/>
              <a:ext cx="341400" cy="1796100"/>
            </a:xfrm>
            <a:prstGeom prst="round2SameRect">
              <a:avLst>
                <a:gd name="adj1" fmla="val 42506"/>
                <a:gd name="adj2" fmla="val 0"/>
              </a:avLst>
            </a:prstGeom>
            <a:solidFill>
              <a:srgbClr val="072156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6" name="Google Shape;436;p11"/>
            <p:cNvSpPr txBox="1"/>
            <p:nvPr/>
          </p:nvSpPr>
          <p:spPr>
            <a:xfrm>
              <a:off x="6512207" y="2926837"/>
              <a:ext cx="1587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sk-SK" sz="1600" b="1" i="0" u="none" strike="noStrike" cap="non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PARTNER       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 rot="5400000">
              <a:off x="9802810" y="1476632"/>
              <a:ext cx="338700" cy="3219600"/>
            </a:xfrm>
            <a:prstGeom prst="rect">
              <a:avLst/>
            </a:prstGeom>
            <a:solidFill>
              <a:srgbClr val="F2F2F2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8" name="Google Shape;438;p11"/>
            <p:cNvSpPr txBox="1"/>
            <p:nvPr/>
          </p:nvSpPr>
          <p:spPr>
            <a:xfrm>
              <a:off x="9498963" y="2928449"/>
              <a:ext cx="9465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ctr" anchorCtr="0">
              <a:spAutoFit/>
            </a:bodyPr>
            <a:lstStyle/>
            <a:p>
              <a:pPr marL="0" marR="0" lvl="0" indent="0" algn="ctr" rtl="0">
                <a:lnSpc>
                  <a:spcPct val="1458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200"/>
                <a:buFont typeface="Arial"/>
                <a:buNone/>
              </a:pPr>
              <a:r>
                <a:rPr lang="sk-SK" sz="1200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200 000 €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 rot="5400000">
              <a:off x="7152508" y="2519003"/>
              <a:ext cx="341400" cy="1796100"/>
            </a:xfrm>
            <a:prstGeom prst="round2SameRect">
              <a:avLst>
                <a:gd name="adj1" fmla="val 42506"/>
                <a:gd name="adj2" fmla="val 0"/>
              </a:avLst>
            </a:prstGeom>
            <a:solidFill>
              <a:srgbClr val="072156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0" name="Google Shape;440;p11"/>
            <p:cNvSpPr txBox="1"/>
            <p:nvPr/>
          </p:nvSpPr>
          <p:spPr>
            <a:xfrm>
              <a:off x="6512207" y="3258934"/>
              <a:ext cx="1728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sk-SK" sz="1600" b="1" i="0" u="none" strike="noStrike" cap="non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PARTNER      XL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1"/>
            <p:cNvSpPr/>
            <p:nvPr/>
          </p:nvSpPr>
          <p:spPr>
            <a:xfrm rot="5400000">
              <a:off x="9802808" y="1808729"/>
              <a:ext cx="338700" cy="3219600"/>
            </a:xfrm>
            <a:prstGeom prst="rect">
              <a:avLst/>
            </a:prstGeom>
            <a:solidFill>
              <a:srgbClr val="F2F2F2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2" name="Google Shape;442;p11"/>
            <p:cNvSpPr txBox="1"/>
            <p:nvPr/>
          </p:nvSpPr>
          <p:spPr>
            <a:xfrm>
              <a:off x="9498952" y="3262974"/>
              <a:ext cx="9465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ctr" anchorCtr="0">
              <a:spAutoFit/>
            </a:bodyPr>
            <a:lstStyle/>
            <a:p>
              <a:pPr marL="0" marR="0" lvl="0" indent="0" algn="ctr" rtl="0">
                <a:lnSpc>
                  <a:spcPct val="1458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200"/>
                <a:buFont typeface="Arial"/>
                <a:buNone/>
              </a:pPr>
              <a:r>
                <a:rPr lang="sk-SK" sz="1200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500 000 €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1"/>
            <p:cNvSpPr/>
            <p:nvPr/>
          </p:nvSpPr>
          <p:spPr>
            <a:xfrm rot="5400000">
              <a:off x="7152508" y="2867313"/>
              <a:ext cx="341400" cy="1796100"/>
            </a:xfrm>
            <a:prstGeom prst="round2SameRect">
              <a:avLst>
                <a:gd name="adj1" fmla="val 42506"/>
                <a:gd name="adj2" fmla="val 0"/>
              </a:avLst>
            </a:prstGeom>
            <a:solidFill>
              <a:srgbClr val="072156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4" name="Google Shape;444;p11"/>
            <p:cNvSpPr txBox="1"/>
            <p:nvPr/>
          </p:nvSpPr>
          <p:spPr>
            <a:xfrm>
              <a:off x="6512207" y="3607244"/>
              <a:ext cx="1774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sk-SK" sz="1600" b="1" i="0" u="none" strike="noStrike" cap="non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PARTNER    2XL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1"/>
            <p:cNvSpPr/>
            <p:nvPr/>
          </p:nvSpPr>
          <p:spPr>
            <a:xfrm rot="5400000">
              <a:off x="9802808" y="2157039"/>
              <a:ext cx="338700" cy="3219600"/>
            </a:xfrm>
            <a:prstGeom prst="rect">
              <a:avLst/>
            </a:prstGeom>
            <a:solidFill>
              <a:srgbClr val="F2F2F2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6" name="Google Shape;446;p11"/>
            <p:cNvSpPr txBox="1"/>
            <p:nvPr/>
          </p:nvSpPr>
          <p:spPr>
            <a:xfrm>
              <a:off x="9570939" y="3642845"/>
              <a:ext cx="8025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ctr" anchorCtr="0">
              <a:spAutoFit/>
            </a:bodyPr>
            <a:lstStyle/>
            <a:p>
              <a:pPr marL="0" marR="0" lvl="0" indent="0" algn="ctr" rtl="0">
                <a:lnSpc>
                  <a:spcPct val="1458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200"/>
                <a:buFont typeface="Arial"/>
                <a:buNone/>
              </a:pPr>
              <a:r>
                <a:rPr lang="sk-SK" sz="1200" b="0" i="0" u="none" strike="noStrike" cap="none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1,</a:t>
              </a:r>
              <a:r>
                <a:rPr lang="sk-SK" sz="1200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5 </a:t>
              </a:r>
              <a:r>
                <a:rPr lang="sk-SK" sz="1200" b="0" i="0" u="none" strike="noStrike" cap="none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 mil. €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1"/>
            <p:cNvSpPr/>
            <p:nvPr/>
          </p:nvSpPr>
          <p:spPr>
            <a:xfrm rot="5400000">
              <a:off x="6950863" y="951690"/>
              <a:ext cx="753900" cy="1825500"/>
            </a:xfrm>
            <a:prstGeom prst="round2SameRect">
              <a:avLst>
                <a:gd name="adj1" fmla="val 42506"/>
                <a:gd name="adj2" fmla="val 0"/>
              </a:avLst>
            </a:prstGeom>
            <a:solidFill>
              <a:srgbClr val="072156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8" name="Google Shape;448;p11"/>
            <p:cNvSpPr txBox="1"/>
            <p:nvPr/>
          </p:nvSpPr>
          <p:spPr>
            <a:xfrm>
              <a:off x="6427460" y="1536913"/>
              <a:ext cx="18519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just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sk-SK" sz="1500" b="1" i="0" u="none" strike="noStrike" cap="non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KATEGORIZÁCIA</a:t>
              </a:r>
              <a:endParaRPr sz="1500" b="1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marR="0" lvl="0" indent="0" algn="just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sk-SK" sz="1500" b="1" i="0" u="none" strike="noStrike" cap="non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PARTNERSTIEV:</a:t>
              </a:r>
              <a:endParaRPr sz="15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6"/>
          <p:cNvSpPr/>
          <p:nvPr/>
        </p:nvSpPr>
        <p:spPr>
          <a:xfrm>
            <a:off x="5076799" y="0"/>
            <a:ext cx="7115201" cy="6865558"/>
          </a:xfrm>
          <a:prstGeom prst="rect">
            <a:avLst/>
          </a:prstGeom>
          <a:solidFill>
            <a:srgbClr val="0721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1" name="Google Shape;791;p16"/>
          <p:cNvSpPr/>
          <p:nvPr/>
        </p:nvSpPr>
        <p:spPr>
          <a:xfrm>
            <a:off x="10690225" y="-1516063"/>
            <a:ext cx="3003550" cy="300355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2" name="Google Shape;792;p16"/>
          <p:cNvSpPr txBox="1"/>
          <p:nvPr/>
        </p:nvSpPr>
        <p:spPr>
          <a:xfrm>
            <a:off x="1534578" y="283094"/>
            <a:ext cx="2599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sk-SK" sz="28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INTEGRÁCIA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16"/>
          <p:cNvSpPr txBox="1"/>
          <p:nvPr/>
        </p:nvSpPr>
        <p:spPr>
          <a:xfrm>
            <a:off x="1551939" y="707644"/>
            <a:ext cx="2069478" cy="365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Kapitálový vstup</a:t>
            </a:r>
            <a:endParaRPr sz="16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794" name="Google Shape;794;p16"/>
          <p:cNvSpPr txBox="1"/>
          <p:nvPr/>
        </p:nvSpPr>
        <p:spPr>
          <a:xfrm>
            <a:off x="761406" y="114114"/>
            <a:ext cx="88955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sk-SK" sz="80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3</a:t>
            </a:r>
            <a:endParaRPr sz="80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795" name="Google Shape;795;p16"/>
          <p:cNvSpPr txBox="1"/>
          <p:nvPr/>
        </p:nvSpPr>
        <p:spPr>
          <a:xfrm>
            <a:off x="6420587" y="1313249"/>
            <a:ext cx="41415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Sme pripravení </a:t>
            </a:r>
            <a:r>
              <a:rPr lang="sk-SK"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otvorene rokovať o možnosti a podmienkach kapitálového vstupu skupiny UMD Group do spoločného projektu novo vznikajúcich SZ, ako aj podať pomocnú ruku už existujúcim SZ, a zaistiť silného a stabilného partnera pre ďalší rozvoj a rast Vašej spoločnosti.</a:t>
            </a:r>
            <a:endParaRPr sz="16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796" name="Google Shape;796;p16"/>
          <p:cNvSpPr txBox="1"/>
          <p:nvPr/>
        </p:nvSpPr>
        <p:spPr>
          <a:xfrm>
            <a:off x="6420587" y="4076496"/>
            <a:ext cx="39051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Byť súčasťou rodiny</a:t>
            </a:r>
            <a:r>
              <a:rPr lang="sk-SK"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firiem UMD Group prináša množstvo výnimočných benefitov. Medzi tie hlavné patrí významná úspora všetkých druhov nákladov a nové finančné i ľudské zdroje a prístup ku všetkým inováciám medzinárodnej skupiny.</a:t>
            </a:r>
            <a:endParaRPr sz="16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95214DD6-7A98-9C48-007E-A19E8F13A3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8" t="19298" r="20230" b="19166"/>
          <a:stretch/>
        </p:blipFill>
        <p:spPr>
          <a:xfrm>
            <a:off x="1483666" y="1671059"/>
            <a:ext cx="4349644" cy="44878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156"/>
        </a:solidFill>
        <a:effectLst/>
      </p:bgPr>
    </p:bg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7"/>
          <p:cNvSpPr/>
          <p:nvPr/>
        </p:nvSpPr>
        <p:spPr>
          <a:xfrm>
            <a:off x="1" y="1"/>
            <a:ext cx="709287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3" name="Google Shape;803;p17"/>
          <p:cNvSpPr/>
          <p:nvPr/>
        </p:nvSpPr>
        <p:spPr>
          <a:xfrm>
            <a:off x="-1501775" y="-1516063"/>
            <a:ext cx="3003550" cy="300355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4" name="Google Shape;804;p17"/>
          <p:cNvSpPr txBox="1"/>
          <p:nvPr/>
        </p:nvSpPr>
        <p:spPr>
          <a:xfrm>
            <a:off x="8616375" y="233125"/>
            <a:ext cx="35757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ubik"/>
              <a:buNone/>
            </a:pPr>
            <a:r>
              <a:rPr lang="sk-SK" sz="2800" b="1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TIPÉR/PROMOTÉR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17"/>
          <p:cNvSpPr txBox="1"/>
          <p:nvPr/>
        </p:nvSpPr>
        <p:spPr>
          <a:xfrm>
            <a:off x="8701759" y="713434"/>
            <a:ext cx="288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Tipovanie obchodu</a:t>
            </a:r>
            <a:endParaRPr sz="16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806" name="Google Shape;806;p17"/>
          <p:cNvSpPr txBox="1"/>
          <p:nvPr/>
        </p:nvSpPr>
        <p:spPr>
          <a:xfrm>
            <a:off x="7827673" y="0"/>
            <a:ext cx="788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sk-SK" sz="80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4</a:t>
            </a:r>
            <a:endParaRPr sz="8000" b="1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807" name="Google Shape;807;p17"/>
          <p:cNvSpPr txBox="1"/>
          <p:nvPr/>
        </p:nvSpPr>
        <p:spPr>
          <a:xfrm>
            <a:off x="1584147" y="1082767"/>
            <a:ext cx="43992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Máte potenciál </a:t>
            </a:r>
            <a:r>
              <a:rPr lang="sk-SK" sz="16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generovať klientov pre oblasť poistných či finančných produktov a nechcete sa tejto činnosti venovať? Pripravili sme pre Vás jedinečnú možnosť spolupráce v pohodlnej úlohe tipéra.</a:t>
            </a:r>
            <a:endParaRPr sz="16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17"/>
          <p:cNvSpPr txBox="1"/>
          <p:nvPr/>
        </p:nvSpPr>
        <p:spPr>
          <a:xfrm>
            <a:off x="1584147" y="2964709"/>
            <a:ext cx="42354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Finančná odmena</a:t>
            </a:r>
            <a:r>
              <a:rPr lang="sk-SK" sz="16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 je pre Vás pripravená za každého Vami odporúčaného klienta, ktorý sa rozhodne pre niektorý z bohatej ponuky našich finančných produktov.</a:t>
            </a:r>
            <a:endParaRPr sz="16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809" name="Google Shape;809;p17"/>
          <p:cNvSpPr txBox="1"/>
          <p:nvPr/>
        </p:nvSpPr>
        <p:spPr>
          <a:xfrm>
            <a:off x="1584147" y="4708597"/>
            <a:ext cx="4348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Náš špecialista </a:t>
            </a:r>
            <a:r>
              <a:rPr lang="sk-SK" sz="16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sa o všetko postará a klientovi poskytne prvotriedny servis. Stačí len počúvať a vďaka našej spolupráci doručiť klientovi to, po čom túži.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1D871A7-F535-C8EF-BEF6-42D5A25D8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260" y="233126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18"/>
          <p:cNvSpPr/>
          <p:nvPr/>
        </p:nvSpPr>
        <p:spPr>
          <a:xfrm>
            <a:off x="-1152525" y="-457199"/>
            <a:ext cx="14373225" cy="2520074"/>
          </a:xfrm>
          <a:prstGeom prst="roundRect">
            <a:avLst>
              <a:gd name="adj" fmla="val 16667"/>
            </a:avLst>
          </a:prstGeom>
          <a:solidFill>
            <a:srgbClr val="0721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6" name="Google Shape;816;p18"/>
          <p:cNvSpPr/>
          <p:nvPr/>
        </p:nvSpPr>
        <p:spPr>
          <a:xfrm>
            <a:off x="-1501775" y="-1516063"/>
            <a:ext cx="3003550" cy="300355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7" name="Google Shape;817;p18"/>
          <p:cNvSpPr txBox="1"/>
          <p:nvPr/>
        </p:nvSpPr>
        <p:spPr>
          <a:xfrm>
            <a:off x="1503386" y="150443"/>
            <a:ext cx="58711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sk-SK" sz="32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BENEFITY SPOLUPRÁCE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18"/>
          <p:cNvSpPr txBox="1"/>
          <p:nvPr/>
        </p:nvSpPr>
        <p:spPr>
          <a:xfrm>
            <a:off x="1501775" y="918389"/>
            <a:ext cx="99390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4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Využite naše zázemie pre Váš úspech. </a:t>
            </a:r>
            <a:r>
              <a:rPr lang="sk-SK" sz="14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Spoluprácou s UNIVERSAL maklésky dom  získate množstvo atraktívnych benefitov a výhody „tých veľkých“. Toto sú niektoré z nich. Využiť môžete všetky, alebo len tie, o ktoré máte záujem. Zároveň každá forma spolupráce (Špecialista/Partner UBP/Integrácia/Tipér) so sebou nesie aj určitú špecifickú prémiovú bonifikáciu.</a:t>
            </a:r>
            <a:endParaRPr sz="14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ubik"/>
              <a:buNone/>
            </a:pPr>
            <a:endParaRPr sz="1400" b="1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grpSp>
        <p:nvGrpSpPr>
          <p:cNvPr id="819" name="Google Shape;819;p18"/>
          <p:cNvGrpSpPr/>
          <p:nvPr/>
        </p:nvGrpSpPr>
        <p:grpSpPr>
          <a:xfrm>
            <a:off x="1724629" y="2246046"/>
            <a:ext cx="9066532" cy="4437863"/>
            <a:chOff x="1562704" y="1365759"/>
            <a:chExt cx="9066532" cy="4437863"/>
          </a:xfrm>
        </p:grpSpPr>
        <p:sp>
          <p:nvSpPr>
            <p:cNvPr id="820" name="Google Shape;820;p18"/>
            <p:cNvSpPr/>
            <p:nvPr/>
          </p:nvSpPr>
          <p:spPr>
            <a:xfrm>
              <a:off x="1698589" y="3564687"/>
              <a:ext cx="775469" cy="308681"/>
            </a:xfrm>
            <a:custGeom>
              <a:avLst/>
              <a:gdLst/>
              <a:ahLst/>
              <a:cxnLst/>
              <a:rect l="l" t="t" r="r" b="b"/>
              <a:pathLst>
                <a:path w="769696" h="359978" extrusionOk="0">
                  <a:moveTo>
                    <a:pt x="179984" y="10"/>
                  </a:moveTo>
                  <a:cubicBezTo>
                    <a:pt x="80581" y="10"/>
                    <a:pt x="0" y="80591"/>
                    <a:pt x="0" y="179994"/>
                  </a:cubicBezTo>
                  <a:cubicBezTo>
                    <a:pt x="0" y="279397"/>
                    <a:pt x="80581" y="359979"/>
                    <a:pt x="179984" y="359979"/>
                  </a:cubicBezTo>
                  <a:lnTo>
                    <a:pt x="769696" y="359979"/>
                  </a:lnTo>
                  <a:lnTo>
                    <a:pt x="769696" y="0"/>
                  </a:lnTo>
                  <a:lnTo>
                    <a:pt x="179984" y="0"/>
                  </a:lnTo>
                  <a:lnTo>
                    <a:pt x="179984" y="10"/>
                  </a:lnTo>
                  <a:close/>
                </a:path>
              </a:pathLst>
            </a:custGeom>
            <a:solidFill>
              <a:srgbClr val="0721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21" name="Google Shape;821;p18"/>
            <p:cNvSpPr/>
            <p:nvPr/>
          </p:nvSpPr>
          <p:spPr>
            <a:xfrm>
              <a:off x="4182240" y="3564687"/>
              <a:ext cx="1706377" cy="308681"/>
            </a:xfrm>
            <a:custGeom>
              <a:avLst/>
              <a:gdLst/>
              <a:ahLst/>
              <a:cxnLst/>
              <a:rect l="l" t="t" r="r" b="b"/>
              <a:pathLst>
                <a:path w="1697888" h="359978" extrusionOk="0">
                  <a:moveTo>
                    <a:pt x="0" y="0"/>
                  </a:moveTo>
                  <a:lnTo>
                    <a:pt x="1697888" y="0"/>
                  </a:lnTo>
                  <a:lnTo>
                    <a:pt x="1697888" y="359978"/>
                  </a:lnTo>
                  <a:lnTo>
                    <a:pt x="0" y="359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21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22" name="Google Shape;822;p18"/>
            <p:cNvSpPr/>
            <p:nvPr/>
          </p:nvSpPr>
          <p:spPr>
            <a:xfrm>
              <a:off x="2473741" y="3564687"/>
              <a:ext cx="1706377" cy="308681"/>
            </a:xfrm>
            <a:custGeom>
              <a:avLst/>
              <a:gdLst/>
              <a:ahLst/>
              <a:cxnLst/>
              <a:rect l="l" t="t" r="r" b="b"/>
              <a:pathLst>
                <a:path w="1697888" h="359978" extrusionOk="0">
                  <a:moveTo>
                    <a:pt x="0" y="0"/>
                  </a:moveTo>
                  <a:lnTo>
                    <a:pt x="1697889" y="0"/>
                  </a:lnTo>
                  <a:lnTo>
                    <a:pt x="1697889" y="359978"/>
                  </a:lnTo>
                  <a:lnTo>
                    <a:pt x="0" y="359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6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5890739" y="3564687"/>
              <a:ext cx="1706377" cy="308681"/>
            </a:xfrm>
            <a:custGeom>
              <a:avLst/>
              <a:gdLst/>
              <a:ahLst/>
              <a:cxnLst/>
              <a:rect l="l" t="t" r="r" b="b"/>
              <a:pathLst>
                <a:path w="1697888" h="359978" extrusionOk="0">
                  <a:moveTo>
                    <a:pt x="0" y="0"/>
                  </a:moveTo>
                  <a:lnTo>
                    <a:pt x="1697888" y="0"/>
                  </a:lnTo>
                  <a:lnTo>
                    <a:pt x="1697888" y="359978"/>
                  </a:lnTo>
                  <a:lnTo>
                    <a:pt x="0" y="359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6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24" name="Google Shape;824;p18"/>
            <p:cNvSpPr/>
            <p:nvPr/>
          </p:nvSpPr>
          <p:spPr>
            <a:xfrm>
              <a:off x="7599238" y="3564687"/>
              <a:ext cx="775469" cy="308681"/>
            </a:xfrm>
            <a:custGeom>
              <a:avLst/>
              <a:gdLst/>
              <a:ahLst/>
              <a:cxnLst/>
              <a:rect l="l" t="t" r="r" b="b"/>
              <a:pathLst>
                <a:path w="769696" h="359978" extrusionOk="0">
                  <a:moveTo>
                    <a:pt x="589712" y="0"/>
                  </a:moveTo>
                  <a:lnTo>
                    <a:pt x="0" y="0"/>
                  </a:lnTo>
                  <a:lnTo>
                    <a:pt x="0" y="359978"/>
                  </a:lnTo>
                  <a:lnTo>
                    <a:pt x="589712" y="359978"/>
                  </a:lnTo>
                  <a:cubicBezTo>
                    <a:pt x="689115" y="359978"/>
                    <a:pt x="769697" y="279397"/>
                    <a:pt x="769697" y="179994"/>
                  </a:cubicBezTo>
                  <a:cubicBezTo>
                    <a:pt x="769706" y="80582"/>
                    <a:pt x="689124" y="0"/>
                    <a:pt x="589712" y="0"/>
                  </a:cubicBezTo>
                  <a:close/>
                </a:path>
              </a:pathLst>
            </a:custGeom>
            <a:solidFill>
              <a:srgbClr val="0721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25" name="Google Shape;825;p18"/>
            <p:cNvSpPr/>
            <p:nvPr/>
          </p:nvSpPr>
          <p:spPr>
            <a:xfrm>
              <a:off x="2291818" y="3564687"/>
              <a:ext cx="362668" cy="308673"/>
            </a:xfrm>
            <a:custGeom>
              <a:avLst/>
              <a:gdLst/>
              <a:ahLst/>
              <a:cxnLst/>
              <a:rect l="l" t="t" r="r" b="b"/>
              <a:pathLst>
                <a:path w="359968" h="359968" extrusionOk="0">
                  <a:moveTo>
                    <a:pt x="359969" y="179984"/>
                  </a:moveTo>
                  <a:cubicBezTo>
                    <a:pt x="359969" y="279387"/>
                    <a:pt x="279387" y="359969"/>
                    <a:pt x="179984" y="359969"/>
                  </a:cubicBezTo>
                  <a:cubicBezTo>
                    <a:pt x="80582" y="359969"/>
                    <a:pt x="0" y="279387"/>
                    <a:pt x="0" y="179984"/>
                  </a:cubicBezTo>
                  <a:cubicBezTo>
                    <a:pt x="0" y="80582"/>
                    <a:pt x="80582" y="0"/>
                    <a:pt x="179984" y="0"/>
                  </a:cubicBezTo>
                  <a:cubicBezTo>
                    <a:pt x="279387" y="0"/>
                    <a:pt x="359969" y="80582"/>
                    <a:pt x="359969" y="1799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26" name="Google Shape;826;p18"/>
            <p:cNvSpPr/>
            <p:nvPr/>
          </p:nvSpPr>
          <p:spPr>
            <a:xfrm>
              <a:off x="2413100" y="3667967"/>
              <a:ext cx="120060" cy="102230"/>
            </a:xfrm>
            <a:custGeom>
              <a:avLst/>
              <a:gdLst/>
              <a:ahLst/>
              <a:cxnLst/>
              <a:rect l="l" t="t" r="r" b="b"/>
              <a:pathLst>
                <a:path w="118871" h="118872" extrusionOk="0">
                  <a:moveTo>
                    <a:pt x="118872" y="59436"/>
                  </a:moveTo>
                  <a:cubicBezTo>
                    <a:pt x="118872" y="92259"/>
                    <a:pt x="92259" y="118872"/>
                    <a:pt x="59436" y="118872"/>
                  </a:cubicBezTo>
                  <a:cubicBezTo>
                    <a:pt x="26613" y="118872"/>
                    <a:pt x="0" y="92259"/>
                    <a:pt x="0" y="59436"/>
                  </a:cubicBezTo>
                  <a:cubicBezTo>
                    <a:pt x="0" y="26613"/>
                    <a:pt x="26613" y="0"/>
                    <a:pt x="59436" y="0"/>
                  </a:cubicBezTo>
                  <a:cubicBezTo>
                    <a:pt x="92259" y="0"/>
                    <a:pt x="118872" y="26613"/>
                    <a:pt x="118872" y="59436"/>
                  </a:cubicBezTo>
                  <a:close/>
                </a:path>
              </a:pathLst>
            </a:custGeom>
            <a:solidFill>
              <a:srgbClr val="0721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27" name="Google Shape;827;p18"/>
            <p:cNvSpPr/>
            <p:nvPr/>
          </p:nvSpPr>
          <p:spPr>
            <a:xfrm>
              <a:off x="4001636" y="3564687"/>
              <a:ext cx="360868" cy="308673"/>
            </a:xfrm>
            <a:custGeom>
              <a:avLst/>
              <a:gdLst/>
              <a:ahLst/>
              <a:cxnLst/>
              <a:rect l="l" t="t" r="r" b="b"/>
              <a:pathLst>
                <a:path w="359968" h="359968" extrusionOk="0">
                  <a:moveTo>
                    <a:pt x="359969" y="179984"/>
                  </a:moveTo>
                  <a:cubicBezTo>
                    <a:pt x="359969" y="279387"/>
                    <a:pt x="279387" y="359969"/>
                    <a:pt x="179985" y="359969"/>
                  </a:cubicBezTo>
                  <a:cubicBezTo>
                    <a:pt x="80582" y="359969"/>
                    <a:pt x="0" y="279387"/>
                    <a:pt x="0" y="179984"/>
                  </a:cubicBezTo>
                  <a:cubicBezTo>
                    <a:pt x="0" y="80582"/>
                    <a:pt x="80582" y="0"/>
                    <a:pt x="179985" y="0"/>
                  </a:cubicBezTo>
                  <a:cubicBezTo>
                    <a:pt x="279387" y="0"/>
                    <a:pt x="359969" y="80582"/>
                    <a:pt x="359969" y="1799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28" name="Google Shape;828;p18"/>
            <p:cNvSpPr/>
            <p:nvPr/>
          </p:nvSpPr>
          <p:spPr>
            <a:xfrm>
              <a:off x="4122918" y="3667967"/>
              <a:ext cx="118575" cy="102230"/>
            </a:xfrm>
            <a:custGeom>
              <a:avLst/>
              <a:gdLst/>
              <a:ahLst/>
              <a:cxnLst/>
              <a:rect l="l" t="t" r="r" b="b"/>
              <a:pathLst>
                <a:path w="118872" h="118872" extrusionOk="0">
                  <a:moveTo>
                    <a:pt x="118872" y="59436"/>
                  </a:moveTo>
                  <a:cubicBezTo>
                    <a:pt x="118872" y="92259"/>
                    <a:pt x="92259" y="118872"/>
                    <a:pt x="59436" y="118872"/>
                  </a:cubicBezTo>
                  <a:cubicBezTo>
                    <a:pt x="26613" y="118872"/>
                    <a:pt x="0" y="92259"/>
                    <a:pt x="0" y="59436"/>
                  </a:cubicBezTo>
                  <a:cubicBezTo>
                    <a:pt x="0" y="26613"/>
                    <a:pt x="26613" y="0"/>
                    <a:pt x="59436" y="0"/>
                  </a:cubicBezTo>
                  <a:cubicBezTo>
                    <a:pt x="92259" y="0"/>
                    <a:pt x="118872" y="26613"/>
                    <a:pt x="118872" y="59436"/>
                  </a:cubicBezTo>
                  <a:close/>
                </a:path>
              </a:pathLst>
            </a:custGeom>
            <a:solidFill>
              <a:srgbClr val="FB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29" name="Google Shape;829;p18"/>
            <p:cNvSpPr/>
            <p:nvPr/>
          </p:nvSpPr>
          <p:spPr>
            <a:xfrm>
              <a:off x="5710135" y="3564687"/>
              <a:ext cx="360868" cy="308673"/>
            </a:xfrm>
            <a:custGeom>
              <a:avLst/>
              <a:gdLst/>
              <a:ahLst/>
              <a:cxnLst/>
              <a:rect l="l" t="t" r="r" b="b"/>
              <a:pathLst>
                <a:path w="359968" h="359968" extrusionOk="0">
                  <a:moveTo>
                    <a:pt x="359969" y="179984"/>
                  </a:moveTo>
                  <a:cubicBezTo>
                    <a:pt x="359969" y="279387"/>
                    <a:pt x="279387" y="359969"/>
                    <a:pt x="179984" y="359969"/>
                  </a:cubicBezTo>
                  <a:cubicBezTo>
                    <a:pt x="80582" y="359969"/>
                    <a:pt x="0" y="279387"/>
                    <a:pt x="0" y="179984"/>
                  </a:cubicBezTo>
                  <a:cubicBezTo>
                    <a:pt x="0" y="80582"/>
                    <a:pt x="80582" y="0"/>
                    <a:pt x="179984" y="0"/>
                  </a:cubicBezTo>
                  <a:cubicBezTo>
                    <a:pt x="279387" y="0"/>
                    <a:pt x="359969" y="80582"/>
                    <a:pt x="359969" y="1799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30" name="Google Shape;830;p18"/>
            <p:cNvSpPr/>
            <p:nvPr/>
          </p:nvSpPr>
          <p:spPr>
            <a:xfrm>
              <a:off x="5831417" y="3667967"/>
              <a:ext cx="118574" cy="102230"/>
            </a:xfrm>
            <a:custGeom>
              <a:avLst/>
              <a:gdLst/>
              <a:ahLst/>
              <a:cxnLst/>
              <a:rect l="l" t="t" r="r" b="b"/>
              <a:pathLst>
                <a:path w="118871" h="118872" extrusionOk="0">
                  <a:moveTo>
                    <a:pt x="118872" y="59436"/>
                  </a:moveTo>
                  <a:cubicBezTo>
                    <a:pt x="118872" y="92259"/>
                    <a:pt x="92259" y="118872"/>
                    <a:pt x="59436" y="118872"/>
                  </a:cubicBezTo>
                  <a:cubicBezTo>
                    <a:pt x="26613" y="118872"/>
                    <a:pt x="0" y="92259"/>
                    <a:pt x="0" y="59436"/>
                  </a:cubicBezTo>
                  <a:cubicBezTo>
                    <a:pt x="0" y="26613"/>
                    <a:pt x="26613" y="0"/>
                    <a:pt x="59436" y="0"/>
                  </a:cubicBezTo>
                  <a:cubicBezTo>
                    <a:pt x="92259" y="0"/>
                    <a:pt x="118872" y="26613"/>
                    <a:pt x="118872" y="59436"/>
                  </a:cubicBezTo>
                  <a:close/>
                </a:path>
              </a:pathLst>
            </a:custGeom>
            <a:solidFill>
              <a:srgbClr val="0721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31" name="Google Shape;831;p18"/>
            <p:cNvSpPr/>
            <p:nvPr/>
          </p:nvSpPr>
          <p:spPr>
            <a:xfrm>
              <a:off x="7418633" y="3564687"/>
              <a:ext cx="362668" cy="308673"/>
            </a:xfrm>
            <a:custGeom>
              <a:avLst/>
              <a:gdLst/>
              <a:ahLst/>
              <a:cxnLst/>
              <a:rect l="l" t="t" r="r" b="b"/>
              <a:pathLst>
                <a:path w="359968" h="359968" extrusionOk="0">
                  <a:moveTo>
                    <a:pt x="359969" y="179984"/>
                  </a:moveTo>
                  <a:cubicBezTo>
                    <a:pt x="359969" y="279387"/>
                    <a:pt x="279387" y="359969"/>
                    <a:pt x="179984" y="359969"/>
                  </a:cubicBezTo>
                  <a:cubicBezTo>
                    <a:pt x="80582" y="359969"/>
                    <a:pt x="0" y="279387"/>
                    <a:pt x="0" y="179984"/>
                  </a:cubicBezTo>
                  <a:cubicBezTo>
                    <a:pt x="0" y="80582"/>
                    <a:pt x="80582" y="0"/>
                    <a:pt x="179984" y="0"/>
                  </a:cubicBezTo>
                  <a:cubicBezTo>
                    <a:pt x="279387" y="0"/>
                    <a:pt x="359969" y="80582"/>
                    <a:pt x="359969" y="1799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32" name="Google Shape;832;p18"/>
            <p:cNvSpPr/>
            <p:nvPr/>
          </p:nvSpPr>
          <p:spPr>
            <a:xfrm>
              <a:off x="7539916" y="3667967"/>
              <a:ext cx="120060" cy="102230"/>
            </a:xfrm>
            <a:custGeom>
              <a:avLst/>
              <a:gdLst/>
              <a:ahLst/>
              <a:cxnLst/>
              <a:rect l="l" t="t" r="r" b="b"/>
              <a:pathLst>
                <a:path w="118871" h="118872" extrusionOk="0">
                  <a:moveTo>
                    <a:pt x="118872" y="59436"/>
                  </a:moveTo>
                  <a:cubicBezTo>
                    <a:pt x="118872" y="92259"/>
                    <a:pt x="92259" y="118872"/>
                    <a:pt x="59436" y="118872"/>
                  </a:cubicBezTo>
                  <a:cubicBezTo>
                    <a:pt x="26613" y="118872"/>
                    <a:pt x="0" y="92259"/>
                    <a:pt x="0" y="59436"/>
                  </a:cubicBezTo>
                  <a:cubicBezTo>
                    <a:pt x="0" y="26613"/>
                    <a:pt x="26613" y="0"/>
                    <a:pt x="59436" y="0"/>
                  </a:cubicBezTo>
                  <a:cubicBezTo>
                    <a:pt x="92259" y="0"/>
                    <a:pt x="118872" y="26613"/>
                    <a:pt x="118872" y="59436"/>
                  </a:cubicBezTo>
                  <a:close/>
                </a:path>
              </a:pathLst>
            </a:custGeom>
            <a:solidFill>
              <a:srgbClr val="FB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33" name="Google Shape;833;p18"/>
            <p:cNvSpPr/>
            <p:nvPr/>
          </p:nvSpPr>
          <p:spPr>
            <a:xfrm>
              <a:off x="2436909" y="2768138"/>
              <a:ext cx="81800" cy="69621"/>
            </a:xfrm>
            <a:custGeom>
              <a:avLst/>
              <a:gdLst/>
              <a:ahLst/>
              <a:cxnLst/>
              <a:rect l="l" t="t" r="r" b="b"/>
              <a:pathLst>
                <a:path w="81191" h="81191" extrusionOk="0">
                  <a:moveTo>
                    <a:pt x="81191" y="40596"/>
                  </a:moveTo>
                  <a:cubicBezTo>
                    <a:pt x="81191" y="63016"/>
                    <a:pt x="63016" y="81191"/>
                    <a:pt x="40596" y="81191"/>
                  </a:cubicBezTo>
                  <a:cubicBezTo>
                    <a:pt x="18175" y="81191"/>
                    <a:pt x="0" y="63016"/>
                    <a:pt x="0" y="40596"/>
                  </a:cubicBezTo>
                  <a:cubicBezTo>
                    <a:pt x="0" y="18175"/>
                    <a:pt x="18175" y="0"/>
                    <a:pt x="40596" y="0"/>
                  </a:cubicBezTo>
                  <a:cubicBezTo>
                    <a:pt x="63016" y="0"/>
                    <a:pt x="81191" y="18175"/>
                    <a:pt x="81191" y="40596"/>
                  </a:cubicBezTo>
                  <a:close/>
                </a:path>
              </a:pathLst>
            </a:custGeom>
            <a:solidFill>
              <a:srgbClr val="0721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34" name="Google Shape;834;p18"/>
            <p:cNvSpPr/>
            <p:nvPr/>
          </p:nvSpPr>
          <p:spPr>
            <a:xfrm>
              <a:off x="4140713" y="2747308"/>
              <a:ext cx="81800" cy="69621"/>
            </a:xfrm>
            <a:custGeom>
              <a:avLst/>
              <a:gdLst/>
              <a:ahLst/>
              <a:cxnLst/>
              <a:rect l="l" t="t" r="r" b="b"/>
              <a:pathLst>
                <a:path w="81191" h="81191" extrusionOk="0">
                  <a:moveTo>
                    <a:pt x="81191" y="40596"/>
                  </a:moveTo>
                  <a:cubicBezTo>
                    <a:pt x="81191" y="63016"/>
                    <a:pt x="63016" y="81191"/>
                    <a:pt x="40596" y="81191"/>
                  </a:cubicBezTo>
                  <a:cubicBezTo>
                    <a:pt x="18175" y="81191"/>
                    <a:pt x="0" y="63016"/>
                    <a:pt x="0" y="40596"/>
                  </a:cubicBezTo>
                  <a:cubicBezTo>
                    <a:pt x="0" y="18175"/>
                    <a:pt x="18176" y="0"/>
                    <a:pt x="40596" y="0"/>
                  </a:cubicBezTo>
                  <a:cubicBezTo>
                    <a:pt x="63016" y="0"/>
                    <a:pt x="81191" y="18175"/>
                    <a:pt x="81191" y="40596"/>
                  </a:cubicBezTo>
                  <a:close/>
                </a:path>
              </a:pathLst>
            </a:custGeom>
            <a:solidFill>
              <a:srgbClr val="FF96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35" name="Google Shape;835;p18"/>
            <p:cNvSpPr/>
            <p:nvPr/>
          </p:nvSpPr>
          <p:spPr>
            <a:xfrm>
              <a:off x="5860420" y="2747308"/>
              <a:ext cx="81800" cy="69621"/>
            </a:xfrm>
            <a:custGeom>
              <a:avLst/>
              <a:gdLst/>
              <a:ahLst/>
              <a:cxnLst/>
              <a:rect l="l" t="t" r="r" b="b"/>
              <a:pathLst>
                <a:path w="81191" h="81191" extrusionOk="0">
                  <a:moveTo>
                    <a:pt x="81191" y="40596"/>
                  </a:moveTo>
                  <a:cubicBezTo>
                    <a:pt x="81191" y="63016"/>
                    <a:pt x="63016" y="81191"/>
                    <a:pt x="40596" y="81191"/>
                  </a:cubicBezTo>
                  <a:cubicBezTo>
                    <a:pt x="18175" y="81191"/>
                    <a:pt x="0" y="63016"/>
                    <a:pt x="0" y="40596"/>
                  </a:cubicBezTo>
                  <a:cubicBezTo>
                    <a:pt x="0" y="18175"/>
                    <a:pt x="18176" y="0"/>
                    <a:pt x="40596" y="0"/>
                  </a:cubicBezTo>
                  <a:cubicBezTo>
                    <a:pt x="63016" y="0"/>
                    <a:pt x="81191" y="18175"/>
                    <a:pt x="81191" y="40596"/>
                  </a:cubicBezTo>
                  <a:close/>
                </a:path>
              </a:pathLst>
            </a:custGeom>
            <a:solidFill>
              <a:srgbClr val="0721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36" name="Google Shape;836;p18"/>
            <p:cNvSpPr/>
            <p:nvPr/>
          </p:nvSpPr>
          <p:spPr>
            <a:xfrm>
              <a:off x="7560432" y="2773248"/>
              <a:ext cx="81800" cy="69621"/>
            </a:xfrm>
            <a:custGeom>
              <a:avLst/>
              <a:gdLst/>
              <a:ahLst/>
              <a:cxnLst/>
              <a:rect l="l" t="t" r="r" b="b"/>
              <a:pathLst>
                <a:path w="81191" h="81191" extrusionOk="0">
                  <a:moveTo>
                    <a:pt x="81191" y="40596"/>
                  </a:moveTo>
                  <a:cubicBezTo>
                    <a:pt x="81191" y="63016"/>
                    <a:pt x="63016" y="81191"/>
                    <a:pt x="40595" y="81191"/>
                  </a:cubicBezTo>
                  <a:cubicBezTo>
                    <a:pt x="18175" y="81191"/>
                    <a:pt x="0" y="63016"/>
                    <a:pt x="0" y="40596"/>
                  </a:cubicBezTo>
                  <a:cubicBezTo>
                    <a:pt x="0" y="18175"/>
                    <a:pt x="18175" y="0"/>
                    <a:pt x="40595" y="0"/>
                  </a:cubicBezTo>
                  <a:cubicBezTo>
                    <a:pt x="63015" y="0"/>
                    <a:pt x="81191" y="18175"/>
                    <a:pt x="81191" y="40596"/>
                  </a:cubicBezTo>
                  <a:close/>
                </a:path>
              </a:pathLst>
            </a:custGeom>
            <a:solidFill>
              <a:srgbClr val="FF96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37" name="Google Shape;837;p18"/>
            <p:cNvSpPr txBox="1"/>
            <p:nvPr/>
          </p:nvSpPr>
          <p:spPr>
            <a:xfrm>
              <a:off x="3422329" y="1375654"/>
              <a:ext cx="15318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k-SK" sz="1100" b="1" i="0" u="none" strike="noStrike" cap="none">
                  <a:solidFill>
                    <a:srgbClr val="072156"/>
                  </a:solidFill>
                  <a:latin typeface="Rubik"/>
                  <a:ea typeface="Rubik"/>
                  <a:cs typeface="Rubik"/>
                  <a:sym typeface="Rubik"/>
                </a:rPr>
                <a:t>PROFESIONÁLNA PODPORA</a:t>
              </a:r>
              <a:endParaRPr sz="11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marR="0" lvl="0" indent="0" algn="just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2156"/>
                </a:buClr>
                <a:buSzPts val="1100"/>
                <a:buFont typeface="Rubik"/>
                <a:buNone/>
              </a:pPr>
              <a:endParaRPr sz="11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838" name="Google Shape;838;p18"/>
            <p:cNvSpPr txBox="1"/>
            <p:nvPr/>
          </p:nvSpPr>
          <p:spPr>
            <a:xfrm>
              <a:off x="3297657" y="1852198"/>
              <a:ext cx="18615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k-SK" sz="1100" b="0" i="0" u="none" strike="noStrike" cap="none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Odborní  garanti, vzdelávacia akadémia, pravidelné konferencie, Call Centrum, BO support</a:t>
              </a:r>
              <a:endParaRPr sz="11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839" name="Google Shape;839;p18"/>
            <p:cNvSpPr txBox="1"/>
            <p:nvPr/>
          </p:nvSpPr>
          <p:spPr>
            <a:xfrm>
              <a:off x="5138361" y="1367426"/>
              <a:ext cx="15033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k-SK" sz="1100" b="1" i="0" u="none" strike="noStrike" cap="none">
                  <a:solidFill>
                    <a:srgbClr val="072156"/>
                  </a:solidFill>
                  <a:latin typeface="Rubik"/>
                  <a:ea typeface="Rubik"/>
                  <a:cs typeface="Rubik"/>
                  <a:sym typeface="Rubik"/>
                </a:rPr>
                <a:t>VLASTNÝ BRAND</a:t>
              </a:r>
              <a:endParaRPr sz="11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840" name="Google Shape;840;p18"/>
            <p:cNvSpPr txBox="1"/>
            <p:nvPr/>
          </p:nvSpPr>
          <p:spPr>
            <a:xfrm>
              <a:off x="5100776" y="1891788"/>
              <a:ext cx="17916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k-SK" sz="1100" b="0" i="0" u="none" strike="noStrike" cap="none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Vybudujte si svoju novú obchodnú značku.</a:t>
              </a:r>
              <a:endParaRPr sz="11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841" name="Google Shape;841;p18"/>
            <p:cNvSpPr txBox="1"/>
            <p:nvPr/>
          </p:nvSpPr>
          <p:spPr>
            <a:xfrm>
              <a:off x="1697930" y="1375654"/>
              <a:ext cx="1531800" cy="6339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k-SK" sz="1100" b="1" i="0" u="none" strike="noStrike" cap="none">
                  <a:solidFill>
                    <a:srgbClr val="072156"/>
                  </a:solidFill>
                  <a:latin typeface="Rubik"/>
                  <a:ea typeface="Rubik"/>
                  <a:cs typeface="Rubik"/>
                  <a:sym typeface="Rubik"/>
                </a:rPr>
                <a:t>FÉROVÉ PODMIENKY</a:t>
              </a:r>
              <a:endParaRPr sz="11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2156"/>
                </a:buClr>
                <a:buSzPts val="1100"/>
                <a:buFont typeface="Montserrat"/>
                <a:buNone/>
              </a:pPr>
              <a:endParaRPr sz="1100" b="1" i="0" u="none" strike="noStrike" cap="none">
                <a:solidFill>
                  <a:srgbClr val="07215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42" name="Google Shape;842;p18"/>
            <p:cNvSpPr txBox="1"/>
            <p:nvPr/>
          </p:nvSpPr>
          <p:spPr>
            <a:xfrm>
              <a:off x="1562704" y="1850714"/>
              <a:ext cx="17391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k-SK" sz="1100" b="0" i="0" u="none" strike="noStrike" cap="none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Partnerská spolupráca v duchu Win-Win, transparentná zmluva, otvorená komunikácia.</a:t>
              </a:r>
              <a:endParaRPr sz="11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843" name="Google Shape;843;p18"/>
            <p:cNvSpPr txBox="1"/>
            <p:nvPr/>
          </p:nvSpPr>
          <p:spPr>
            <a:xfrm>
              <a:off x="7007986" y="1376883"/>
              <a:ext cx="14502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k-SK" sz="1100" b="1" i="0" u="none" strike="noStrike" cap="none">
                  <a:solidFill>
                    <a:srgbClr val="072156"/>
                  </a:solidFill>
                  <a:latin typeface="Rubik"/>
                  <a:ea typeface="Rubik"/>
                  <a:cs typeface="Rubik"/>
                  <a:sym typeface="Rubik"/>
                </a:rPr>
                <a:t>LEGISLATÍVNY DÁŽDNIK</a:t>
              </a:r>
              <a:endParaRPr sz="11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844" name="Google Shape;844;p18"/>
            <p:cNvSpPr txBox="1"/>
            <p:nvPr/>
          </p:nvSpPr>
          <p:spPr>
            <a:xfrm>
              <a:off x="6892397" y="1891315"/>
              <a:ext cx="19833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k-SK" sz="1100" b="0" i="0" u="none" strike="noStrike" cap="none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GDPR, AML, IDD smernice, ČNB registrácia, profesná zodpovednosť, optimalizácia www stránok.</a:t>
              </a:r>
              <a:endParaRPr sz="11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grpSp>
          <p:nvGrpSpPr>
            <p:cNvPr id="845" name="Google Shape;845;p18"/>
            <p:cNvGrpSpPr/>
            <p:nvPr/>
          </p:nvGrpSpPr>
          <p:grpSpPr>
            <a:xfrm rot="10800000">
              <a:off x="1698260" y="3510236"/>
              <a:ext cx="8514159" cy="1154261"/>
              <a:chOff x="-86132" y="7570460"/>
              <a:chExt cx="10253082" cy="1632157"/>
            </a:xfrm>
          </p:grpSpPr>
          <p:sp>
            <p:nvSpPr>
              <p:cNvPr id="846" name="Google Shape;846;p18"/>
              <p:cNvSpPr/>
              <p:nvPr/>
            </p:nvSpPr>
            <p:spPr>
              <a:xfrm>
                <a:off x="5118896" y="8689648"/>
                <a:ext cx="2058689" cy="512969"/>
              </a:xfrm>
              <a:custGeom>
                <a:avLst/>
                <a:gdLst/>
                <a:ahLst/>
                <a:cxnLst/>
                <a:rect l="l" t="t" r="r" b="b"/>
                <a:pathLst>
                  <a:path w="1697888" h="359978" extrusionOk="0">
                    <a:moveTo>
                      <a:pt x="0" y="0"/>
                    </a:moveTo>
                    <a:lnTo>
                      <a:pt x="1697888" y="0"/>
                    </a:lnTo>
                    <a:lnTo>
                      <a:pt x="1697888" y="359978"/>
                    </a:lnTo>
                    <a:lnTo>
                      <a:pt x="0" y="3599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721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47" name="Google Shape;847;p18"/>
              <p:cNvSpPr/>
              <p:nvPr/>
            </p:nvSpPr>
            <p:spPr>
              <a:xfrm>
                <a:off x="3061494" y="8689647"/>
                <a:ext cx="2058689" cy="436473"/>
              </a:xfrm>
              <a:custGeom>
                <a:avLst/>
                <a:gdLst/>
                <a:ahLst/>
                <a:cxnLst/>
                <a:rect l="l" t="t" r="r" b="b"/>
                <a:pathLst>
                  <a:path w="1697888" h="359978" extrusionOk="0">
                    <a:moveTo>
                      <a:pt x="0" y="0"/>
                    </a:moveTo>
                    <a:lnTo>
                      <a:pt x="1697889" y="0"/>
                    </a:lnTo>
                    <a:lnTo>
                      <a:pt x="1697889" y="359978"/>
                    </a:lnTo>
                    <a:lnTo>
                      <a:pt x="0" y="3599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6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48" name="Google Shape;848;p18"/>
              <p:cNvSpPr/>
              <p:nvPr/>
            </p:nvSpPr>
            <p:spPr>
              <a:xfrm>
                <a:off x="7176298" y="8689647"/>
                <a:ext cx="2058689" cy="512969"/>
              </a:xfrm>
              <a:custGeom>
                <a:avLst/>
                <a:gdLst/>
                <a:ahLst/>
                <a:cxnLst/>
                <a:rect l="l" t="t" r="r" b="b"/>
                <a:pathLst>
                  <a:path w="1697888" h="359978" extrusionOk="0">
                    <a:moveTo>
                      <a:pt x="0" y="0"/>
                    </a:moveTo>
                    <a:lnTo>
                      <a:pt x="1697888" y="0"/>
                    </a:lnTo>
                    <a:lnTo>
                      <a:pt x="1697888" y="359978"/>
                    </a:lnTo>
                    <a:lnTo>
                      <a:pt x="0" y="3599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6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49" name="Google Shape;849;p18"/>
              <p:cNvSpPr/>
              <p:nvPr/>
            </p:nvSpPr>
            <p:spPr>
              <a:xfrm>
                <a:off x="9233694" y="8689647"/>
                <a:ext cx="933256" cy="512969"/>
              </a:xfrm>
              <a:custGeom>
                <a:avLst/>
                <a:gdLst/>
                <a:ahLst/>
                <a:cxnLst/>
                <a:rect l="l" t="t" r="r" b="b"/>
                <a:pathLst>
                  <a:path w="769696" h="359978" extrusionOk="0">
                    <a:moveTo>
                      <a:pt x="589712" y="0"/>
                    </a:moveTo>
                    <a:lnTo>
                      <a:pt x="0" y="0"/>
                    </a:lnTo>
                    <a:lnTo>
                      <a:pt x="0" y="359978"/>
                    </a:lnTo>
                    <a:lnTo>
                      <a:pt x="589712" y="359978"/>
                    </a:lnTo>
                    <a:cubicBezTo>
                      <a:pt x="689115" y="359978"/>
                      <a:pt x="769697" y="279397"/>
                      <a:pt x="769697" y="179994"/>
                    </a:cubicBezTo>
                    <a:cubicBezTo>
                      <a:pt x="769706" y="80582"/>
                      <a:pt x="689124" y="0"/>
                      <a:pt x="589712" y="0"/>
                    </a:cubicBezTo>
                    <a:close/>
                  </a:path>
                </a:pathLst>
              </a:custGeom>
              <a:solidFill>
                <a:srgbClr val="0721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50" name="Google Shape;850;p18"/>
              <p:cNvSpPr/>
              <p:nvPr/>
            </p:nvSpPr>
            <p:spPr>
              <a:xfrm>
                <a:off x="2842419" y="8689647"/>
                <a:ext cx="436461" cy="436461"/>
              </a:xfrm>
              <a:custGeom>
                <a:avLst/>
                <a:gdLst/>
                <a:ahLst/>
                <a:cxnLst/>
                <a:rect l="l" t="t" r="r" b="b"/>
                <a:pathLst>
                  <a:path w="359968" h="359968" extrusionOk="0">
                    <a:moveTo>
                      <a:pt x="359969" y="179984"/>
                    </a:moveTo>
                    <a:cubicBezTo>
                      <a:pt x="359969" y="279387"/>
                      <a:pt x="279387" y="359969"/>
                      <a:pt x="179984" y="359969"/>
                    </a:cubicBezTo>
                    <a:cubicBezTo>
                      <a:pt x="80582" y="359969"/>
                      <a:pt x="0" y="279387"/>
                      <a:pt x="0" y="179984"/>
                    </a:cubicBezTo>
                    <a:cubicBezTo>
                      <a:pt x="0" y="80582"/>
                      <a:pt x="80582" y="0"/>
                      <a:pt x="179984" y="0"/>
                    </a:cubicBezTo>
                    <a:cubicBezTo>
                      <a:pt x="279387" y="0"/>
                      <a:pt x="359969" y="80582"/>
                      <a:pt x="359969" y="17998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51" name="Google Shape;851;p18"/>
              <p:cNvSpPr/>
              <p:nvPr/>
            </p:nvSpPr>
            <p:spPr>
              <a:xfrm>
                <a:off x="2988469" y="8835697"/>
                <a:ext cx="144428" cy="144429"/>
              </a:xfrm>
              <a:custGeom>
                <a:avLst/>
                <a:gdLst/>
                <a:ahLst/>
                <a:cxnLst/>
                <a:rect l="l" t="t" r="r" b="b"/>
                <a:pathLst>
                  <a:path w="118871" h="118872" extrusionOk="0">
                    <a:moveTo>
                      <a:pt x="118872" y="59436"/>
                    </a:moveTo>
                    <a:cubicBezTo>
                      <a:pt x="118872" y="92259"/>
                      <a:pt x="92259" y="118872"/>
                      <a:pt x="59436" y="118872"/>
                    </a:cubicBezTo>
                    <a:cubicBezTo>
                      <a:pt x="26613" y="118872"/>
                      <a:pt x="0" y="92259"/>
                      <a:pt x="0" y="59436"/>
                    </a:cubicBezTo>
                    <a:cubicBezTo>
                      <a:pt x="0" y="26613"/>
                      <a:pt x="26613" y="0"/>
                      <a:pt x="59436" y="0"/>
                    </a:cubicBezTo>
                    <a:cubicBezTo>
                      <a:pt x="92259" y="0"/>
                      <a:pt x="118872" y="26613"/>
                      <a:pt x="118872" y="59436"/>
                    </a:cubicBezTo>
                    <a:close/>
                  </a:path>
                </a:pathLst>
              </a:custGeom>
              <a:solidFill>
                <a:srgbClr val="0721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52" name="Google Shape;852;p18"/>
              <p:cNvSpPr/>
              <p:nvPr/>
            </p:nvSpPr>
            <p:spPr>
              <a:xfrm>
                <a:off x="4901407" y="8689647"/>
                <a:ext cx="434661" cy="436461"/>
              </a:xfrm>
              <a:custGeom>
                <a:avLst/>
                <a:gdLst/>
                <a:ahLst/>
                <a:cxnLst/>
                <a:rect l="l" t="t" r="r" b="b"/>
                <a:pathLst>
                  <a:path w="359968" h="359968" extrusionOk="0">
                    <a:moveTo>
                      <a:pt x="359969" y="179984"/>
                    </a:moveTo>
                    <a:cubicBezTo>
                      <a:pt x="359969" y="279387"/>
                      <a:pt x="279387" y="359969"/>
                      <a:pt x="179985" y="359969"/>
                    </a:cubicBezTo>
                    <a:cubicBezTo>
                      <a:pt x="80582" y="359969"/>
                      <a:pt x="0" y="279387"/>
                      <a:pt x="0" y="179984"/>
                    </a:cubicBezTo>
                    <a:cubicBezTo>
                      <a:pt x="0" y="80582"/>
                      <a:pt x="80582" y="0"/>
                      <a:pt x="179985" y="0"/>
                    </a:cubicBezTo>
                    <a:cubicBezTo>
                      <a:pt x="279387" y="0"/>
                      <a:pt x="359969" y="80582"/>
                      <a:pt x="359969" y="17998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53" name="Google Shape;853;p18"/>
              <p:cNvSpPr/>
              <p:nvPr/>
            </p:nvSpPr>
            <p:spPr>
              <a:xfrm>
                <a:off x="5047457" y="8835697"/>
                <a:ext cx="142944" cy="144429"/>
              </a:xfrm>
              <a:custGeom>
                <a:avLst/>
                <a:gdLst/>
                <a:ahLst/>
                <a:cxnLst/>
                <a:rect l="l" t="t" r="r" b="b"/>
                <a:pathLst>
                  <a:path w="118872" h="118872" extrusionOk="0">
                    <a:moveTo>
                      <a:pt x="118872" y="59436"/>
                    </a:moveTo>
                    <a:cubicBezTo>
                      <a:pt x="118872" y="92259"/>
                      <a:pt x="92259" y="118872"/>
                      <a:pt x="59436" y="118872"/>
                    </a:cubicBezTo>
                    <a:cubicBezTo>
                      <a:pt x="26613" y="118872"/>
                      <a:pt x="0" y="92259"/>
                      <a:pt x="0" y="59436"/>
                    </a:cubicBezTo>
                    <a:cubicBezTo>
                      <a:pt x="0" y="26613"/>
                      <a:pt x="26613" y="0"/>
                      <a:pt x="59436" y="0"/>
                    </a:cubicBezTo>
                    <a:cubicBezTo>
                      <a:pt x="92259" y="0"/>
                      <a:pt x="118872" y="26613"/>
                      <a:pt x="118872" y="59436"/>
                    </a:cubicBezTo>
                    <a:close/>
                  </a:path>
                </a:pathLst>
              </a:custGeom>
              <a:solidFill>
                <a:srgbClr val="FB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54" name="Google Shape;854;p18"/>
              <p:cNvSpPr/>
              <p:nvPr/>
            </p:nvSpPr>
            <p:spPr>
              <a:xfrm>
                <a:off x="6958807" y="8689647"/>
                <a:ext cx="472458" cy="512954"/>
              </a:xfrm>
              <a:custGeom>
                <a:avLst/>
                <a:gdLst/>
                <a:ahLst/>
                <a:cxnLst/>
                <a:rect l="l" t="t" r="r" b="b"/>
                <a:pathLst>
                  <a:path w="359968" h="359968" extrusionOk="0">
                    <a:moveTo>
                      <a:pt x="359969" y="179984"/>
                    </a:moveTo>
                    <a:cubicBezTo>
                      <a:pt x="359969" y="279387"/>
                      <a:pt x="279387" y="359969"/>
                      <a:pt x="179984" y="359969"/>
                    </a:cubicBezTo>
                    <a:cubicBezTo>
                      <a:pt x="80582" y="359969"/>
                      <a:pt x="0" y="279387"/>
                      <a:pt x="0" y="179984"/>
                    </a:cubicBezTo>
                    <a:cubicBezTo>
                      <a:pt x="0" y="80582"/>
                      <a:pt x="80582" y="0"/>
                      <a:pt x="179984" y="0"/>
                    </a:cubicBezTo>
                    <a:cubicBezTo>
                      <a:pt x="279387" y="0"/>
                      <a:pt x="359969" y="80582"/>
                      <a:pt x="359969" y="17998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55" name="Google Shape;855;p18"/>
              <p:cNvSpPr/>
              <p:nvPr/>
            </p:nvSpPr>
            <p:spPr>
              <a:xfrm>
                <a:off x="7104859" y="8875420"/>
                <a:ext cx="142942" cy="144429"/>
              </a:xfrm>
              <a:custGeom>
                <a:avLst/>
                <a:gdLst/>
                <a:ahLst/>
                <a:cxnLst/>
                <a:rect l="l" t="t" r="r" b="b"/>
                <a:pathLst>
                  <a:path w="118871" h="118872" extrusionOk="0">
                    <a:moveTo>
                      <a:pt x="118872" y="59436"/>
                    </a:moveTo>
                    <a:cubicBezTo>
                      <a:pt x="118872" y="92259"/>
                      <a:pt x="92259" y="118872"/>
                      <a:pt x="59436" y="118872"/>
                    </a:cubicBezTo>
                    <a:cubicBezTo>
                      <a:pt x="26613" y="118872"/>
                      <a:pt x="0" y="92259"/>
                      <a:pt x="0" y="59436"/>
                    </a:cubicBezTo>
                    <a:cubicBezTo>
                      <a:pt x="0" y="26613"/>
                      <a:pt x="26613" y="0"/>
                      <a:pt x="59436" y="0"/>
                    </a:cubicBezTo>
                    <a:cubicBezTo>
                      <a:pt x="92259" y="0"/>
                      <a:pt x="118872" y="26613"/>
                      <a:pt x="118872" y="59436"/>
                    </a:cubicBezTo>
                    <a:close/>
                  </a:path>
                </a:pathLst>
              </a:custGeom>
              <a:solidFill>
                <a:srgbClr val="0721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56" name="Google Shape;856;p18"/>
              <p:cNvSpPr/>
              <p:nvPr/>
            </p:nvSpPr>
            <p:spPr>
              <a:xfrm>
                <a:off x="8980577" y="8689650"/>
                <a:ext cx="490456" cy="508455"/>
              </a:xfrm>
              <a:custGeom>
                <a:avLst/>
                <a:gdLst/>
                <a:ahLst/>
                <a:cxnLst/>
                <a:rect l="l" t="t" r="r" b="b"/>
                <a:pathLst>
                  <a:path w="359968" h="359968" extrusionOk="0">
                    <a:moveTo>
                      <a:pt x="359969" y="179984"/>
                    </a:moveTo>
                    <a:cubicBezTo>
                      <a:pt x="359969" y="279387"/>
                      <a:pt x="279387" y="359969"/>
                      <a:pt x="179984" y="359969"/>
                    </a:cubicBezTo>
                    <a:cubicBezTo>
                      <a:pt x="80582" y="359969"/>
                      <a:pt x="0" y="279387"/>
                      <a:pt x="0" y="179984"/>
                    </a:cubicBezTo>
                    <a:cubicBezTo>
                      <a:pt x="0" y="80582"/>
                      <a:pt x="80582" y="0"/>
                      <a:pt x="179984" y="0"/>
                    </a:cubicBezTo>
                    <a:cubicBezTo>
                      <a:pt x="279387" y="0"/>
                      <a:pt x="359969" y="80582"/>
                      <a:pt x="359969" y="17998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57" name="Google Shape;857;p18"/>
              <p:cNvSpPr/>
              <p:nvPr/>
            </p:nvSpPr>
            <p:spPr>
              <a:xfrm>
                <a:off x="9150354" y="8875420"/>
                <a:ext cx="144428" cy="144429"/>
              </a:xfrm>
              <a:custGeom>
                <a:avLst/>
                <a:gdLst/>
                <a:ahLst/>
                <a:cxnLst/>
                <a:rect l="l" t="t" r="r" b="b"/>
                <a:pathLst>
                  <a:path w="118871" h="118872" extrusionOk="0">
                    <a:moveTo>
                      <a:pt x="118872" y="59436"/>
                    </a:moveTo>
                    <a:cubicBezTo>
                      <a:pt x="118872" y="92259"/>
                      <a:pt x="92259" y="118872"/>
                      <a:pt x="59436" y="118872"/>
                    </a:cubicBezTo>
                    <a:cubicBezTo>
                      <a:pt x="26613" y="118872"/>
                      <a:pt x="0" y="92259"/>
                      <a:pt x="0" y="59436"/>
                    </a:cubicBezTo>
                    <a:cubicBezTo>
                      <a:pt x="0" y="26613"/>
                      <a:pt x="26613" y="0"/>
                      <a:pt x="59436" y="0"/>
                    </a:cubicBezTo>
                    <a:cubicBezTo>
                      <a:pt x="92259" y="0"/>
                      <a:pt x="118872" y="26613"/>
                      <a:pt x="118872" y="59436"/>
                    </a:cubicBezTo>
                    <a:close/>
                  </a:path>
                </a:pathLst>
              </a:custGeom>
              <a:solidFill>
                <a:srgbClr val="FB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58" name="Google Shape;858;p18"/>
              <p:cNvSpPr/>
              <p:nvPr/>
            </p:nvSpPr>
            <p:spPr>
              <a:xfrm>
                <a:off x="3012282" y="7570460"/>
                <a:ext cx="98444" cy="98444"/>
              </a:xfrm>
              <a:custGeom>
                <a:avLst/>
                <a:gdLst/>
                <a:ahLst/>
                <a:cxnLst/>
                <a:rect l="l" t="t" r="r" b="b"/>
                <a:pathLst>
                  <a:path w="81191" h="81191" extrusionOk="0">
                    <a:moveTo>
                      <a:pt x="81191" y="40596"/>
                    </a:moveTo>
                    <a:cubicBezTo>
                      <a:pt x="81191" y="63016"/>
                      <a:pt x="63016" y="81191"/>
                      <a:pt x="40596" y="81191"/>
                    </a:cubicBezTo>
                    <a:cubicBezTo>
                      <a:pt x="18175" y="81191"/>
                      <a:pt x="0" y="63016"/>
                      <a:pt x="0" y="40596"/>
                    </a:cubicBezTo>
                    <a:cubicBezTo>
                      <a:pt x="0" y="18175"/>
                      <a:pt x="18175" y="0"/>
                      <a:pt x="40596" y="0"/>
                    </a:cubicBezTo>
                    <a:cubicBezTo>
                      <a:pt x="63016" y="0"/>
                      <a:pt x="81191" y="18175"/>
                      <a:pt x="81191" y="40596"/>
                    </a:cubicBezTo>
                    <a:close/>
                  </a:path>
                </a:pathLst>
              </a:custGeom>
              <a:solidFill>
                <a:srgbClr val="0721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59" name="Google Shape;859;p18"/>
              <p:cNvSpPr/>
              <p:nvPr/>
            </p:nvSpPr>
            <p:spPr>
              <a:xfrm>
                <a:off x="5069682" y="7570460"/>
                <a:ext cx="98444" cy="98444"/>
              </a:xfrm>
              <a:custGeom>
                <a:avLst/>
                <a:gdLst/>
                <a:ahLst/>
                <a:cxnLst/>
                <a:rect l="l" t="t" r="r" b="b"/>
                <a:pathLst>
                  <a:path w="81191" h="81191" extrusionOk="0">
                    <a:moveTo>
                      <a:pt x="81191" y="40596"/>
                    </a:moveTo>
                    <a:cubicBezTo>
                      <a:pt x="81191" y="63016"/>
                      <a:pt x="63016" y="81191"/>
                      <a:pt x="40596" y="81191"/>
                    </a:cubicBezTo>
                    <a:cubicBezTo>
                      <a:pt x="18175" y="81191"/>
                      <a:pt x="0" y="63016"/>
                      <a:pt x="0" y="40596"/>
                    </a:cubicBezTo>
                    <a:cubicBezTo>
                      <a:pt x="0" y="18175"/>
                      <a:pt x="18176" y="0"/>
                      <a:pt x="40596" y="0"/>
                    </a:cubicBezTo>
                    <a:cubicBezTo>
                      <a:pt x="63016" y="0"/>
                      <a:pt x="81191" y="18175"/>
                      <a:pt x="81191" y="40596"/>
                    </a:cubicBezTo>
                    <a:close/>
                  </a:path>
                </a:pathLst>
              </a:custGeom>
              <a:solidFill>
                <a:srgbClr val="FF96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60" name="Google Shape;860;p18"/>
              <p:cNvSpPr/>
              <p:nvPr/>
            </p:nvSpPr>
            <p:spPr>
              <a:xfrm>
                <a:off x="7169944" y="7619672"/>
                <a:ext cx="12692" cy="1288343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62551" extrusionOk="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62552"/>
                    </a:lnTo>
                    <a:lnTo>
                      <a:pt x="0" y="10625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721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61" name="Google Shape;861;p18"/>
              <p:cNvSpPr/>
              <p:nvPr/>
            </p:nvSpPr>
            <p:spPr>
              <a:xfrm>
                <a:off x="7127082" y="7570460"/>
                <a:ext cx="98444" cy="98444"/>
              </a:xfrm>
              <a:custGeom>
                <a:avLst/>
                <a:gdLst/>
                <a:ahLst/>
                <a:cxnLst/>
                <a:rect l="l" t="t" r="r" b="b"/>
                <a:pathLst>
                  <a:path w="81191" h="81191" extrusionOk="0">
                    <a:moveTo>
                      <a:pt x="81191" y="40596"/>
                    </a:moveTo>
                    <a:cubicBezTo>
                      <a:pt x="81191" y="63016"/>
                      <a:pt x="63016" y="81191"/>
                      <a:pt x="40596" y="81191"/>
                    </a:cubicBezTo>
                    <a:cubicBezTo>
                      <a:pt x="18175" y="81191"/>
                      <a:pt x="0" y="63016"/>
                      <a:pt x="0" y="40596"/>
                    </a:cubicBezTo>
                    <a:cubicBezTo>
                      <a:pt x="0" y="18175"/>
                      <a:pt x="18176" y="0"/>
                      <a:pt x="40596" y="0"/>
                    </a:cubicBezTo>
                    <a:cubicBezTo>
                      <a:pt x="63016" y="0"/>
                      <a:pt x="81191" y="18175"/>
                      <a:pt x="81191" y="40596"/>
                    </a:cubicBezTo>
                    <a:close/>
                  </a:path>
                </a:pathLst>
              </a:custGeom>
              <a:solidFill>
                <a:srgbClr val="0721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62" name="Google Shape;862;p18"/>
              <p:cNvSpPr/>
              <p:nvPr/>
            </p:nvSpPr>
            <p:spPr>
              <a:xfrm>
                <a:off x="9217787" y="7619673"/>
                <a:ext cx="11120" cy="1288343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62551" extrusionOk="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62552"/>
                    </a:lnTo>
                    <a:lnTo>
                      <a:pt x="0" y="10625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63" name="Google Shape;863;p18"/>
              <p:cNvSpPr/>
              <p:nvPr/>
            </p:nvSpPr>
            <p:spPr>
              <a:xfrm>
                <a:off x="9172856" y="7570460"/>
                <a:ext cx="98444" cy="98444"/>
              </a:xfrm>
              <a:custGeom>
                <a:avLst/>
                <a:gdLst/>
                <a:ahLst/>
                <a:cxnLst/>
                <a:rect l="l" t="t" r="r" b="b"/>
                <a:pathLst>
                  <a:path w="81191" h="81191" extrusionOk="0">
                    <a:moveTo>
                      <a:pt x="81191" y="40596"/>
                    </a:moveTo>
                    <a:cubicBezTo>
                      <a:pt x="81191" y="63016"/>
                      <a:pt x="63016" y="81191"/>
                      <a:pt x="40595" y="81191"/>
                    </a:cubicBezTo>
                    <a:cubicBezTo>
                      <a:pt x="18175" y="81191"/>
                      <a:pt x="0" y="63016"/>
                      <a:pt x="0" y="40596"/>
                    </a:cubicBezTo>
                    <a:cubicBezTo>
                      <a:pt x="0" y="18175"/>
                      <a:pt x="18175" y="0"/>
                      <a:pt x="40595" y="0"/>
                    </a:cubicBezTo>
                    <a:cubicBezTo>
                      <a:pt x="63015" y="0"/>
                      <a:pt x="81191" y="18175"/>
                      <a:pt x="81191" y="40596"/>
                    </a:cubicBezTo>
                    <a:close/>
                  </a:path>
                </a:pathLst>
              </a:custGeom>
              <a:solidFill>
                <a:srgbClr val="FF96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64" name="Google Shape;864;p18"/>
              <p:cNvSpPr/>
              <p:nvPr/>
            </p:nvSpPr>
            <p:spPr>
              <a:xfrm rot="10800000">
                <a:off x="67763" y="8689738"/>
                <a:ext cx="392545" cy="436473"/>
              </a:xfrm>
              <a:custGeom>
                <a:avLst/>
                <a:gdLst/>
                <a:ahLst/>
                <a:cxnLst/>
                <a:rect l="l" t="t" r="r" b="b"/>
                <a:pathLst>
                  <a:path w="769696" h="359978" extrusionOk="0">
                    <a:moveTo>
                      <a:pt x="589712" y="0"/>
                    </a:moveTo>
                    <a:lnTo>
                      <a:pt x="0" y="0"/>
                    </a:lnTo>
                    <a:lnTo>
                      <a:pt x="0" y="359978"/>
                    </a:lnTo>
                    <a:lnTo>
                      <a:pt x="589712" y="359978"/>
                    </a:lnTo>
                    <a:cubicBezTo>
                      <a:pt x="689115" y="359978"/>
                      <a:pt x="769697" y="279397"/>
                      <a:pt x="769697" y="179994"/>
                    </a:cubicBezTo>
                    <a:cubicBezTo>
                      <a:pt x="769706" y="80582"/>
                      <a:pt x="689124" y="0"/>
                      <a:pt x="589712" y="0"/>
                    </a:cubicBezTo>
                    <a:close/>
                  </a:path>
                </a:pathLst>
              </a:custGeom>
              <a:solidFill>
                <a:srgbClr val="FF96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65" name="Google Shape;865;p18"/>
              <p:cNvSpPr/>
              <p:nvPr/>
            </p:nvSpPr>
            <p:spPr>
              <a:xfrm rot="10800000">
                <a:off x="-86132" y="8689644"/>
                <a:ext cx="933256" cy="512969"/>
              </a:xfrm>
              <a:custGeom>
                <a:avLst/>
                <a:gdLst/>
                <a:ahLst/>
                <a:cxnLst/>
                <a:rect l="l" t="t" r="r" b="b"/>
                <a:pathLst>
                  <a:path w="769696" h="359978" extrusionOk="0">
                    <a:moveTo>
                      <a:pt x="589712" y="0"/>
                    </a:moveTo>
                    <a:lnTo>
                      <a:pt x="0" y="0"/>
                    </a:lnTo>
                    <a:lnTo>
                      <a:pt x="0" y="359978"/>
                    </a:lnTo>
                    <a:lnTo>
                      <a:pt x="589712" y="359978"/>
                    </a:lnTo>
                    <a:cubicBezTo>
                      <a:pt x="689115" y="359978"/>
                      <a:pt x="769697" y="279397"/>
                      <a:pt x="769697" y="179994"/>
                    </a:cubicBezTo>
                    <a:cubicBezTo>
                      <a:pt x="769706" y="80582"/>
                      <a:pt x="689124" y="0"/>
                      <a:pt x="589712" y="0"/>
                    </a:cubicBezTo>
                    <a:close/>
                  </a:path>
                </a:pathLst>
              </a:custGeom>
              <a:solidFill>
                <a:srgbClr val="FF96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866" name="Google Shape;866;p18"/>
            <p:cNvSpPr/>
            <p:nvPr/>
          </p:nvSpPr>
          <p:spPr>
            <a:xfrm>
              <a:off x="4177952" y="2768906"/>
              <a:ext cx="10549" cy="911137"/>
            </a:xfrm>
            <a:custGeom>
              <a:avLst/>
              <a:gdLst/>
              <a:ahLst/>
              <a:cxnLst/>
              <a:rect l="l" t="t" r="r" b="b"/>
              <a:pathLst>
                <a:path w="9525" h="1062551" extrusionOk="0">
                  <a:moveTo>
                    <a:pt x="0" y="0"/>
                  </a:moveTo>
                  <a:lnTo>
                    <a:pt x="9525" y="0"/>
                  </a:lnTo>
                  <a:lnTo>
                    <a:pt x="9525" y="1062552"/>
                  </a:lnTo>
                  <a:lnTo>
                    <a:pt x="0" y="1062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67" name="Google Shape;867;p18"/>
            <p:cNvSpPr/>
            <p:nvPr/>
          </p:nvSpPr>
          <p:spPr>
            <a:xfrm>
              <a:off x="2477640" y="2777053"/>
              <a:ext cx="9239" cy="911137"/>
            </a:xfrm>
            <a:custGeom>
              <a:avLst/>
              <a:gdLst/>
              <a:ahLst/>
              <a:cxnLst/>
              <a:rect l="l" t="t" r="r" b="b"/>
              <a:pathLst>
                <a:path w="9525" h="1062551" extrusionOk="0">
                  <a:moveTo>
                    <a:pt x="0" y="0"/>
                  </a:moveTo>
                  <a:lnTo>
                    <a:pt x="9525" y="0"/>
                  </a:lnTo>
                  <a:lnTo>
                    <a:pt x="9525" y="1062552"/>
                  </a:lnTo>
                  <a:lnTo>
                    <a:pt x="0" y="1062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21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68" name="Google Shape;868;p18"/>
            <p:cNvSpPr/>
            <p:nvPr/>
          </p:nvSpPr>
          <p:spPr>
            <a:xfrm>
              <a:off x="7604511" y="3564687"/>
              <a:ext cx="1706377" cy="308681"/>
            </a:xfrm>
            <a:custGeom>
              <a:avLst/>
              <a:gdLst/>
              <a:ahLst/>
              <a:cxnLst/>
              <a:rect l="l" t="t" r="r" b="b"/>
              <a:pathLst>
                <a:path w="1697888" h="359978" extrusionOk="0">
                  <a:moveTo>
                    <a:pt x="0" y="0"/>
                  </a:moveTo>
                  <a:lnTo>
                    <a:pt x="1697888" y="0"/>
                  </a:lnTo>
                  <a:lnTo>
                    <a:pt x="1697888" y="359978"/>
                  </a:lnTo>
                  <a:lnTo>
                    <a:pt x="0" y="359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21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69" name="Google Shape;869;p18"/>
            <p:cNvSpPr/>
            <p:nvPr/>
          </p:nvSpPr>
          <p:spPr>
            <a:xfrm>
              <a:off x="7423907" y="3564687"/>
              <a:ext cx="360868" cy="308673"/>
            </a:xfrm>
            <a:custGeom>
              <a:avLst/>
              <a:gdLst/>
              <a:ahLst/>
              <a:cxnLst/>
              <a:rect l="l" t="t" r="r" b="b"/>
              <a:pathLst>
                <a:path w="359968" h="359968" extrusionOk="0">
                  <a:moveTo>
                    <a:pt x="359969" y="179984"/>
                  </a:moveTo>
                  <a:cubicBezTo>
                    <a:pt x="359969" y="279387"/>
                    <a:pt x="279387" y="359969"/>
                    <a:pt x="179985" y="359969"/>
                  </a:cubicBezTo>
                  <a:cubicBezTo>
                    <a:pt x="80582" y="359969"/>
                    <a:pt x="0" y="279387"/>
                    <a:pt x="0" y="179984"/>
                  </a:cubicBezTo>
                  <a:cubicBezTo>
                    <a:pt x="0" y="80582"/>
                    <a:pt x="80582" y="0"/>
                    <a:pt x="179985" y="0"/>
                  </a:cubicBezTo>
                  <a:cubicBezTo>
                    <a:pt x="279387" y="0"/>
                    <a:pt x="359969" y="80582"/>
                    <a:pt x="359969" y="1799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70" name="Google Shape;870;p18"/>
            <p:cNvSpPr/>
            <p:nvPr/>
          </p:nvSpPr>
          <p:spPr>
            <a:xfrm>
              <a:off x="7545189" y="3667967"/>
              <a:ext cx="118575" cy="102230"/>
            </a:xfrm>
            <a:custGeom>
              <a:avLst/>
              <a:gdLst/>
              <a:ahLst/>
              <a:cxnLst/>
              <a:rect l="l" t="t" r="r" b="b"/>
              <a:pathLst>
                <a:path w="118872" h="118872" extrusionOk="0">
                  <a:moveTo>
                    <a:pt x="118872" y="59436"/>
                  </a:moveTo>
                  <a:cubicBezTo>
                    <a:pt x="118872" y="92259"/>
                    <a:pt x="92259" y="118872"/>
                    <a:pt x="59436" y="118872"/>
                  </a:cubicBezTo>
                  <a:cubicBezTo>
                    <a:pt x="26613" y="118872"/>
                    <a:pt x="0" y="92259"/>
                    <a:pt x="0" y="59436"/>
                  </a:cubicBezTo>
                  <a:cubicBezTo>
                    <a:pt x="0" y="26613"/>
                    <a:pt x="26613" y="0"/>
                    <a:pt x="59436" y="0"/>
                  </a:cubicBezTo>
                  <a:cubicBezTo>
                    <a:pt x="92259" y="0"/>
                    <a:pt x="118872" y="26613"/>
                    <a:pt x="118872" y="59436"/>
                  </a:cubicBezTo>
                  <a:close/>
                </a:path>
              </a:pathLst>
            </a:custGeom>
            <a:solidFill>
              <a:srgbClr val="FB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71" name="Google Shape;871;p18"/>
            <p:cNvSpPr/>
            <p:nvPr/>
          </p:nvSpPr>
          <p:spPr>
            <a:xfrm>
              <a:off x="9132405" y="3564687"/>
              <a:ext cx="360868" cy="308673"/>
            </a:xfrm>
            <a:custGeom>
              <a:avLst/>
              <a:gdLst/>
              <a:ahLst/>
              <a:cxnLst/>
              <a:rect l="l" t="t" r="r" b="b"/>
              <a:pathLst>
                <a:path w="359968" h="359968" extrusionOk="0">
                  <a:moveTo>
                    <a:pt x="359969" y="179984"/>
                  </a:moveTo>
                  <a:cubicBezTo>
                    <a:pt x="359969" y="279387"/>
                    <a:pt x="279387" y="359969"/>
                    <a:pt x="179984" y="359969"/>
                  </a:cubicBezTo>
                  <a:cubicBezTo>
                    <a:pt x="80582" y="359969"/>
                    <a:pt x="0" y="279387"/>
                    <a:pt x="0" y="179984"/>
                  </a:cubicBezTo>
                  <a:cubicBezTo>
                    <a:pt x="0" y="80582"/>
                    <a:pt x="80582" y="0"/>
                    <a:pt x="179984" y="0"/>
                  </a:cubicBezTo>
                  <a:cubicBezTo>
                    <a:pt x="279387" y="0"/>
                    <a:pt x="359969" y="80582"/>
                    <a:pt x="359969" y="1799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72" name="Google Shape;872;p18"/>
            <p:cNvSpPr/>
            <p:nvPr/>
          </p:nvSpPr>
          <p:spPr>
            <a:xfrm>
              <a:off x="9253688" y="3667967"/>
              <a:ext cx="118574" cy="102230"/>
            </a:xfrm>
            <a:custGeom>
              <a:avLst/>
              <a:gdLst/>
              <a:ahLst/>
              <a:cxnLst/>
              <a:rect l="l" t="t" r="r" b="b"/>
              <a:pathLst>
                <a:path w="118871" h="118872" extrusionOk="0">
                  <a:moveTo>
                    <a:pt x="118872" y="59436"/>
                  </a:moveTo>
                  <a:cubicBezTo>
                    <a:pt x="118872" y="92259"/>
                    <a:pt x="92259" y="118872"/>
                    <a:pt x="59436" y="118872"/>
                  </a:cubicBezTo>
                  <a:cubicBezTo>
                    <a:pt x="26613" y="118872"/>
                    <a:pt x="0" y="92259"/>
                    <a:pt x="0" y="59436"/>
                  </a:cubicBezTo>
                  <a:cubicBezTo>
                    <a:pt x="0" y="26613"/>
                    <a:pt x="26613" y="0"/>
                    <a:pt x="59436" y="0"/>
                  </a:cubicBezTo>
                  <a:cubicBezTo>
                    <a:pt x="92259" y="0"/>
                    <a:pt x="118872" y="26613"/>
                    <a:pt x="118872" y="59436"/>
                  </a:cubicBezTo>
                  <a:close/>
                </a:path>
              </a:pathLst>
            </a:custGeom>
            <a:solidFill>
              <a:srgbClr val="0721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73" name="Google Shape;873;p18"/>
            <p:cNvSpPr/>
            <p:nvPr/>
          </p:nvSpPr>
          <p:spPr>
            <a:xfrm>
              <a:off x="9282198" y="2768138"/>
              <a:ext cx="81800" cy="69621"/>
            </a:xfrm>
            <a:custGeom>
              <a:avLst/>
              <a:gdLst/>
              <a:ahLst/>
              <a:cxnLst/>
              <a:rect l="l" t="t" r="r" b="b"/>
              <a:pathLst>
                <a:path w="81191" h="81191" extrusionOk="0">
                  <a:moveTo>
                    <a:pt x="81191" y="40596"/>
                  </a:moveTo>
                  <a:cubicBezTo>
                    <a:pt x="81191" y="63016"/>
                    <a:pt x="63016" y="81191"/>
                    <a:pt x="40596" y="81191"/>
                  </a:cubicBezTo>
                  <a:cubicBezTo>
                    <a:pt x="18175" y="81191"/>
                    <a:pt x="0" y="63016"/>
                    <a:pt x="0" y="40596"/>
                  </a:cubicBezTo>
                  <a:cubicBezTo>
                    <a:pt x="0" y="18175"/>
                    <a:pt x="18176" y="0"/>
                    <a:pt x="40596" y="0"/>
                  </a:cubicBezTo>
                  <a:cubicBezTo>
                    <a:pt x="63016" y="0"/>
                    <a:pt x="81191" y="18175"/>
                    <a:pt x="81191" y="40596"/>
                  </a:cubicBezTo>
                  <a:close/>
                </a:path>
              </a:pathLst>
            </a:custGeom>
            <a:solidFill>
              <a:srgbClr val="0721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874" name="Google Shape;874;p18"/>
            <p:cNvGrpSpPr/>
            <p:nvPr/>
          </p:nvGrpSpPr>
          <p:grpSpPr>
            <a:xfrm rot="10800000">
              <a:off x="5120530" y="3510236"/>
              <a:ext cx="4776554" cy="1154262"/>
              <a:chOff x="4414838" y="7570460"/>
              <a:chExt cx="5752112" cy="1632158"/>
            </a:xfrm>
          </p:grpSpPr>
          <p:sp>
            <p:nvSpPr>
              <p:cNvPr id="875" name="Google Shape;875;p18"/>
              <p:cNvSpPr/>
              <p:nvPr/>
            </p:nvSpPr>
            <p:spPr>
              <a:xfrm>
                <a:off x="5118896" y="8689649"/>
                <a:ext cx="2058689" cy="512969"/>
              </a:xfrm>
              <a:custGeom>
                <a:avLst/>
                <a:gdLst/>
                <a:ahLst/>
                <a:cxnLst/>
                <a:rect l="l" t="t" r="r" b="b"/>
                <a:pathLst>
                  <a:path w="1697888" h="359978" extrusionOk="0">
                    <a:moveTo>
                      <a:pt x="0" y="0"/>
                    </a:moveTo>
                    <a:lnTo>
                      <a:pt x="1697888" y="0"/>
                    </a:lnTo>
                    <a:lnTo>
                      <a:pt x="1697888" y="359978"/>
                    </a:lnTo>
                    <a:lnTo>
                      <a:pt x="0" y="3599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721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76" name="Google Shape;876;p18"/>
              <p:cNvSpPr/>
              <p:nvPr/>
            </p:nvSpPr>
            <p:spPr>
              <a:xfrm>
                <a:off x="4414838" y="8689649"/>
                <a:ext cx="704624" cy="512969"/>
              </a:xfrm>
              <a:custGeom>
                <a:avLst/>
                <a:gdLst/>
                <a:ahLst/>
                <a:cxnLst/>
                <a:rect l="l" t="t" r="r" b="b"/>
                <a:pathLst>
                  <a:path w="1697888" h="359978" extrusionOk="0">
                    <a:moveTo>
                      <a:pt x="0" y="0"/>
                    </a:moveTo>
                    <a:lnTo>
                      <a:pt x="1697889" y="0"/>
                    </a:lnTo>
                    <a:lnTo>
                      <a:pt x="1697889" y="359978"/>
                    </a:lnTo>
                    <a:lnTo>
                      <a:pt x="0" y="3599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6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77" name="Google Shape;877;p18"/>
              <p:cNvSpPr/>
              <p:nvPr/>
            </p:nvSpPr>
            <p:spPr>
              <a:xfrm>
                <a:off x="7176296" y="8689649"/>
                <a:ext cx="2058689" cy="512969"/>
              </a:xfrm>
              <a:custGeom>
                <a:avLst/>
                <a:gdLst/>
                <a:ahLst/>
                <a:cxnLst/>
                <a:rect l="l" t="t" r="r" b="b"/>
                <a:pathLst>
                  <a:path w="1697888" h="359978" extrusionOk="0">
                    <a:moveTo>
                      <a:pt x="0" y="0"/>
                    </a:moveTo>
                    <a:lnTo>
                      <a:pt x="1697888" y="0"/>
                    </a:lnTo>
                    <a:lnTo>
                      <a:pt x="1697888" y="359978"/>
                    </a:lnTo>
                    <a:lnTo>
                      <a:pt x="0" y="3599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6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78" name="Google Shape;878;p18"/>
              <p:cNvSpPr/>
              <p:nvPr/>
            </p:nvSpPr>
            <p:spPr>
              <a:xfrm>
                <a:off x="9233694" y="8689647"/>
                <a:ext cx="933256" cy="436473"/>
              </a:xfrm>
              <a:custGeom>
                <a:avLst/>
                <a:gdLst/>
                <a:ahLst/>
                <a:cxnLst/>
                <a:rect l="l" t="t" r="r" b="b"/>
                <a:pathLst>
                  <a:path w="769696" h="359978" extrusionOk="0">
                    <a:moveTo>
                      <a:pt x="589712" y="0"/>
                    </a:moveTo>
                    <a:lnTo>
                      <a:pt x="0" y="0"/>
                    </a:lnTo>
                    <a:lnTo>
                      <a:pt x="0" y="359978"/>
                    </a:lnTo>
                    <a:lnTo>
                      <a:pt x="589712" y="359978"/>
                    </a:lnTo>
                    <a:cubicBezTo>
                      <a:pt x="689115" y="359978"/>
                      <a:pt x="769697" y="279397"/>
                      <a:pt x="769697" y="179994"/>
                    </a:cubicBezTo>
                    <a:cubicBezTo>
                      <a:pt x="769706" y="80582"/>
                      <a:pt x="689124" y="0"/>
                      <a:pt x="589712" y="0"/>
                    </a:cubicBezTo>
                    <a:close/>
                  </a:path>
                </a:pathLst>
              </a:custGeom>
              <a:solidFill>
                <a:srgbClr val="0721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79" name="Google Shape;879;p18"/>
              <p:cNvSpPr/>
              <p:nvPr/>
            </p:nvSpPr>
            <p:spPr>
              <a:xfrm>
                <a:off x="4901407" y="8689648"/>
                <a:ext cx="434661" cy="512954"/>
              </a:xfrm>
              <a:custGeom>
                <a:avLst/>
                <a:gdLst/>
                <a:ahLst/>
                <a:cxnLst/>
                <a:rect l="l" t="t" r="r" b="b"/>
                <a:pathLst>
                  <a:path w="359968" h="359968" extrusionOk="0">
                    <a:moveTo>
                      <a:pt x="359969" y="179984"/>
                    </a:moveTo>
                    <a:cubicBezTo>
                      <a:pt x="359969" y="279387"/>
                      <a:pt x="279387" y="359969"/>
                      <a:pt x="179985" y="359969"/>
                    </a:cubicBezTo>
                    <a:cubicBezTo>
                      <a:pt x="80582" y="359969"/>
                      <a:pt x="0" y="279387"/>
                      <a:pt x="0" y="179984"/>
                    </a:cubicBezTo>
                    <a:cubicBezTo>
                      <a:pt x="0" y="80582"/>
                      <a:pt x="80582" y="0"/>
                      <a:pt x="179985" y="0"/>
                    </a:cubicBezTo>
                    <a:cubicBezTo>
                      <a:pt x="279387" y="0"/>
                      <a:pt x="359969" y="80582"/>
                      <a:pt x="359969" y="17998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80" name="Google Shape;880;p18"/>
              <p:cNvSpPr/>
              <p:nvPr/>
            </p:nvSpPr>
            <p:spPr>
              <a:xfrm>
                <a:off x="5042695" y="8883325"/>
                <a:ext cx="142944" cy="144429"/>
              </a:xfrm>
              <a:custGeom>
                <a:avLst/>
                <a:gdLst/>
                <a:ahLst/>
                <a:cxnLst/>
                <a:rect l="l" t="t" r="r" b="b"/>
                <a:pathLst>
                  <a:path w="118872" h="118872" extrusionOk="0">
                    <a:moveTo>
                      <a:pt x="118872" y="59436"/>
                    </a:moveTo>
                    <a:cubicBezTo>
                      <a:pt x="118872" y="92259"/>
                      <a:pt x="92259" y="118872"/>
                      <a:pt x="59436" y="118872"/>
                    </a:cubicBezTo>
                    <a:cubicBezTo>
                      <a:pt x="26613" y="118872"/>
                      <a:pt x="0" y="92259"/>
                      <a:pt x="0" y="59436"/>
                    </a:cubicBezTo>
                    <a:cubicBezTo>
                      <a:pt x="0" y="26613"/>
                      <a:pt x="26613" y="0"/>
                      <a:pt x="59436" y="0"/>
                    </a:cubicBezTo>
                    <a:cubicBezTo>
                      <a:pt x="92259" y="0"/>
                      <a:pt x="118872" y="26613"/>
                      <a:pt x="118872" y="59436"/>
                    </a:cubicBezTo>
                    <a:close/>
                  </a:path>
                </a:pathLst>
              </a:custGeom>
              <a:solidFill>
                <a:srgbClr val="FB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81" name="Google Shape;881;p18"/>
              <p:cNvSpPr/>
              <p:nvPr/>
            </p:nvSpPr>
            <p:spPr>
              <a:xfrm>
                <a:off x="6963567" y="8689650"/>
                <a:ext cx="439161" cy="512954"/>
              </a:xfrm>
              <a:custGeom>
                <a:avLst/>
                <a:gdLst/>
                <a:ahLst/>
                <a:cxnLst/>
                <a:rect l="l" t="t" r="r" b="b"/>
                <a:pathLst>
                  <a:path w="359968" h="359968" extrusionOk="0">
                    <a:moveTo>
                      <a:pt x="359969" y="179984"/>
                    </a:moveTo>
                    <a:cubicBezTo>
                      <a:pt x="359969" y="279387"/>
                      <a:pt x="279387" y="359969"/>
                      <a:pt x="179984" y="359969"/>
                    </a:cubicBezTo>
                    <a:cubicBezTo>
                      <a:pt x="80582" y="359969"/>
                      <a:pt x="0" y="279387"/>
                      <a:pt x="0" y="179984"/>
                    </a:cubicBezTo>
                    <a:cubicBezTo>
                      <a:pt x="0" y="80582"/>
                      <a:pt x="80582" y="0"/>
                      <a:pt x="179984" y="0"/>
                    </a:cubicBezTo>
                    <a:cubicBezTo>
                      <a:pt x="279387" y="0"/>
                      <a:pt x="359969" y="80582"/>
                      <a:pt x="359969" y="17998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82" name="Google Shape;882;p18"/>
              <p:cNvSpPr/>
              <p:nvPr/>
            </p:nvSpPr>
            <p:spPr>
              <a:xfrm>
                <a:off x="7110415" y="8872385"/>
                <a:ext cx="131055" cy="136406"/>
              </a:xfrm>
              <a:custGeom>
                <a:avLst/>
                <a:gdLst/>
                <a:ahLst/>
                <a:cxnLst/>
                <a:rect l="l" t="t" r="r" b="b"/>
                <a:pathLst>
                  <a:path w="118871" h="118872" extrusionOk="0">
                    <a:moveTo>
                      <a:pt x="118872" y="59436"/>
                    </a:moveTo>
                    <a:cubicBezTo>
                      <a:pt x="118872" y="92259"/>
                      <a:pt x="92259" y="118872"/>
                      <a:pt x="59436" y="118872"/>
                    </a:cubicBezTo>
                    <a:cubicBezTo>
                      <a:pt x="26613" y="118872"/>
                      <a:pt x="0" y="92259"/>
                      <a:pt x="0" y="59436"/>
                    </a:cubicBezTo>
                    <a:cubicBezTo>
                      <a:pt x="0" y="26613"/>
                      <a:pt x="26613" y="0"/>
                      <a:pt x="59436" y="0"/>
                    </a:cubicBezTo>
                    <a:cubicBezTo>
                      <a:pt x="92259" y="0"/>
                      <a:pt x="118872" y="26613"/>
                      <a:pt x="118872" y="59436"/>
                    </a:cubicBezTo>
                    <a:close/>
                  </a:path>
                </a:pathLst>
              </a:custGeom>
              <a:solidFill>
                <a:srgbClr val="0721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83" name="Google Shape;883;p18"/>
              <p:cNvSpPr/>
              <p:nvPr/>
            </p:nvSpPr>
            <p:spPr>
              <a:xfrm>
                <a:off x="9016207" y="8689649"/>
                <a:ext cx="449960" cy="512954"/>
              </a:xfrm>
              <a:custGeom>
                <a:avLst/>
                <a:gdLst/>
                <a:ahLst/>
                <a:cxnLst/>
                <a:rect l="l" t="t" r="r" b="b"/>
                <a:pathLst>
                  <a:path w="359968" h="359968" extrusionOk="0">
                    <a:moveTo>
                      <a:pt x="359969" y="179984"/>
                    </a:moveTo>
                    <a:cubicBezTo>
                      <a:pt x="359969" y="279387"/>
                      <a:pt x="279387" y="359969"/>
                      <a:pt x="179984" y="359969"/>
                    </a:cubicBezTo>
                    <a:cubicBezTo>
                      <a:pt x="80582" y="359969"/>
                      <a:pt x="0" y="279387"/>
                      <a:pt x="0" y="179984"/>
                    </a:cubicBezTo>
                    <a:cubicBezTo>
                      <a:pt x="0" y="80582"/>
                      <a:pt x="80582" y="0"/>
                      <a:pt x="179984" y="0"/>
                    </a:cubicBezTo>
                    <a:cubicBezTo>
                      <a:pt x="279387" y="0"/>
                      <a:pt x="359969" y="80582"/>
                      <a:pt x="359969" y="17998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84" name="Google Shape;884;p18"/>
              <p:cNvSpPr/>
              <p:nvPr/>
            </p:nvSpPr>
            <p:spPr>
              <a:xfrm>
                <a:off x="9162318" y="8875422"/>
                <a:ext cx="144428" cy="144429"/>
              </a:xfrm>
              <a:custGeom>
                <a:avLst/>
                <a:gdLst/>
                <a:ahLst/>
                <a:cxnLst/>
                <a:rect l="l" t="t" r="r" b="b"/>
                <a:pathLst>
                  <a:path w="118871" h="118872" extrusionOk="0">
                    <a:moveTo>
                      <a:pt x="118872" y="59436"/>
                    </a:moveTo>
                    <a:cubicBezTo>
                      <a:pt x="118872" y="92259"/>
                      <a:pt x="92259" y="118872"/>
                      <a:pt x="59436" y="118872"/>
                    </a:cubicBezTo>
                    <a:cubicBezTo>
                      <a:pt x="26613" y="118872"/>
                      <a:pt x="0" y="92259"/>
                      <a:pt x="0" y="59436"/>
                    </a:cubicBezTo>
                    <a:cubicBezTo>
                      <a:pt x="0" y="26613"/>
                      <a:pt x="26613" y="0"/>
                      <a:pt x="59436" y="0"/>
                    </a:cubicBezTo>
                    <a:cubicBezTo>
                      <a:pt x="92259" y="0"/>
                      <a:pt x="118872" y="26613"/>
                      <a:pt x="118872" y="59436"/>
                    </a:cubicBezTo>
                    <a:close/>
                  </a:path>
                </a:pathLst>
              </a:custGeom>
              <a:solidFill>
                <a:srgbClr val="FB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85" name="Google Shape;885;p18"/>
              <p:cNvSpPr/>
              <p:nvPr/>
            </p:nvSpPr>
            <p:spPr>
              <a:xfrm>
                <a:off x="5106988" y="7619674"/>
                <a:ext cx="12692" cy="1288343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62551" extrusionOk="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62552"/>
                    </a:lnTo>
                    <a:lnTo>
                      <a:pt x="0" y="10625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86" name="Google Shape;886;p18"/>
              <p:cNvSpPr/>
              <p:nvPr/>
            </p:nvSpPr>
            <p:spPr>
              <a:xfrm>
                <a:off x="5056780" y="7570461"/>
                <a:ext cx="98444" cy="98444"/>
              </a:xfrm>
              <a:custGeom>
                <a:avLst/>
                <a:gdLst/>
                <a:ahLst/>
                <a:cxnLst/>
                <a:rect l="l" t="t" r="r" b="b"/>
                <a:pathLst>
                  <a:path w="81191" h="81191" extrusionOk="0">
                    <a:moveTo>
                      <a:pt x="81191" y="40596"/>
                    </a:moveTo>
                    <a:cubicBezTo>
                      <a:pt x="81191" y="63016"/>
                      <a:pt x="63016" y="81191"/>
                      <a:pt x="40596" y="81191"/>
                    </a:cubicBezTo>
                    <a:cubicBezTo>
                      <a:pt x="18175" y="81191"/>
                      <a:pt x="0" y="63016"/>
                      <a:pt x="0" y="40596"/>
                    </a:cubicBezTo>
                    <a:cubicBezTo>
                      <a:pt x="0" y="18175"/>
                      <a:pt x="18176" y="0"/>
                      <a:pt x="40596" y="0"/>
                    </a:cubicBezTo>
                    <a:cubicBezTo>
                      <a:pt x="63016" y="0"/>
                      <a:pt x="81191" y="18175"/>
                      <a:pt x="81191" y="40596"/>
                    </a:cubicBezTo>
                    <a:close/>
                  </a:path>
                </a:pathLst>
              </a:custGeom>
              <a:solidFill>
                <a:srgbClr val="FF96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87" name="Google Shape;887;p18"/>
              <p:cNvSpPr/>
              <p:nvPr/>
            </p:nvSpPr>
            <p:spPr>
              <a:xfrm>
                <a:off x="7113425" y="7570461"/>
                <a:ext cx="98444" cy="98444"/>
              </a:xfrm>
              <a:custGeom>
                <a:avLst/>
                <a:gdLst/>
                <a:ahLst/>
                <a:cxnLst/>
                <a:rect l="l" t="t" r="r" b="b"/>
                <a:pathLst>
                  <a:path w="81191" h="81191" extrusionOk="0">
                    <a:moveTo>
                      <a:pt x="81191" y="40596"/>
                    </a:moveTo>
                    <a:cubicBezTo>
                      <a:pt x="81191" y="63016"/>
                      <a:pt x="63016" y="81191"/>
                      <a:pt x="40596" y="81191"/>
                    </a:cubicBezTo>
                    <a:cubicBezTo>
                      <a:pt x="18175" y="81191"/>
                      <a:pt x="0" y="63016"/>
                      <a:pt x="0" y="40596"/>
                    </a:cubicBezTo>
                    <a:cubicBezTo>
                      <a:pt x="0" y="18175"/>
                      <a:pt x="18176" y="0"/>
                      <a:pt x="40596" y="0"/>
                    </a:cubicBezTo>
                    <a:cubicBezTo>
                      <a:pt x="63016" y="0"/>
                      <a:pt x="81191" y="18175"/>
                      <a:pt x="81191" y="40596"/>
                    </a:cubicBezTo>
                    <a:close/>
                  </a:path>
                </a:pathLst>
              </a:custGeom>
              <a:solidFill>
                <a:srgbClr val="0721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88" name="Google Shape;888;p18"/>
              <p:cNvSpPr/>
              <p:nvPr/>
            </p:nvSpPr>
            <p:spPr>
              <a:xfrm>
                <a:off x="9228272" y="7651537"/>
                <a:ext cx="11120" cy="1288343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62551" extrusionOk="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62552"/>
                    </a:lnTo>
                    <a:lnTo>
                      <a:pt x="0" y="10625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89" name="Google Shape;889;p18"/>
              <p:cNvSpPr/>
              <p:nvPr/>
            </p:nvSpPr>
            <p:spPr>
              <a:xfrm>
                <a:off x="9184482" y="7570460"/>
                <a:ext cx="98444" cy="98444"/>
              </a:xfrm>
              <a:custGeom>
                <a:avLst/>
                <a:gdLst/>
                <a:ahLst/>
                <a:cxnLst/>
                <a:rect l="l" t="t" r="r" b="b"/>
                <a:pathLst>
                  <a:path w="81191" h="81191" extrusionOk="0">
                    <a:moveTo>
                      <a:pt x="81191" y="40596"/>
                    </a:moveTo>
                    <a:cubicBezTo>
                      <a:pt x="81191" y="63016"/>
                      <a:pt x="63016" y="81191"/>
                      <a:pt x="40595" y="81191"/>
                    </a:cubicBezTo>
                    <a:cubicBezTo>
                      <a:pt x="18175" y="81191"/>
                      <a:pt x="0" y="63016"/>
                      <a:pt x="0" y="40596"/>
                    </a:cubicBezTo>
                    <a:cubicBezTo>
                      <a:pt x="0" y="18175"/>
                      <a:pt x="18175" y="0"/>
                      <a:pt x="40595" y="0"/>
                    </a:cubicBezTo>
                    <a:cubicBezTo>
                      <a:pt x="63015" y="0"/>
                      <a:pt x="81191" y="18175"/>
                      <a:pt x="81191" y="40596"/>
                    </a:cubicBezTo>
                    <a:close/>
                  </a:path>
                </a:pathLst>
              </a:custGeom>
              <a:solidFill>
                <a:srgbClr val="FF96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90" name="Google Shape;890;p18"/>
              <p:cNvSpPr/>
              <p:nvPr/>
            </p:nvSpPr>
            <p:spPr>
              <a:xfrm>
                <a:off x="7166109" y="7619674"/>
                <a:ext cx="12692" cy="1288343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62551" extrusionOk="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62552"/>
                    </a:lnTo>
                    <a:lnTo>
                      <a:pt x="0" y="10625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721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891" name="Google Shape;891;p18"/>
            <p:cNvSpPr/>
            <p:nvPr/>
          </p:nvSpPr>
          <p:spPr>
            <a:xfrm>
              <a:off x="9312349" y="2774369"/>
              <a:ext cx="10549" cy="911137"/>
            </a:xfrm>
            <a:custGeom>
              <a:avLst/>
              <a:gdLst/>
              <a:ahLst/>
              <a:cxnLst/>
              <a:rect l="l" t="t" r="r" b="b"/>
              <a:pathLst>
                <a:path w="9525" h="1062551" extrusionOk="0">
                  <a:moveTo>
                    <a:pt x="0" y="0"/>
                  </a:moveTo>
                  <a:lnTo>
                    <a:pt x="9525" y="0"/>
                  </a:lnTo>
                  <a:lnTo>
                    <a:pt x="9525" y="1062552"/>
                  </a:lnTo>
                  <a:lnTo>
                    <a:pt x="0" y="1062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21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92" name="Google Shape;892;p18"/>
            <p:cNvSpPr/>
            <p:nvPr/>
          </p:nvSpPr>
          <p:spPr>
            <a:xfrm>
              <a:off x="5890630" y="2782845"/>
              <a:ext cx="10549" cy="911137"/>
            </a:xfrm>
            <a:custGeom>
              <a:avLst/>
              <a:gdLst/>
              <a:ahLst/>
              <a:cxnLst/>
              <a:rect l="l" t="t" r="r" b="b"/>
              <a:pathLst>
                <a:path w="9525" h="1062551" extrusionOk="0">
                  <a:moveTo>
                    <a:pt x="0" y="0"/>
                  </a:moveTo>
                  <a:lnTo>
                    <a:pt x="9525" y="0"/>
                  </a:lnTo>
                  <a:lnTo>
                    <a:pt x="9525" y="1062552"/>
                  </a:lnTo>
                  <a:lnTo>
                    <a:pt x="0" y="1062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21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93" name="Google Shape;893;p18"/>
            <p:cNvSpPr/>
            <p:nvPr/>
          </p:nvSpPr>
          <p:spPr>
            <a:xfrm>
              <a:off x="7602617" y="2782164"/>
              <a:ext cx="9239" cy="911137"/>
            </a:xfrm>
            <a:custGeom>
              <a:avLst/>
              <a:gdLst/>
              <a:ahLst/>
              <a:cxnLst/>
              <a:rect l="l" t="t" r="r" b="b"/>
              <a:pathLst>
                <a:path w="9525" h="1062551" extrusionOk="0">
                  <a:moveTo>
                    <a:pt x="0" y="0"/>
                  </a:moveTo>
                  <a:lnTo>
                    <a:pt x="9525" y="0"/>
                  </a:lnTo>
                  <a:lnTo>
                    <a:pt x="9525" y="1062552"/>
                  </a:lnTo>
                  <a:lnTo>
                    <a:pt x="0" y="1062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94" name="Google Shape;894;p18"/>
            <p:cNvSpPr txBox="1"/>
            <p:nvPr/>
          </p:nvSpPr>
          <p:spPr>
            <a:xfrm>
              <a:off x="3297657" y="4767375"/>
              <a:ext cx="18225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k-SK" sz="1100" b="1" i="0" u="none" strike="noStrike" cap="none">
                  <a:solidFill>
                    <a:srgbClr val="072156"/>
                  </a:solidFill>
                  <a:latin typeface="Rubik"/>
                  <a:ea typeface="Rubik"/>
                  <a:cs typeface="Rubik"/>
                  <a:sym typeface="Rubik"/>
                </a:rPr>
                <a:t>DIGITÁLNY BALÍČEK</a:t>
              </a:r>
              <a:endParaRPr sz="11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895" name="Google Shape;895;p18"/>
            <p:cNvSpPr txBox="1"/>
            <p:nvPr/>
          </p:nvSpPr>
          <p:spPr>
            <a:xfrm>
              <a:off x="5209909" y="4777336"/>
              <a:ext cx="15405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k-SK" sz="1100" b="1" i="0" u="none" strike="noStrike" cap="none">
                  <a:solidFill>
                    <a:srgbClr val="072156"/>
                  </a:solidFill>
                  <a:latin typeface="Rubik"/>
                  <a:ea typeface="Rubik"/>
                  <a:cs typeface="Rubik"/>
                  <a:sym typeface="Rubik"/>
                </a:rPr>
                <a:t>VLASTNÁ KARIÉRA</a:t>
              </a:r>
              <a:endParaRPr sz="11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896" name="Google Shape;896;p18"/>
            <p:cNvSpPr txBox="1"/>
            <p:nvPr/>
          </p:nvSpPr>
          <p:spPr>
            <a:xfrm>
              <a:off x="1717517" y="4786730"/>
              <a:ext cx="13671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k-SK" sz="1100" b="1" i="0" u="none" strike="noStrike" cap="none">
                  <a:solidFill>
                    <a:srgbClr val="072156"/>
                  </a:solidFill>
                  <a:latin typeface="Rubik"/>
                  <a:ea typeface="Rubik"/>
                  <a:cs typeface="Rubik"/>
                  <a:sym typeface="Rubik"/>
                </a:rPr>
                <a:t>NEZÁVISLOSŤ</a:t>
              </a:r>
              <a:endParaRPr sz="11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897" name="Google Shape;897;p18"/>
            <p:cNvSpPr txBox="1"/>
            <p:nvPr/>
          </p:nvSpPr>
          <p:spPr>
            <a:xfrm>
              <a:off x="1668100" y="5051788"/>
              <a:ext cx="16980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k-SK" sz="1100" b="0" i="0" u="none" strike="noStrike" cap="none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Obchodné rozhodnutie realizujete podľa vlastnej predstavy.</a:t>
              </a:r>
              <a:endParaRPr sz="11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898" name="Google Shape;898;p18"/>
            <p:cNvSpPr txBox="1"/>
            <p:nvPr/>
          </p:nvSpPr>
          <p:spPr>
            <a:xfrm>
              <a:off x="7158021" y="4767375"/>
              <a:ext cx="14502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k-SK" sz="1100" b="1" i="0" u="none" strike="noStrike" cap="none">
                  <a:solidFill>
                    <a:srgbClr val="072156"/>
                  </a:solidFill>
                  <a:latin typeface="Rubik"/>
                  <a:ea typeface="Rubik"/>
                  <a:cs typeface="Rubik"/>
                  <a:sym typeface="Rubik"/>
                </a:rPr>
                <a:t>GARANCIA</a:t>
              </a:r>
              <a:endParaRPr sz="11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899" name="Google Shape;899;p18"/>
            <p:cNvSpPr txBox="1"/>
            <p:nvPr/>
          </p:nvSpPr>
          <p:spPr>
            <a:xfrm>
              <a:off x="6991415" y="5008545"/>
              <a:ext cx="15273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k-SK" sz="1100" b="0" i="0" u="none" strike="noStrike" cap="none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Písomná garancia kmeňa klientov, podelíme sa o naše Know-How.</a:t>
              </a:r>
              <a:endParaRPr sz="11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900" name="Google Shape;900;p18"/>
            <p:cNvSpPr txBox="1"/>
            <p:nvPr/>
          </p:nvSpPr>
          <p:spPr>
            <a:xfrm>
              <a:off x="8608136" y="4777336"/>
              <a:ext cx="20211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k-SK" sz="1100" b="1" i="0" u="none" strike="noStrike" cap="none">
                  <a:solidFill>
                    <a:srgbClr val="072156"/>
                  </a:solidFill>
                  <a:latin typeface="Rubik"/>
                  <a:ea typeface="Rubik"/>
                  <a:cs typeface="Rubik"/>
                  <a:sym typeface="Rubik"/>
                </a:rPr>
                <a:t>PRIATEĽSKÁ ATMOSFÉRA</a:t>
              </a:r>
              <a:endParaRPr sz="11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901" name="Google Shape;901;p18"/>
            <p:cNvSpPr txBox="1"/>
            <p:nvPr/>
          </p:nvSpPr>
          <p:spPr>
            <a:xfrm>
              <a:off x="8596622" y="5046875"/>
              <a:ext cx="19548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k-SK" sz="1100" b="0" i="0" u="none" strike="noStrike" cap="none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Konferencie, Športové hry, Golfový turnaj, Triatlon, Školenia, Zájazdy, Večierky.</a:t>
              </a:r>
              <a:endParaRPr sz="11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902" name="Google Shape;902;p18"/>
            <p:cNvSpPr txBox="1"/>
            <p:nvPr/>
          </p:nvSpPr>
          <p:spPr>
            <a:xfrm>
              <a:off x="8890464" y="1365759"/>
              <a:ext cx="1367100" cy="6339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k-SK" sz="1100" b="1" i="0" u="none" strike="noStrike" cap="none">
                  <a:solidFill>
                    <a:srgbClr val="072156"/>
                  </a:solidFill>
                  <a:latin typeface="Rubik"/>
                  <a:ea typeface="Rubik"/>
                  <a:cs typeface="Rubik"/>
                  <a:sym typeface="Rubik"/>
                </a:rPr>
                <a:t>KOMPLEXNÉ</a:t>
              </a:r>
              <a:r>
                <a:rPr lang="sk-SK" sz="1100" b="1" i="0" u="none" strike="noStrike" cap="none">
                  <a:solidFill>
                    <a:srgbClr val="07215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sk-SK" sz="1100" b="1" i="0" u="none" strike="noStrike" cap="none">
                  <a:solidFill>
                    <a:srgbClr val="072156"/>
                  </a:solidFill>
                  <a:latin typeface="Rubik"/>
                  <a:ea typeface="Rubik"/>
                  <a:cs typeface="Rubik"/>
                  <a:sym typeface="Rubik"/>
                </a:rPr>
                <a:t>PORTFÓLIO</a:t>
              </a:r>
              <a:endParaRPr sz="11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marR="0" lvl="0" indent="0" algn="just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2156"/>
                </a:buClr>
                <a:buSzPts val="1100"/>
                <a:buFont typeface="Montserrat"/>
                <a:buNone/>
              </a:pPr>
              <a:endParaRPr sz="1100" b="1" i="0" u="none" strike="noStrike" cap="none">
                <a:solidFill>
                  <a:srgbClr val="07215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3" name="Google Shape;903;p18"/>
            <p:cNvSpPr txBox="1"/>
            <p:nvPr/>
          </p:nvSpPr>
          <p:spPr>
            <a:xfrm>
              <a:off x="8859209" y="1865495"/>
              <a:ext cx="1708500" cy="93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k-SK" sz="1100" b="0" i="0" u="none" strike="noStrike" cap="none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V ponuke máme produkty od všetkých relevantných partnerov, zo všetkých sektorov.</a:t>
              </a:r>
              <a:endParaRPr sz="11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904" name="Google Shape;904;p18"/>
            <p:cNvSpPr txBox="1"/>
            <p:nvPr/>
          </p:nvSpPr>
          <p:spPr>
            <a:xfrm>
              <a:off x="3251284" y="5034122"/>
              <a:ext cx="20832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k-SK" sz="1100" b="0" i="0" u="none" strike="noStrike" cap="none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Moderný OS PORTOS, full online nástroje, SSO elektronický záznam ZJ, Apka pre klientov, CRM</a:t>
              </a:r>
              <a:endParaRPr sz="11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905" name="Google Shape;905;p18"/>
            <p:cNvSpPr txBox="1"/>
            <p:nvPr/>
          </p:nvSpPr>
          <p:spPr>
            <a:xfrm>
              <a:off x="5209909" y="5008545"/>
              <a:ext cx="16980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sk-SK" sz="1100" b="0" i="0" u="none" strike="noStrike" cap="none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Definovanie pravidiel kariéry je plne vo Vašej kompetencii.</a:t>
              </a:r>
              <a:endParaRPr sz="11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" name="Google Shape;910;p19" descr="Obrázok, na ktorom je vonkajšie, voda, doprava, lietadlo&#10;&#10;Automaticky generovaný popis"/>
          <p:cNvPicPr preferRelativeResize="0"/>
          <p:nvPr/>
        </p:nvPicPr>
        <p:blipFill rotWithShape="1">
          <a:blip r:embed="rId3">
            <a:alphaModFix/>
          </a:blip>
          <a:srcRect l="42837" t="10450" r="15144" b="10450"/>
          <a:stretch/>
        </p:blipFill>
        <p:spPr>
          <a:xfrm>
            <a:off x="0" y="-2"/>
            <a:ext cx="535165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19"/>
          <p:cNvSpPr/>
          <p:nvPr/>
        </p:nvSpPr>
        <p:spPr>
          <a:xfrm>
            <a:off x="3581400" y="3924300"/>
            <a:ext cx="3676650" cy="2228850"/>
          </a:xfrm>
          <a:prstGeom prst="roundRect">
            <a:avLst>
              <a:gd name="adj" fmla="val 8547"/>
            </a:avLst>
          </a:prstGeom>
          <a:solidFill>
            <a:schemeClr val="lt1"/>
          </a:solidFill>
          <a:ln>
            <a:noFill/>
          </a:ln>
          <a:effectLst>
            <a:outerShdw blurRad="317500" sx="102000" sy="102000" algn="ctr" rotWithShape="0">
              <a:srgbClr val="000000">
                <a:alpha val="901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2" name="Google Shape;912;p19"/>
          <p:cNvSpPr/>
          <p:nvPr/>
        </p:nvSpPr>
        <p:spPr>
          <a:xfrm>
            <a:off x="7486650" y="3924300"/>
            <a:ext cx="3676650" cy="2228850"/>
          </a:xfrm>
          <a:prstGeom prst="roundRect">
            <a:avLst>
              <a:gd name="adj" fmla="val 8547"/>
            </a:avLst>
          </a:prstGeom>
          <a:solidFill>
            <a:srgbClr val="0721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3" name="Google Shape;913;p19"/>
          <p:cNvSpPr txBox="1"/>
          <p:nvPr/>
        </p:nvSpPr>
        <p:spPr>
          <a:xfrm>
            <a:off x="5804314" y="295414"/>
            <a:ext cx="2907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sk-SK" sz="40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GARANCIA</a:t>
            </a:r>
            <a:endParaRPr sz="40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14" name="Google Shape;914;p19"/>
          <p:cNvSpPr txBox="1"/>
          <p:nvPr/>
        </p:nvSpPr>
        <p:spPr>
          <a:xfrm>
            <a:off x="7582907" y="4152037"/>
            <a:ext cx="34512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Pomer výkon/cena </a:t>
            </a:r>
            <a:r>
              <a:rPr lang="sk-SK" sz="12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 zmysle províznej podmienky vs. nami dodaný balíček služieb, je nastavený harmonicky a vysoko konkurenčne.</a:t>
            </a:r>
            <a:endParaRPr sz="12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Storno fond je viac ako priateľský. Funguje dynamicky, za jasných pravidiel a jeho úlohou</a:t>
            </a:r>
            <a:r>
              <a:rPr lang="sk-SK" sz="12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sk-SK" sz="12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je</a:t>
            </a:r>
            <a:r>
              <a:rPr lang="sk-SK" sz="12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ochrana príjmu našich sprostredkovateľov.</a:t>
            </a:r>
            <a:endParaRPr sz="1200" b="1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15" name="Google Shape;915;p19"/>
          <p:cNvSpPr txBox="1"/>
          <p:nvPr/>
        </p:nvSpPr>
        <p:spPr>
          <a:xfrm>
            <a:off x="3694113" y="5029200"/>
            <a:ext cx="3451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Spolupráca je koncipovaná na partnerskom princípe Win-Win, so zreteľom na maximálnu transparentnosť. Jednoducho, to na čom sa dohodneme, to platí.</a:t>
            </a:r>
            <a:endParaRPr sz="12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16" name="Google Shape;916;p19"/>
          <p:cNvSpPr txBox="1"/>
          <p:nvPr/>
        </p:nvSpPr>
        <p:spPr>
          <a:xfrm>
            <a:off x="4224395" y="4524654"/>
            <a:ext cx="2330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Férové podmienky</a:t>
            </a:r>
            <a:endParaRPr sz="18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17" name="Google Shape;917;p19"/>
          <p:cNvSpPr/>
          <p:nvPr/>
        </p:nvSpPr>
        <p:spPr>
          <a:xfrm>
            <a:off x="10683875" y="-1516063"/>
            <a:ext cx="3003550" cy="300355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8" name="Google Shape;918;p19"/>
          <p:cNvSpPr txBox="1"/>
          <p:nvPr/>
        </p:nvSpPr>
        <p:spPr>
          <a:xfrm>
            <a:off x="5794513" y="1169572"/>
            <a:ext cx="52560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Dobré zmluvy robia dobrých priateľov. </a:t>
            </a:r>
            <a:r>
              <a:rPr lang="sk-SK" sz="16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Preto je u nás súčasťou štandardného znenia zmluvy napríklad aj </a:t>
            </a:r>
            <a:r>
              <a:rPr lang="sk-SK" sz="16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garancia kmeňa</a:t>
            </a:r>
            <a:r>
              <a:rPr lang="sk-SK" sz="16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 Vašich klientov a štruktúry poradcov, jasné pravidlá pre prípadnú kanibalizáciu, </a:t>
            </a:r>
            <a:r>
              <a:rPr lang="sk-SK" sz="16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možnosť dedičstva kmeňa</a:t>
            </a:r>
            <a:r>
              <a:rPr lang="sk-SK" sz="16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 a podobne.</a:t>
            </a:r>
            <a:endParaRPr sz="16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Nikoho do ničoho nenútime, a aj preto je v prípade záujmu o ukončenie spolupráce výpovedná lehota nastavená na obdobie len jedného mesiaca. Samozrejme, </a:t>
            </a:r>
            <a:r>
              <a:rPr lang="sk-SK" sz="16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bez zbytočných sankcií</a:t>
            </a:r>
            <a:r>
              <a:rPr lang="sk-SK" sz="16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  <a:endParaRPr sz="16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grpSp>
        <p:nvGrpSpPr>
          <p:cNvPr id="919" name="Google Shape;919;p19"/>
          <p:cNvGrpSpPr/>
          <p:nvPr/>
        </p:nvGrpSpPr>
        <p:grpSpPr>
          <a:xfrm>
            <a:off x="5132583" y="4061620"/>
            <a:ext cx="438150" cy="438150"/>
            <a:chOff x="3124200" y="5867400"/>
            <a:chExt cx="438150" cy="438150"/>
          </a:xfrm>
        </p:grpSpPr>
        <p:sp>
          <p:nvSpPr>
            <p:cNvPr id="920" name="Google Shape;920;p19"/>
            <p:cNvSpPr/>
            <p:nvPr/>
          </p:nvSpPr>
          <p:spPr>
            <a:xfrm>
              <a:off x="3124200" y="5867400"/>
              <a:ext cx="438150" cy="371475"/>
            </a:xfrm>
            <a:custGeom>
              <a:avLst/>
              <a:gdLst/>
              <a:ahLst/>
              <a:cxnLst/>
              <a:rect l="l" t="t" r="r" b="b"/>
              <a:pathLst>
                <a:path w="438150" h="371475" extrusionOk="0">
                  <a:moveTo>
                    <a:pt x="323850" y="371475"/>
                  </a:moveTo>
                  <a:lnTo>
                    <a:pt x="371475" y="371475"/>
                  </a:lnTo>
                  <a:lnTo>
                    <a:pt x="371475" y="285750"/>
                  </a:lnTo>
                  <a:lnTo>
                    <a:pt x="438150" y="219075"/>
                  </a:lnTo>
                  <a:lnTo>
                    <a:pt x="371475" y="152400"/>
                  </a:lnTo>
                  <a:lnTo>
                    <a:pt x="371475" y="66675"/>
                  </a:lnTo>
                  <a:lnTo>
                    <a:pt x="285750" y="66675"/>
                  </a:lnTo>
                  <a:lnTo>
                    <a:pt x="219075" y="0"/>
                  </a:lnTo>
                  <a:lnTo>
                    <a:pt x="152400" y="66675"/>
                  </a:lnTo>
                  <a:lnTo>
                    <a:pt x="66675" y="66675"/>
                  </a:lnTo>
                  <a:lnTo>
                    <a:pt x="66675" y="152400"/>
                  </a:lnTo>
                  <a:lnTo>
                    <a:pt x="0" y="219075"/>
                  </a:lnTo>
                  <a:lnTo>
                    <a:pt x="28575" y="247650"/>
                  </a:lnTo>
                </a:path>
              </a:pathLst>
            </a:custGeom>
            <a:noFill/>
            <a:ln w="19050" cap="flat" cmpd="sng">
              <a:solidFill>
                <a:srgbClr val="07215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21" name="Google Shape;921;p19"/>
            <p:cNvSpPr/>
            <p:nvPr/>
          </p:nvSpPr>
          <p:spPr>
            <a:xfrm>
              <a:off x="3190875" y="6257925"/>
              <a:ext cx="9525" cy="19050"/>
            </a:xfrm>
            <a:custGeom>
              <a:avLst/>
              <a:gdLst/>
              <a:ahLst/>
              <a:cxnLst/>
              <a:rect l="l" t="t" r="r" b="b"/>
              <a:pathLst>
                <a:path w="9525" h="19050" extrusionOk="0">
                  <a:moveTo>
                    <a:pt x="0" y="0"/>
                  </a:moveTo>
                  <a:lnTo>
                    <a:pt x="0" y="19050"/>
                  </a:lnTo>
                </a:path>
              </a:pathLst>
            </a:custGeom>
            <a:noFill/>
            <a:ln w="19050" cap="flat" cmpd="sng">
              <a:solidFill>
                <a:srgbClr val="07215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22" name="Google Shape;922;p19"/>
            <p:cNvSpPr/>
            <p:nvPr/>
          </p:nvSpPr>
          <p:spPr>
            <a:xfrm>
              <a:off x="3352800" y="6210300"/>
              <a:ext cx="66675" cy="47625"/>
            </a:xfrm>
            <a:custGeom>
              <a:avLst/>
              <a:gdLst/>
              <a:ahLst/>
              <a:cxnLst/>
              <a:rect l="l" t="t" r="r" b="b"/>
              <a:pathLst>
                <a:path w="66675" h="47625" extrusionOk="0">
                  <a:moveTo>
                    <a:pt x="47590" y="47504"/>
                  </a:moveTo>
                  <a:cubicBezTo>
                    <a:pt x="58115" y="47504"/>
                    <a:pt x="66640" y="38979"/>
                    <a:pt x="66640" y="28454"/>
                  </a:cubicBezTo>
                  <a:lnTo>
                    <a:pt x="66640" y="18929"/>
                  </a:lnTo>
                  <a:cubicBezTo>
                    <a:pt x="66640" y="8404"/>
                    <a:pt x="58115" y="-121"/>
                    <a:pt x="47590" y="-121"/>
                  </a:cubicBezTo>
                  <a:lnTo>
                    <a:pt x="-35" y="-121"/>
                  </a:lnTo>
                </a:path>
              </a:pathLst>
            </a:custGeom>
            <a:noFill/>
            <a:ln w="19050" cap="flat" cmpd="sng">
              <a:solidFill>
                <a:srgbClr val="07215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3152775" y="6143625"/>
              <a:ext cx="266700" cy="161925"/>
            </a:xfrm>
            <a:custGeom>
              <a:avLst/>
              <a:gdLst/>
              <a:ahLst/>
              <a:cxnLst/>
              <a:rect l="l" t="t" r="r" b="b"/>
              <a:pathLst>
                <a:path w="266700" h="161925" extrusionOk="0">
                  <a:moveTo>
                    <a:pt x="199990" y="114179"/>
                  </a:moveTo>
                  <a:lnTo>
                    <a:pt x="247615" y="114179"/>
                  </a:lnTo>
                  <a:cubicBezTo>
                    <a:pt x="258140" y="114179"/>
                    <a:pt x="266665" y="122704"/>
                    <a:pt x="266665" y="133229"/>
                  </a:cubicBezTo>
                  <a:lnTo>
                    <a:pt x="266665" y="142754"/>
                  </a:lnTo>
                  <a:cubicBezTo>
                    <a:pt x="266665" y="153279"/>
                    <a:pt x="258140" y="161804"/>
                    <a:pt x="247615" y="161804"/>
                  </a:cubicBezTo>
                  <a:lnTo>
                    <a:pt x="-35" y="161804"/>
                  </a:lnTo>
                  <a:lnTo>
                    <a:pt x="-35" y="-121"/>
                  </a:lnTo>
                  <a:lnTo>
                    <a:pt x="76165" y="-121"/>
                  </a:lnTo>
                  <a:lnTo>
                    <a:pt x="76165" y="161804"/>
                  </a:lnTo>
                </a:path>
              </a:pathLst>
            </a:custGeom>
            <a:noFill/>
            <a:ln w="19050" cap="flat" cmpd="sng">
              <a:solidFill>
                <a:srgbClr val="07215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24" name="Google Shape;924;p19"/>
            <p:cNvSpPr/>
            <p:nvPr/>
          </p:nvSpPr>
          <p:spPr>
            <a:xfrm>
              <a:off x="3352800" y="6162675"/>
              <a:ext cx="66675" cy="47625"/>
            </a:xfrm>
            <a:custGeom>
              <a:avLst/>
              <a:gdLst/>
              <a:ahLst/>
              <a:cxnLst/>
              <a:rect l="l" t="t" r="r" b="b"/>
              <a:pathLst>
                <a:path w="66675" h="47625" extrusionOk="0">
                  <a:moveTo>
                    <a:pt x="-35" y="-121"/>
                  </a:moveTo>
                  <a:lnTo>
                    <a:pt x="47590" y="-121"/>
                  </a:lnTo>
                  <a:cubicBezTo>
                    <a:pt x="58115" y="-121"/>
                    <a:pt x="66640" y="8404"/>
                    <a:pt x="66640" y="18929"/>
                  </a:cubicBezTo>
                  <a:lnTo>
                    <a:pt x="66640" y="28454"/>
                  </a:lnTo>
                  <a:cubicBezTo>
                    <a:pt x="66640" y="38979"/>
                    <a:pt x="58115" y="47504"/>
                    <a:pt x="47590" y="47504"/>
                  </a:cubicBezTo>
                  <a:lnTo>
                    <a:pt x="-35" y="47504"/>
                  </a:lnTo>
                </a:path>
              </a:pathLst>
            </a:custGeom>
            <a:noFill/>
            <a:ln w="19050" cap="flat" cmpd="sng">
              <a:solidFill>
                <a:srgbClr val="07215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25" name="Google Shape;925;p19"/>
            <p:cNvSpPr/>
            <p:nvPr/>
          </p:nvSpPr>
          <p:spPr>
            <a:xfrm>
              <a:off x="3228975" y="5991225"/>
              <a:ext cx="190500" cy="171450"/>
            </a:xfrm>
            <a:custGeom>
              <a:avLst/>
              <a:gdLst/>
              <a:ahLst/>
              <a:cxnLst/>
              <a:rect l="l" t="t" r="r" b="b"/>
              <a:pathLst>
                <a:path w="190500" h="171450" extrusionOk="0">
                  <a:moveTo>
                    <a:pt x="-35" y="152280"/>
                  </a:moveTo>
                  <a:lnTo>
                    <a:pt x="57115" y="76080"/>
                  </a:lnTo>
                  <a:lnTo>
                    <a:pt x="72545" y="14263"/>
                  </a:lnTo>
                  <a:cubicBezTo>
                    <a:pt x="74679" y="5805"/>
                    <a:pt x="82299" y="-120"/>
                    <a:pt x="91024" y="-120"/>
                  </a:cubicBezTo>
                  <a:lnTo>
                    <a:pt x="101787" y="-120"/>
                  </a:lnTo>
                  <a:cubicBezTo>
                    <a:pt x="112313" y="-225"/>
                    <a:pt x="120923" y="8224"/>
                    <a:pt x="121028" y="18739"/>
                  </a:cubicBezTo>
                  <a:cubicBezTo>
                    <a:pt x="121037" y="19692"/>
                    <a:pt x="120971" y="20654"/>
                    <a:pt x="120837" y="21597"/>
                  </a:cubicBezTo>
                  <a:lnTo>
                    <a:pt x="114265" y="66555"/>
                  </a:lnTo>
                  <a:lnTo>
                    <a:pt x="95215" y="123705"/>
                  </a:lnTo>
                  <a:lnTo>
                    <a:pt x="171415" y="123705"/>
                  </a:lnTo>
                  <a:cubicBezTo>
                    <a:pt x="181940" y="123705"/>
                    <a:pt x="190465" y="132230"/>
                    <a:pt x="190465" y="142755"/>
                  </a:cubicBezTo>
                  <a:lnTo>
                    <a:pt x="190465" y="152280"/>
                  </a:lnTo>
                  <a:cubicBezTo>
                    <a:pt x="190465" y="162805"/>
                    <a:pt x="181940" y="171330"/>
                    <a:pt x="171415" y="171330"/>
                  </a:cubicBezTo>
                </a:path>
              </a:pathLst>
            </a:custGeom>
            <a:noFill/>
            <a:ln w="19050" cap="flat" cmpd="sng">
              <a:solidFill>
                <a:srgbClr val="07215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20"/>
          <p:cNvSpPr/>
          <p:nvPr/>
        </p:nvSpPr>
        <p:spPr>
          <a:xfrm>
            <a:off x="-1744759" y="636103"/>
            <a:ext cx="4000500" cy="6490253"/>
          </a:xfrm>
          <a:prstGeom prst="roundRect">
            <a:avLst>
              <a:gd name="adj" fmla="val 35623"/>
            </a:avLst>
          </a:prstGeom>
          <a:solidFill>
            <a:srgbClr val="0721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31" name="Google Shape;93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212" y="2018127"/>
            <a:ext cx="4000499" cy="7881937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20"/>
          <p:cNvSpPr txBox="1"/>
          <p:nvPr/>
        </p:nvSpPr>
        <p:spPr>
          <a:xfrm>
            <a:off x="2948267" y="313290"/>
            <a:ext cx="5757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sk-SK" sz="40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DIGITÁLNY BALÍČEK</a:t>
            </a:r>
            <a:endParaRPr sz="40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33" name="Google Shape;933;p20"/>
          <p:cNvSpPr txBox="1"/>
          <p:nvPr/>
        </p:nvSpPr>
        <p:spPr>
          <a:xfrm>
            <a:off x="4923459" y="1366357"/>
            <a:ext cx="6509400" cy="24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sk-SK" sz="24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INOVÁCIE </a:t>
            </a:r>
            <a:r>
              <a:rPr lang="sk-SK" sz="16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sú v dnešnej digitálnej dobe nevyhnutnou súčasťou každodenného života všade okolo nás, finančné poradenstvo nevynímajúc. Sme si toho plne vedomí a preto do tejto oblasti rozvoja smerujeme každoročne vysoký objem investícií. Pridajte sa k nám a my Vás vyzbrojíme užitočným FIN-TECH softvérom tak, aby ste mohli fungovať maximálne PAPERLESS. Získajte trvalý náskok pred konkurenciou </a:t>
            </a:r>
            <a:r>
              <a:rPr lang="sk-SK" sz="24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☺.</a:t>
            </a:r>
            <a:endParaRPr sz="24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34" name="Google Shape;934;p20"/>
          <p:cNvSpPr/>
          <p:nvPr/>
        </p:nvSpPr>
        <p:spPr>
          <a:xfrm>
            <a:off x="10690225" y="-1516063"/>
            <a:ext cx="3003550" cy="300355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5" name="Google Shape;935;p20"/>
          <p:cNvSpPr txBox="1"/>
          <p:nvPr/>
        </p:nvSpPr>
        <p:spPr>
          <a:xfrm>
            <a:off x="4923459" y="3672319"/>
            <a:ext cx="35835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sz="1400" b="0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PORTOS - portál obchodnej služby</a:t>
            </a:r>
            <a:endParaRPr sz="1400" b="0" i="0" u="none" strike="noStrike" cap="none" dirty="0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sz="1400" b="0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SSO – „klik“ prihlásenie k partnerom</a:t>
            </a:r>
            <a:endParaRPr sz="1400" b="0" i="0" u="none" strike="noStrike" cap="none" dirty="0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sz="1400" b="0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On-line POROVNÁVAČ poistenia</a:t>
            </a:r>
            <a:endParaRPr sz="1400" b="0" i="0" u="none" strike="noStrike" cap="none" dirty="0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sz="1400" b="0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HYPO kalkulačka vrátane metodiky</a:t>
            </a:r>
            <a:endParaRPr sz="1400" b="0" i="0" u="none" strike="noStrike" cap="none" dirty="0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sz="1400" b="0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On-line INVESTIČNÁ kalkulačka</a:t>
            </a:r>
            <a:endParaRPr sz="1400" b="0" i="0" u="none" strike="noStrike" cap="none" dirty="0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sz="1400" b="0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Digitálny PROTOKOL</a:t>
            </a:r>
            <a:endParaRPr sz="1400" b="0" i="0" u="none" strike="noStrike" cap="none" dirty="0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sz="1400" b="0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PROMO-kódy</a:t>
            </a:r>
            <a:endParaRPr sz="1400" b="0" i="0" u="none" strike="noStrike" cap="none" dirty="0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sz="1400" b="0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On-line KANCELÁRIA</a:t>
            </a:r>
            <a:endParaRPr sz="1400" b="0" i="0" u="none" strike="noStrike" cap="none" dirty="0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sz="1400" b="0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CRM Modul</a:t>
            </a:r>
            <a:endParaRPr sz="1400" b="0" i="0" u="none" strike="noStrike" cap="none" dirty="0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sz="1400" b="0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Klientska aplikácia </a:t>
            </a:r>
            <a:r>
              <a:rPr lang="sk-SK" sz="1400" b="0" i="0" u="none" strike="noStrike" cap="none" dirty="0" err="1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iŠanón</a:t>
            </a:r>
            <a:r>
              <a:rPr lang="sk-SK" sz="1400" b="0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 3.0</a:t>
            </a:r>
            <a:endParaRPr sz="1400" b="0" i="0" u="none" strike="noStrike" cap="none" dirty="0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grpSp>
        <p:nvGrpSpPr>
          <p:cNvPr id="936" name="Google Shape;936;p20"/>
          <p:cNvGrpSpPr/>
          <p:nvPr/>
        </p:nvGrpSpPr>
        <p:grpSpPr>
          <a:xfrm>
            <a:off x="8278909" y="3672319"/>
            <a:ext cx="3714308" cy="2193580"/>
            <a:chOff x="6975917" y="2775985"/>
            <a:chExt cx="5819775" cy="3429000"/>
          </a:xfrm>
        </p:grpSpPr>
        <p:pic>
          <p:nvPicPr>
            <p:cNvPr id="937" name="Google Shape;937;p20"/>
            <p:cNvPicPr preferRelativeResize="0"/>
            <p:nvPr/>
          </p:nvPicPr>
          <p:blipFill rotWithShape="1">
            <a:blip r:embed="rId5">
              <a:alphaModFix/>
            </a:blip>
            <a:srcRect l="-435" r="2"/>
            <a:stretch/>
          </p:blipFill>
          <p:spPr>
            <a:xfrm>
              <a:off x="6975917" y="2775985"/>
              <a:ext cx="5819775" cy="342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8" name="Google Shape;938;p20"/>
            <p:cNvPicPr preferRelativeResize="0"/>
            <p:nvPr/>
          </p:nvPicPr>
          <p:blipFill rotWithShape="1">
            <a:blip r:embed="rId6">
              <a:alphaModFix/>
            </a:blip>
            <a:srcRect l="7388" r="7388"/>
            <a:stretch/>
          </p:blipFill>
          <p:spPr>
            <a:xfrm>
              <a:off x="7687186" y="2959169"/>
              <a:ext cx="4425950" cy="2805112"/>
            </a:xfrm>
            <a:custGeom>
              <a:avLst/>
              <a:gdLst/>
              <a:ahLst/>
              <a:cxnLst/>
              <a:rect l="l" t="t" r="r" b="b"/>
              <a:pathLst>
                <a:path w="4094668" h="2640147" extrusionOk="0">
                  <a:moveTo>
                    <a:pt x="0" y="0"/>
                  </a:moveTo>
                  <a:lnTo>
                    <a:pt x="4094668" y="0"/>
                  </a:lnTo>
                  <a:lnTo>
                    <a:pt x="4094668" y="2640147"/>
                  </a:lnTo>
                  <a:lnTo>
                    <a:pt x="0" y="264014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tile tx="0" ty="0" sx="100000" sy="100000" flip="none" algn="tl"/>
            </a:blipFill>
            <a:ln>
              <a:noFill/>
            </a:ln>
          </p:spPr>
        </p:pic>
      </p:grpSp>
      <p:pic>
        <p:nvPicPr>
          <p:cNvPr id="939" name="Google Shape;939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0412" y="2637375"/>
            <a:ext cx="3416075" cy="67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21"/>
          <p:cNvSpPr/>
          <p:nvPr/>
        </p:nvSpPr>
        <p:spPr>
          <a:xfrm>
            <a:off x="-1402080" y="-123825"/>
            <a:ext cx="5581933" cy="8101965"/>
          </a:xfrm>
          <a:prstGeom prst="roundRect">
            <a:avLst>
              <a:gd name="adj" fmla="val 35121"/>
            </a:avLst>
          </a:prstGeom>
          <a:solidFill>
            <a:srgbClr val="0721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45" name="Google Shape;945;p21"/>
          <p:cNvGrpSpPr/>
          <p:nvPr/>
        </p:nvGrpSpPr>
        <p:grpSpPr>
          <a:xfrm>
            <a:off x="6483547" y="2198661"/>
            <a:ext cx="3159885" cy="3235877"/>
            <a:chOff x="4211638" y="1973263"/>
            <a:chExt cx="3768725" cy="3687762"/>
          </a:xfrm>
        </p:grpSpPr>
        <p:sp>
          <p:nvSpPr>
            <p:cNvPr id="946" name="Google Shape;946;p21"/>
            <p:cNvSpPr/>
            <p:nvPr/>
          </p:nvSpPr>
          <p:spPr>
            <a:xfrm>
              <a:off x="5543550" y="3816350"/>
              <a:ext cx="2436813" cy="1844675"/>
            </a:xfrm>
            <a:custGeom>
              <a:avLst/>
              <a:gdLst/>
              <a:ahLst/>
              <a:cxnLst/>
              <a:rect l="l" t="t" r="r" b="b"/>
              <a:pathLst>
                <a:path w="841" h="650" extrusionOk="0">
                  <a:moveTo>
                    <a:pt x="746" y="0"/>
                  </a:moveTo>
                  <a:cubicBezTo>
                    <a:pt x="644" y="0"/>
                    <a:pt x="644" y="0"/>
                    <a:pt x="644" y="0"/>
                  </a:cubicBezTo>
                  <a:cubicBezTo>
                    <a:pt x="650" y="17"/>
                    <a:pt x="654" y="35"/>
                    <a:pt x="654" y="53"/>
                  </a:cubicBezTo>
                  <a:cubicBezTo>
                    <a:pt x="654" y="130"/>
                    <a:pt x="592" y="192"/>
                    <a:pt x="516" y="192"/>
                  </a:cubicBezTo>
                  <a:cubicBezTo>
                    <a:pt x="439" y="192"/>
                    <a:pt x="377" y="130"/>
                    <a:pt x="377" y="53"/>
                  </a:cubicBezTo>
                  <a:cubicBezTo>
                    <a:pt x="377" y="35"/>
                    <a:pt x="381" y="17"/>
                    <a:pt x="388" y="0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197"/>
                    <a:pt x="191" y="197"/>
                    <a:pt x="191" y="197"/>
                  </a:cubicBezTo>
                  <a:cubicBezTo>
                    <a:pt x="175" y="191"/>
                    <a:pt x="157" y="187"/>
                    <a:pt x="138" y="187"/>
                  </a:cubicBezTo>
                  <a:cubicBezTo>
                    <a:pt x="62" y="187"/>
                    <a:pt x="0" y="249"/>
                    <a:pt x="0" y="325"/>
                  </a:cubicBezTo>
                  <a:cubicBezTo>
                    <a:pt x="0" y="402"/>
                    <a:pt x="62" y="464"/>
                    <a:pt x="138" y="464"/>
                  </a:cubicBezTo>
                  <a:cubicBezTo>
                    <a:pt x="157" y="464"/>
                    <a:pt x="175" y="460"/>
                    <a:pt x="191" y="453"/>
                  </a:cubicBezTo>
                  <a:cubicBezTo>
                    <a:pt x="191" y="556"/>
                    <a:pt x="191" y="556"/>
                    <a:pt x="191" y="556"/>
                  </a:cubicBezTo>
                  <a:cubicBezTo>
                    <a:pt x="191" y="608"/>
                    <a:pt x="233" y="650"/>
                    <a:pt x="285" y="650"/>
                  </a:cubicBezTo>
                  <a:cubicBezTo>
                    <a:pt x="746" y="650"/>
                    <a:pt x="746" y="650"/>
                    <a:pt x="746" y="650"/>
                  </a:cubicBezTo>
                  <a:cubicBezTo>
                    <a:pt x="798" y="650"/>
                    <a:pt x="841" y="608"/>
                    <a:pt x="841" y="556"/>
                  </a:cubicBezTo>
                  <a:cubicBezTo>
                    <a:pt x="841" y="95"/>
                    <a:pt x="841" y="95"/>
                    <a:pt x="841" y="95"/>
                  </a:cubicBezTo>
                  <a:cubicBezTo>
                    <a:pt x="841" y="43"/>
                    <a:pt x="798" y="0"/>
                    <a:pt x="746" y="0"/>
                  </a:cubicBezTo>
                </a:path>
              </a:pathLst>
            </a:custGeom>
            <a:solidFill>
              <a:srgbClr val="FF9600"/>
            </a:solidFill>
            <a:ln w="539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275" tIns="45625" rIns="91275" bIns="456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4211638" y="3271838"/>
              <a:ext cx="1884362" cy="2389187"/>
            </a:xfrm>
            <a:custGeom>
              <a:avLst/>
              <a:gdLst/>
              <a:ahLst/>
              <a:cxnLst/>
              <a:rect l="l" t="t" r="r" b="b"/>
              <a:pathLst>
                <a:path w="650" h="841" extrusionOk="0">
                  <a:moveTo>
                    <a:pt x="597" y="378"/>
                  </a:moveTo>
                  <a:cubicBezTo>
                    <a:pt x="616" y="378"/>
                    <a:pt x="634" y="381"/>
                    <a:pt x="650" y="388"/>
                  </a:cubicBezTo>
                  <a:cubicBezTo>
                    <a:pt x="650" y="286"/>
                    <a:pt x="650" y="286"/>
                    <a:pt x="650" y="286"/>
                  </a:cubicBezTo>
                  <a:cubicBezTo>
                    <a:pt x="650" y="284"/>
                    <a:pt x="650" y="283"/>
                    <a:pt x="650" y="282"/>
                  </a:cubicBezTo>
                  <a:cubicBezTo>
                    <a:pt x="650" y="191"/>
                    <a:pt x="650" y="191"/>
                    <a:pt x="650" y="191"/>
                  </a:cubicBezTo>
                  <a:cubicBezTo>
                    <a:pt x="453" y="191"/>
                    <a:pt x="453" y="191"/>
                    <a:pt x="453" y="191"/>
                  </a:cubicBezTo>
                  <a:cubicBezTo>
                    <a:pt x="460" y="175"/>
                    <a:pt x="464" y="157"/>
                    <a:pt x="464" y="138"/>
                  </a:cubicBezTo>
                  <a:cubicBezTo>
                    <a:pt x="464" y="62"/>
                    <a:pt x="402" y="0"/>
                    <a:pt x="325" y="0"/>
                  </a:cubicBezTo>
                  <a:cubicBezTo>
                    <a:pt x="249" y="0"/>
                    <a:pt x="187" y="62"/>
                    <a:pt x="187" y="138"/>
                  </a:cubicBezTo>
                  <a:cubicBezTo>
                    <a:pt x="187" y="157"/>
                    <a:pt x="191" y="175"/>
                    <a:pt x="197" y="191"/>
                  </a:cubicBezTo>
                  <a:cubicBezTo>
                    <a:pt x="95" y="191"/>
                    <a:pt x="95" y="191"/>
                    <a:pt x="95" y="191"/>
                  </a:cubicBezTo>
                  <a:cubicBezTo>
                    <a:pt x="43" y="191"/>
                    <a:pt x="0" y="234"/>
                    <a:pt x="0" y="286"/>
                  </a:cubicBezTo>
                  <a:cubicBezTo>
                    <a:pt x="0" y="746"/>
                    <a:pt x="0" y="746"/>
                    <a:pt x="0" y="746"/>
                  </a:cubicBezTo>
                  <a:cubicBezTo>
                    <a:pt x="0" y="799"/>
                    <a:pt x="43" y="841"/>
                    <a:pt x="95" y="841"/>
                  </a:cubicBezTo>
                  <a:cubicBezTo>
                    <a:pt x="556" y="841"/>
                    <a:pt x="556" y="841"/>
                    <a:pt x="556" y="841"/>
                  </a:cubicBezTo>
                  <a:cubicBezTo>
                    <a:pt x="608" y="841"/>
                    <a:pt x="650" y="799"/>
                    <a:pt x="650" y="746"/>
                  </a:cubicBezTo>
                  <a:cubicBezTo>
                    <a:pt x="650" y="644"/>
                    <a:pt x="650" y="644"/>
                    <a:pt x="650" y="644"/>
                  </a:cubicBezTo>
                  <a:cubicBezTo>
                    <a:pt x="634" y="651"/>
                    <a:pt x="616" y="654"/>
                    <a:pt x="597" y="654"/>
                  </a:cubicBezTo>
                  <a:cubicBezTo>
                    <a:pt x="521" y="654"/>
                    <a:pt x="459" y="592"/>
                    <a:pt x="459" y="516"/>
                  </a:cubicBezTo>
                  <a:cubicBezTo>
                    <a:pt x="459" y="440"/>
                    <a:pt x="521" y="378"/>
                    <a:pt x="597" y="378"/>
                  </a:cubicBezTo>
                </a:path>
              </a:pathLst>
            </a:custGeom>
            <a:solidFill>
              <a:srgbClr val="072156"/>
            </a:solidFill>
            <a:ln w="539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275" tIns="45625" rIns="91275" bIns="456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6096000" y="1973263"/>
              <a:ext cx="1884363" cy="2387600"/>
            </a:xfrm>
            <a:custGeom>
              <a:avLst/>
              <a:gdLst/>
              <a:ahLst/>
              <a:cxnLst/>
              <a:rect l="l" t="t" r="r" b="b"/>
              <a:pathLst>
                <a:path w="650" h="841" extrusionOk="0">
                  <a:moveTo>
                    <a:pt x="555" y="0"/>
                  </a:moveTo>
                  <a:cubicBezTo>
                    <a:pt x="94" y="0"/>
                    <a:pt x="94" y="0"/>
                    <a:pt x="94" y="0"/>
                  </a:cubicBezTo>
                  <a:cubicBezTo>
                    <a:pt x="42" y="0"/>
                    <a:pt x="0" y="42"/>
                    <a:pt x="0" y="9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16" y="190"/>
                    <a:pt x="34" y="186"/>
                    <a:pt x="53" y="186"/>
                  </a:cubicBezTo>
                  <a:cubicBezTo>
                    <a:pt x="129" y="186"/>
                    <a:pt x="191" y="248"/>
                    <a:pt x="191" y="325"/>
                  </a:cubicBezTo>
                  <a:cubicBezTo>
                    <a:pt x="191" y="401"/>
                    <a:pt x="129" y="463"/>
                    <a:pt x="53" y="463"/>
                  </a:cubicBezTo>
                  <a:cubicBezTo>
                    <a:pt x="34" y="463"/>
                    <a:pt x="16" y="459"/>
                    <a:pt x="0" y="453"/>
                  </a:cubicBezTo>
                  <a:cubicBezTo>
                    <a:pt x="0" y="536"/>
                    <a:pt x="0" y="536"/>
                    <a:pt x="0" y="536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649"/>
                    <a:pt x="0" y="649"/>
                    <a:pt x="0" y="649"/>
                  </a:cubicBezTo>
                  <a:cubicBezTo>
                    <a:pt x="197" y="650"/>
                    <a:pt x="197" y="650"/>
                    <a:pt x="197" y="650"/>
                  </a:cubicBezTo>
                  <a:cubicBezTo>
                    <a:pt x="190" y="666"/>
                    <a:pt x="186" y="684"/>
                    <a:pt x="186" y="703"/>
                  </a:cubicBezTo>
                  <a:cubicBezTo>
                    <a:pt x="186" y="779"/>
                    <a:pt x="248" y="841"/>
                    <a:pt x="325" y="841"/>
                  </a:cubicBezTo>
                  <a:cubicBezTo>
                    <a:pt x="401" y="841"/>
                    <a:pt x="463" y="779"/>
                    <a:pt x="463" y="703"/>
                  </a:cubicBezTo>
                  <a:cubicBezTo>
                    <a:pt x="463" y="684"/>
                    <a:pt x="459" y="666"/>
                    <a:pt x="453" y="650"/>
                  </a:cubicBezTo>
                  <a:cubicBezTo>
                    <a:pt x="555" y="650"/>
                    <a:pt x="555" y="650"/>
                    <a:pt x="555" y="650"/>
                  </a:cubicBezTo>
                  <a:cubicBezTo>
                    <a:pt x="607" y="650"/>
                    <a:pt x="650" y="607"/>
                    <a:pt x="650" y="555"/>
                  </a:cubicBezTo>
                  <a:cubicBezTo>
                    <a:pt x="650" y="94"/>
                    <a:pt x="650" y="94"/>
                    <a:pt x="650" y="94"/>
                  </a:cubicBezTo>
                  <a:cubicBezTo>
                    <a:pt x="650" y="42"/>
                    <a:pt x="607" y="0"/>
                    <a:pt x="555" y="0"/>
                  </a:cubicBezTo>
                </a:path>
              </a:pathLst>
            </a:custGeom>
            <a:solidFill>
              <a:srgbClr val="072156"/>
            </a:solidFill>
            <a:ln w="539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275" tIns="45625" rIns="91275" bIns="456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4211638" y="1973263"/>
              <a:ext cx="2436812" cy="1843087"/>
            </a:xfrm>
            <a:custGeom>
              <a:avLst/>
              <a:gdLst/>
              <a:ahLst/>
              <a:cxnLst/>
              <a:rect l="l" t="t" r="r" b="b"/>
              <a:pathLst>
                <a:path w="841" h="649" extrusionOk="0">
                  <a:moveTo>
                    <a:pt x="703" y="186"/>
                  </a:moveTo>
                  <a:cubicBezTo>
                    <a:pt x="684" y="186"/>
                    <a:pt x="666" y="190"/>
                    <a:pt x="650" y="197"/>
                  </a:cubicBezTo>
                  <a:cubicBezTo>
                    <a:pt x="650" y="94"/>
                    <a:pt x="650" y="94"/>
                    <a:pt x="650" y="94"/>
                  </a:cubicBezTo>
                  <a:cubicBezTo>
                    <a:pt x="650" y="42"/>
                    <a:pt x="608" y="0"/>
                    <a:pt x="556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43" y="0"/>
                    <a:pt x="0" y="42"/>
                    <a:pt x="0" y="94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607"/>
                    <a:pt x="43" y="649"/>
                    <a:pt x="95" y="649"/>
                  </a:cubicBezTo>
                  <a:cubicBezTo>
                    <a:pt x="197" y="649"/>
                    <a:pt x="197" y="649"/>
                    <a:pt x="197" y="649"/>
                  </a:cubicBezTo>
                  <a:cubicBezTo>
                    <a:pt x="191" y="633"/>
                    <a:pt x="187" y="615"/>
                    <a:pt x="187" y="596"/>
                  </a:cubicBezTo>
                  <a:cubicBezTo>
                    <a:pt x="187" y="520"/>
                    <a:pt x="249" y="458"/>
                    <a:pt x="325" y="458"/>
                  </a:cubicBezTo>
                  <a:cubicBezTo>
                    <a:pt x="402" y="458"/>
                    <a:pt x="464" y="520"/>
                    <a:pt x="464" y="596"/>
                  </a:cubicBezTo>
                  <a:cubicBezTo>
                    <a:pt x="464" y="615"/>
                    <a:pt x="460" y="633"/>
                    <a:pt x="453" y="649"/>
                  </a:cubicBezTo>
                  <a:cubicBezTo>
                    <a:pt x="650" y="649"/>
                    <a:pt x="650" y="649"/>
                    <a:pt x="650" y="649"/>
                  </a:cubicBezTo>
                  <a:cubicBezTo>
                    <a:pt x="650" y="559"/>
                    <a:pt x="650" y="559"/>
                    <a:pt x="650" y="559"/>
                  </a:cubicBezTo>
                  <a:cubicBezTo>
                    <a:pt x="650" y="557"/>
                    <a:pt x="650" y="556"/>
                    <a:pt x="650" y="555"/>
                  </a:cubicBezTo>
                  <a:cubicBezTo>
                    <a:pt x="650" y="452"/>
                    <a:pt x="650" y="452"/>
                    <a:pt x="650" y="452"/>
                  </a:cubicBezTo>
                  <a:cubicBezTo>
                    <a:pt x="666" y="459"/>
                    <a:pt x="684" y="463"/>
                    <a:pt x="703" y="463"/>
                  </a:cubicBezTo>
                  <a:cubicBezTo>
                    <a:pt x="779" y="463"/>
                    <a:pt x="841" y="401"/>
                    <a:pt x="841" y="325"/>
                  </a:cubicBezTo>
                  <a:cubicBezTo>
                    <a:pt x="841" y="248"/>
                    <a:pt x="779" y="186"/>
                    <a:pt x="703" y="186"/>
                  </a:cubicBezTo>
                </a:path>
              </a:pathLst>
            </a:custGeom>
            <a:gradFill>
              <a:gsLst>
                <a:gs pos="0">
                  <a:srgbClr val="FF9600"/>
                </a:gs>
                <a:gs pos="100000">
                  <a:srgbClr val="FF9600"/>
                </a:gs>
              </a:gsLst>
              <a:lin ang="5400000" scaled="0"/>
            </a:gradFill>
            <a:ln w="539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275" tIns="45625" rIns="91275" bIns="456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6923088" y="4730750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496" h="496" extrusionOk="0">
                  <a:moveTo>
                    <a:pt x="406" y="492"/>
                  </a:moveTo>
                  <a:cubicBezTo>
                    <a:pt x="407" y="271"/>
                    <a:pt x="227" y="90"/>
                    <a:pt x="5" y="89"/>
                  </a:cubicBezTo>
                  <a:lnTo>
                    <a:pt x="6" y="0"/>
                  </a:lnTo>
                  <a:cubicBezTo>
                    <a:pt x="277" y="1"/>
                    <a:pt x="496" y="222"/>
                    <a:pt x="495" y="493"/>
                  </a:cubicBezTo>
                  <a:lnTo>
                    <a:pt x="406" y="492"/>
                  </a:lnTo>
                  <a:close/>
                  <a:moveTo>
                    <a:pt x="78" y="419"/>
                  </a:moveTo>
                  <a:cubicBezTo>
                    <a:pt x="94" y="436"/>
                    <a:pt x="94" y="463"/>
                    <a:pt x="78" y="479"/>
                  </a:cubicBezTo>
                  <a:cubicBezTo>
                    <a:pt x="61" y="496"/>
                    <a:pt x="34" y="496"/>
                    <a:pt x="17" y="479"/>
                  </a:cubicBezTo>
                  <a:cubicBezTo>
                    <a:pt x="0" y="462"/>
                    <a:pt x="0" y="435"/>
                    <a:pt x="17" y="419"/>
                  </a:cubicBezTo>
                  <a:cubicBezTo>
                    <a:pt x="34" y="402"/>
                    <a:pt x="61" y="402"/>
                    <a:pt x="78" y="419"/>
                  </a:cubicBezTo>
                  <a:close/>
                  <a:moveTo>
                    <a:pt x="227" y="492"/>
                  </a:moveTo>
                  <a:lnTo>
                    <a:pt x="138" y="492"/>
                  </a:lnTo>
                  <a:cubicBezTo>
                    <a:pt x="138" y="418"/>
                    <a:pt x="78" y="357"/>
                    <a:pt x="4" y="357"/>
                  </a:cubicBezTo>
                  <a:lnTo>
                    <a:pt x="5" y="268"/>
                  </a:lnTo>
                  <a:cubicBezTo>
                    <a:pt x="128" y="268"/>
                    <a:pt x="228" y="369"/>
                    <a:pt x="227" y="492"/>
                  </a:cubicBezTo>
                  <a:close/>
                  <a:moveTo>
                    <a:pt x="361" y="492"/>
                  </a:moveTo>
                  <a:lnTo>
                    <a:pt x="272" y="492"/>
                  </a:lnTo>
                  <a:cubicBezTo>
                    <a:pt x="272" y="344"/>
                    <a:pt x="153" y="224"/>
                    <a:pt x="5" y="223"/>
                  </a:cubicBezTo>
                  <a:lnTo>
                    <a:pt x="5" y="134"/>
                  </a:lnTo>
                  <a:cubicBezTo>
                    <a:pt x="202" y="135"/>
                    <a:pt x="362" y="295"/>
                    <a:pt x="361" y="4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275" tIns="45625" rIns="91275" bIns="456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6894513" y="2614613"/>
              <a:ext cx="381000" cy="509587"/>
            </a:xfrm>
            <a:custGeom>
              <a:avLst/>
              <a:gdLst/>
              <a:ahLst/>
              <a:cxnLst/>
              <a:rect l="l" t="t" r="r" b="b"/>
              <a:pathLst>
                <a:path w="609" h="813" extrusionOk="0">
                  <a:moveTo>
                    <a:pt x="609" y="813"/>
                  </a:moveTo>
                  <a:lnTo>
                    <a:pt x="0" y="813"/>
                  </a:lnTo>
                  <a:lnTo>
                    <a:pt x="0" y="102"/>
                  </a:lnTo>
                  <a:lnTo>
                    <a:pt x="78" y="102"/>
                  </a:lnTo>
                  <a:lnTo>
                    <a:pt x="102" y="102"/>
                  </a:lnTo>
                  <a:lnTo>
                    <a:pt x="153" y="102"/>
                  </a:lnTo>
                  <a:lnTo>
                    <a:pt x="153" y="51"/>
                  </a:lnTo>
                  <a:lnTo>
                    <a:pt x="232" y="51"/>
                  </a:lnTo>
                  <a:cubicBezTo>
                    <a:pt x="243" y="22"/>
                    <a:pt x="271" y="0"/>
                    <a:pt x="304" y="0"/>
                  </a:cubicBezTo>
                  <a:cubicBezTo>
                    <a:pt x="337" y="0"/>
                    <a:pt x="366" y="22"/>
                    <a:pt x="376" y="51"/>
                  </a:cubicBezTo>
                  <a:lnTo>
                    <a:pt x="456" y="51"/>
                  </a:lnTo>
                  <a:lnTo>
                    <a:pt x="456" y="102"/>
                  </a:lnTo>
                  <a:lnTo>
                    <a:pt x="506" y="102"/>
                  </a:lnTo>
                  <a:lnTo>
                    <a:pt x="525" y="102"/>
                  </a:lnTo>
                  <a:lnTo>
                    <a:pt x="609" y="102"/>
                  </a:lnTo>
                  <a:lnTo>
                    <a:pt x="609" y="813"/>
                  </a:lnTo>
                  <a:close/>
                  <a:moveTo>
                    <a:pt x="456" y="357"/>
                  </a:moveTo>
                  <a:lnTo>
                    <a:pt x="152" y="357"/>
                  </a:lnTo>
                  <a:lnTo>
                    <a:pt x="152" y="307"/>
                  </a:lnTo>
                  <a:lnTo>
                    <a:pt x="456" y="307"/>
                  </a:lnTo>
                  <a:lnTo>
                    <a:pt x="456" y="357"/>
                  </a:lnTo>
                  <a:close/>
                  <a:moveTo>
                    <a:pt x="456" y="153"/>
                  </a:moveTo>
                  <a:lnTo>
                    <a:pt x="456" y="204"/>
                  </a:lnTo>
                  <a:lnTo>
                    <a:pt x="153" y="204"/>
                  </a:lnTo>
                  <a:lnTo>
                    <a:pt x="153" y="153"/>
                  </a:lnTo>
                  <a:lnTo>
                    <a:pt x="102" y="153"/>
                  </a:lnTo>
                  <a:lnTo>
                    <a:pt x="51" y="153"/>
                  </a:lnTo>
                  <a:lnTo>
                    <a:pt x="51" y="762"/>
                  </a:lnTo>
                  <a:lnTo>
                    <a:pt x="558" y="762"/>
                  </a:lnTo>
                  <a:lnTo>
                    <a:pt x="558" y="153"/>
                  </a:lnTo>
                  <a:lnTo>
                    <a:pt x="506" y="153"/>
                  </a:lnTo>
                  <a:lnTo>
                    <a:pt x="456" y="153"/>
                  </a:lnTo>
                  <a:close/>
                  <a:moveTo>
                    <a:pt x="456" y="660"/>
                  </a:moveTo>
                  <a:lnTo>
                    <a:pt x="152" y="660"/>
                  </a:lnTo>
                  <a:lnTo>
                    <a:pt x="152" y="610"/>
                  </a:lnTo>
                  <a:lnTo>
                    <a:pt x="456" y="610"/>
                  </a:lnTo>
                  <a:lnTo>
                    <a:pt x="456" y="660"/>
                  </a:lnTo>
                  <a:close/>
                  <a:moveTo>
                    <a:pt x="456" y="559"/>
                  </a:moveTo>
                  <a:lnTo>
                    <a:pt x="152" y="559"/>
                  </a:lnTo>
                  <a:lnTo>
                    <a:pt x="152" y="508"/>
                  </a:lnTo>
                  <a:lnTo>
                    <a:pt x="456" y="508"/>
                  </a:lnTo>
                  <a:lnTo>
                    <a:pt x="456" y="559"/>
                  </a:lnTo>
                  <a:close/>
                  <a:moveTo>
                    <a:pt x="456" y="457"/>
                  </a:moveTo>
                  <a:lnTo>
                    <a:pt x="152" y="457"/>
                  </a:lnTo>
                  <a:lnTo>
                    <a:pt x="152" y="407"/>
                  </a:lnTo>
                  <a:lnTo>
                    <a:pt x="456" y="407"/>
                  </a:lnTo>
                  <a:lnTo>
                    <a:pt x="456" y="457"/>
                  </a:lnTo>
                  <a:close/>
                  <a:moveTo>
                    <a:pt x="204" y="153"/>
                  </a:moveTo>
                  <a:lnTo>
                    <a:pt x="405" y="153"/>
                  </a:lnTo>
                  <a:lnTo>
                    <a:pt x="405" y="102"/>
                  </a:lnTo>
                  <a:lnTo>
                    <a:pt x="330" y="102"/>
                  </a:lnTo>
                  <a:lnTo>
                    <a:pt x="330" y="77"/>
                  </a:lnTo>
                  <a:cubicBezTo>
                    <a:pt x="330" y="63"/>
                    <a:pt x="318" y="51"/>
                    <a:pt x="304" y="51"/>
                  </a:cubicBezTo>
                  <a:cubicBezTo>
                    <a:pt x="290" y="51"/>
                    <a:pt x="279" y="63"/>
                    <a:pt x="279" y="77"/>
                  </a:cubicBezTo>
                  <a:lnTo>
                    <a:pt x="279" y="102"/>
                  </a:lnTo>
                  <a:lnTo>
                    <a:pt x="204" y="102"/>
                  </a:lnTo>
                  <a:lnTo>
                    <a:pt x="204" y="15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275" tIns="45625" rIns="91275" bIns="456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4883150" y="4657725"/>
              <a:ext cx="431800" cy="425450"/>
            </a:xfrm>
            <a:custGeom>
              <a:avLst/>
              <a:gdLst/>
              <a:ahLst/>
              <a:cxnLst/>
              <a:rect l="l" t="t" r="r" b="b"/>
              <a:pathLst>
                <a:path w="643" h="629" extrusionOk="0">
                  <a:moveTo>
                    <a:pt x="424" y="314"/>
                  </a:moveTo>
                  <a:cubicBezTo>
                    <a:pt x="424" y="370"/>
                    <a:pt x="378" y="415"/>
                    <a:pt x="321" y="415"/>
                  </a:cubicBezTo>
                  <a:cubicBezTo>
                    <a:pt x="265" y="415"/>
                    <a:pt x="218" y="370"/>
                    <a:pt x="218" y="314"/>
                  </a:cubicBezTo>
                  <a:cubicBezTo>
                    <a:pt x="218" y="259"/>
                    <a:pt x="265" y="213"/>
                    <a:pt x="321" y="213"/>
                  </a:cubicBezTo>
                  <a:cubicBezTo>
                    <a:pt x="378" y="213"/>
                    <a:pt x="424" y="259"/>
                    <a:pt x="424" y="314"/>
                  </a:cubicBezTo>
                  <a:close/>
                  <a:moveTo>
                    <a:pt x="554" y="242"/>
                  </a:moveTo>
                  <a:lnTo>
                    <a:pt x="538" y="204"/>
                  </a:lnTo>
                  <a:cubicBezTo>
                    <a:pt x="538" y="204"/>
                    <a:pt x="576" y="118"/>
                    <a:pt x="572" y="115"/>
                  </a:cubicBezTo>
                  <a:lnTo>
                    <a:pt x="522" y="66"/>
                  </a:lnTo>
                  <a:cubicBezTo>
                    <a:pt x="519" y="63"/>
                    <a:pt x="434" y="102"/>
                    <a:pt x="434" y="102"/>
                  </a:cubicBezTo>
                  <a:lnTo>
                    <a:pt x="395" y="86"/>
                  </a:lnTo>
                  <a:cubicBezTo>
                    <a:pt x="395" y="86"/>
                    <a:pt x="360" y="0"/>
                    <a:pt x="355" y="0"/>
                  </a:cubicBezTo>
                  <a:lnTo>
                    <a:pt x="285" y="0"/>
                  </a:lnTo>
                  <a:cubicBezTo>
                    <a:pt x="280" y="0"/>
                    <a:pt x="248" y="86"/>
                    <a:pt x="248" y="86"/>
                  </a:cubicBezTo>
                  <a:lnTo>
                    <a:pt x="208" y="102"/>
                  </a:lnTo>
                  <a:cubicBezTo>
                    <a:pt x="208" y="102"/>
                    <a:pt x="121" y="65"/>
                    <a:pt x="118" y="68"/>
                  </a:cubicBezTo>
                  <a:lnTo>
                    <a:pt x="68" y="117"/>
                  </a:lnTo>
                  <a:cubicBezTo>
                    <a:pt x="65" y="121"/>
                    <a:pt x="104" y="204"/>
                    <a:pt x="104" y="204"/>
                  </a:cubicBezTo>
                  <a:lnTo>
                    <a:pt x="88" y="243"/>
                  </a:lnTo>
                  <a:cubicBezTo>
                    <a:pt x="88" y="243"/>
                    <a:pt x="0" y="276"/>
                    <a:pt x="0" y="281"/>
                  </a:cubicBezTo>
                  <a:lnTo>
                    <a:pt x="0" y="350"/>
                  </a:lnTo>
                  <a:cubicBezTo>
                    <a:pt x="0" y="355"/>
                    <a:pt x="88" y="386"/>
                    <a:pt x="88" y="386"/>
                  </a:cubicBezTo>
                  <a:lnTo>
                    <a:pt x="105" y="425"/>
                  </a:lnTo>
                  <a:cubicBezTo>
                    <a:pt x="105" y="425"/>
                    <a:pt x="67" y="510"/>
                    <a:pt x="70" y="513"/>
                  </a:cubicBezTo>
                  <a:lnTo>
                    <a:pt x="120" y="562"/>
                  </a:lnTo>
                  <a:cubicBezTo>
                    <a:pt x="123" y="565"/>
                    <a:pt x="209" y="527"/>
                    <a:pt x="209" y="527"/>
                  </a:cubicBezTo>
                  <a:lnTo>
                    <a:pt x="248" y="543"/>
                  </a:lnTo>
                  <a:cubicBezTo>
                    <a:pt x="248" y="543"/>
                    <a:pt x="283" y="629"/>
                    <a:pt x="288" y="629"/>
                  </a:cubicBezTo>
                  <a:lnTo>
                    <a:pt x="358" y="629"/>
                  </a:lnTo>
                  <a:cubicBezTo>
                    <a:pt x="363" y="629"/>
                    <a:pt x="395" y="542"/>
                    <a:pt x="395" y="542"/>
                  </a:cubicBezTo>
                  <a:lnTo>
                    <a:pt x="434" y="526"/>
                  </a:lnTo>
                  <a:cubicBezTo>
                    <a:pt x="434" y="526"/>
                    <a:pt x="521" y="563"/>
                    <a:pt x="525" y="560"/>
                  </a:cubicBezTo>
                  <a:lnTo>
                    <a:pt x="574" y="511"/>
                  </a:lnTo>
                  <a:cubicBezTo>
                    <a:pt x="578" y="508"/>
                    <a:pt x="538" y="424"/>
                    <a:pt x="538" y="424"/>
                  </a:cubicBezTo>
                  <a:lnTo>
                    <a:pt x="554" y="386"/>
                  </a:lnTo>
                  <a:cubicBezTo>
                    <a:pt x="554" y="386"/>
                    <a:pt x="643" y="352"/>
                    <a:pt x="643" y="347"/>
                  </a:cubicBezTo>
                  <a:lnTo>
                    <a:pt x="643" y="278"/>
                  </a:lnTo>
                  <a:cubicBezTo>
                    <a:pt x="643" y="273"/>
                    <a:pt x="554" y="242"/>
                    <a:pt x="554" y="2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275" tIns="45625" rIns="91275" bIns="456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4838700" y="2671763"/>
              <a:ext cx="520700" cy="377825"/>
            </a:xfrm>
            <a:custGeom>
              <a:avLst/>
              <a:gdLst/>
              <a:ahLst/>
              <a:cxnLst/>
              <a:rect l="l" t="t" r="r" b="b"/>
              <a:pathLst>
                <a:path w="805" h="588" extrusionOk="0">
                  <a:moveTo>
                    <a:pt x="259" y="397"/>
                  </a:moveTo>
                  <a:cubicBezTo>
                    <a:pt x="249" y="397"/>
                    <a:pt x="241" y="405"/>
                    <a:pt x="241" y="415"/>
                  </a:cubicBezTo>
                  <a:cubicBezTo>
                    <a:pt x="241" y="425"/>
                    <a:pt x="249" y="434"/>
                    <a:pt x="259" y="434"/>
                  </a:cubicBezTo>
                  <a:cubicBezTo>
                    <a:pt x="269" y="434"/>
                    <a:pt x="277" y="425"/>
                    <a:pt x="277" y="415"/>
                  </a:cubicBezTo>
                  <a:cubicBezTo>
                    <a:pt x="277" y="405"/>
                    <a:pt x="269" y="397"/>
                    <a:pt x="259" y="397"/>
                  </a:cubicBezTo>
                  <a:close/>
                  <a:moveTo>
                    <a:pt x="476" y="109"/>
                  </a:moveTo>
                  <a:lnTo>
                    <a:pt x="37" y="109"/>
                  </a:lnTo>
                  <a:lnTo>
                    <a:pt x="37" y="376"/>
                  </a:lnTo>
                  <a:lnTo>
                    <a:pt x="476" y="376"/>
                  </a:lnTo>
                  <a:lnTo>
                    <a:pt x="476" y="109"/>
                  </a:lnTo>
                  <a:close/>
                  <a:moveTo>
                    <a:pt x="288" y="415"/>
                  </a:moveTo>
                  <a:cubicBezTo>
                    <a:pt x="288" y="399"/>
                    <a:pt x="275" y="386"/>
                    <a:pt x="259" y="386"/>
                  </a:cubicBezTo>
                  <a:cubicBezTo>
                    <a:pt x="242" y="386"/>
                    <a:pt x="229" y="399"/>
                    <a:pt x="229" y="415"/>
                  </a:cubicBezTo>
                  <a:cubicBezTo>
                    <a:pt x="229" y="432"/>
                    <a:pt x="242" y="445"/>
                    <a:pt x="259" y="445"/>
                  </a:cubicBezTo>
                  <a:cubicBezTo>
                    <a:pt x="275" y="445"/>
                    <a:pt x="288" y="432"/>
                    <a:pt x="288" y="415"/>
                  </a:cubicBezTo>
                  <a:close/>
                  <a:moveTo>
                    <a:pt x="513" y="107"/>
                  </a:moveTo>
                  <a:lnTo>
                    <a:pt x="513" y="423"/>
                  </a:lnTo>
                  <a:cubicBezTo>
                    <a:pt x="513" y="442"/>
                    <a:pt x="498" y="458"/>
                    <a:pt x="479" y="458"/>
                  </a:cubicBezTo>
                  <a:lnTo>
                    <a:pt x="308" y="458"/>
                  </a:lnTo>
                  <a:cubicBezTo>
                    <a:pt x="308" y="458"/>
                    <a:pt x="298" y="527"/>
                    <a:pt x="360" y="527"/>
                  </a:cubicBezTo>
                  <a:lnTo>
                    <a:pt x="360" y="561"/>
                  </a:lnTo>
                  <a:lnTo>
                    <a:pt x="308" y="561"/>
                  </a:lnTo>
                  <a:lnTo>
                    <a:pt x="205" y="561"/>
                  </a:lnTo>
                  <a:lnTo>
                    <a:pt x="153" y="561"/>
                  </a:lnTo>
                  <a:lnTo>
                    <a:pt x="153" y="527"/>
                  </a:lnTo>
                  <a:cubicBezTo>
                    <a:pt x="212" y="527"/>
                    <a:pt x="205" y="458"/>
                    <a:pt x="205" y="458"/>
                  </a:cubicBezTo>
                  <a:lnTo>
                    <a:pt x="34" y="458"/>
                  </a:lnTo>
                  <a:cubicBezTo>
                    <a:pt x="15" y="458"/>
                    <a:pt x="0" y="442"/>
                    <a:pt x="0" y="423"/>
                  </a:cubicBezTo>
                  <a:lnTo>
                    <a:pt x="0" y="107"/>
                  </a:lnTo>
                  <a:cubicBezTo>
                    <a:pt x="0" y="88"/>
                    <a:pt x="15" y="73"/>
                    <a:pt x="34" y="73"/>
                  </a:cubicBezTo>
                  <a:lnTo>
                    <a:pt x="479" y="73"/>
                  </a:lnTo>
                  <a:cubicBezTo>
                    <a:pt x="498" y="73"/>
                    <a:pt x="513" y="88"/>
                    <a:pt x="513" y="107"/>
                  </a:cubicBezTo>
                  <a:close/>
                  <a:moveTo>
                    <a:pt x="714" y="393"/>
                  </a:moveTo>
                  <a:cubicBezTo>
                    <a:pt x="714" y="376"/>
                    <a:pt x="699" y="362"/>
                    <a:pt x="682" y="362"/>
                  </a:cubicBezTo>
                  <a:cubicBezTo>
                    <a:pt x="665" y="362"/>
                    <a:pt x="651" y="376"/>
                    <a:pt x="651" y="393"/>
                  </a:cubicBezTo>
                  <a:cubicBezTo>
                    <a:pt x="651" y="411"/>
                    <a:pt x="665" y="425"/>
                    <a:pt x="682" y="425"/>
                  </a:cubicBezTo>
                  <a:cubicBezTo>
                    <a:pt x="699" y="425"/>
                    <a:pt x="714" y="411"/>
                    <a:pt x="714" y="393"/>
                  </a:cubicBezTo>
                  <a:close/>
                  <a:moveTo>
                    <a:pt x="731" y="393"/>
                  </a:moveTo>
                  <a:cubicBezTo>
                    <a:pt x="731" y="421"/>
                    <a:pt x="709" y="442"/>
                    <a:pt x="682" y="442"/>
                  </a:cubicBezTo>
                  <a:cubicBezTo>
                    <a:pt x="655" y="442"/>
                    <a:pt x="633" y="421"/>
                    <a:pt x="633" y="393"/>
                  </a:cubicBezTo>
                  <a:cubicBezTo>
                    <a:pt x="633" y="366"/>
                    <a:pt x="655" y="344"/>
                    <a:pt x="682" y="344"/>
                  </a:cubicBezTo>
                  <a:cubicBezTo>
                    <a:pt x="709" y="344"/>
                    <a:pt x="731" y="366"/>
                    <a:pt x="731" y="393"/>
                  </a:cubicBezTo>
                  <a:close/>
                  <a:moveTo>
                    <a:pt x="756" y="218"/>
                  </a:moveTo>
                  <a:lnTo>
                    <a:pt x="603" y="218"/>
                  </a:lnTo>
                  <a:lnTo>
                    <a:pt x="603" y="241"/>
                  </a:lnTo>
                  <a:lnTo>
                    <a:pt x="756" y="241"/>
                  </a:lnTo>
                  <a:lnTo>
                    <a:pt x="756" y="218"/>
                  </a:lnTo>
                  <a:close/>
                  <a:moveTo>
                    <a:pt x="774" y="31"/>
                  </a:moveTo>
                  <a:lnTo>
                    <a:pt x="585" y="31"/>
                  </a:lnTo>
                  <a:lnTo>
                    <a:pt x="585" y="558"/>
                  </a:lnTo>
                  <a:lnTo>
                    <a:pt x="774" y="558"/>
                  </a:lnTo>
                  <a:lnTo>
                    <a:pt x="774" y="31"/>
                  </a:lnTo>
                  <a:close/>
                  <a:moveTo>
                    <a:pt x="805" y="16"/>
                  </a:moveTo>
                  <a:lnTo>
                    <a:pt x="805" y="573"/>
                  </a:lnTo>
                  <a:cubicBezTo>
                    <a:pt x="805" y="581"/>
                    <a:pt x="798" y="588"/>
                    <a:pt x="790" y="588"/>
                  </a:cubicBezTo>
                  <a:lnTo>
                    <a:pt x="570" y="588"/>
                  </a:lnTo>
                  <a:cubicBezTo>
                    <a:pt x="561" y="588"/>
                    <a:pt x="555" y="581"/>
                    <a:pt x="555" y="573"/>
                  </a:cubicBezTo>
                  <a:lnTo>
                    <a:pt x="555" y="16"/>
                  </a:lnTo>
                  <a:cubicBezTo>
                    <a:pt x="555" y="7"/>
                    <a:pt x="561" y="0"/>
                    <a:pt x="570" y="0"/>
                  </a:cubicBezTo>
                  <a:lnTo>
                    <a:pt x="790" y="0"/>
                  </a:lnTo>
                  <a:cubicBezTo>
                    <a:pt x="798" y="0"/>
                    <a:pt x="805" y="7"/>
                    <a:pt x="805" y="16"/>
                  </a:cubicBezTo>
                  <a:close/>
                  <a:moveTo>
                    <a:pt x="756" y="71"/>
                  </a:moveTo>
                  <a:lnTo>
                    <a:pt x="603" y="71"/>
                  </a:lnTo>
                  <a:lnTo>
                    <a:pt x="603" y="123"/>
                  </a:lnTo>
                  <a:lnTo>
                    <a:pt x="756" y="123"/>
                  </a:lnTo>
                  <a:lnTo>
                    <a:pt x="756" y="71"/>
                  </a:lnTo>
                  <a:close/>
                  <a:moveTo>
                    <a:pt x="756" y="179"/>
                  </a:moveTo>
                  <a:lnTo>
                    <a:pt x="603" y="179"/>
                  </a:lnTo>
                  <a:lnTo>
                    <a:pt x="603" y="202"/>
                  </a:lnTo>
                  <a:lnTo>
                    <a:pt x="756" y="202"/>
                  </a:lnTo>
                  <a:lnTo>
                    <a:pt x="756" y="179"/>
                  </a:lnTo>
                  <a:close/>
                  <a:moveTo>
                    <a:pt x="756" y="163"/>
                  </a:moveTo>
                  <a:lnTo>
                    <a:pt x="603" y="163"/>
                  </a:lnTo>
                  <a:lnTo>
                    <a:pt x="603" y="140"/>
                  </a:lnTo>
                  <a:lnTo>
                    <a:pt x="756" y="140"/>
                  </a:lnTo>
                  <a:lnTo>
                    <a:pt x="756" y="16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275" tIns="45625" rIns="91275" bIns="456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954" name="Google Shape;954;p21"/>
          <p:cNvSpPr txBox="1"/>
          <p:nvPr/>
        </p:nvSpPr>
        <p:spPr>
          <a:xfrm>
            <a:off x="10105146" y="3902007"/>
            <a:ext cx="1507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DIGITÁLNY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PROTOKOL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21"/>
          <p:cNvSpPr txBox="1"/>
          <p:nvPr/>
        </p:nvSpPr>
        <p:spPr>
          <a:xfrm>
            <a:off x="9745922" y="4597428"/>
            <a:ext cx="2372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k-SK" sz="11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Sprievodca zákonom </a:t>
            </a:r>
            <a:r>
              <a:rPr lang="sk-SK" sz="1100" b="1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funguje</a:t>
            </a:r>
            <a:r>
              <a:rPr lang="sk-SK" sz="11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plne ONLINE, vrátane podpisu klientom.</a:t>
            </a:r>
            <a:endParaRPr sz="1100" b="0" i="0" u="none" strike="noStrike" cap="non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k-SK" sz="11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 </a:t>
            </a:r>
            <a:endParaRPr sz="1100" b="0" i="0" u="none" strike="noStrike" cap="non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56" name="Google Shape;956;p21"/>
          <p:cNvSpPr txBox="1"/>
          <p:nvPr/>
        </p:nvSpPr>
        <p:spPr>
          <a:xfrm>
            <a:off x="4774505" y="705391"/>
            <a:ext cx="6994525" cy="70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sk-SK" sz="44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LEGISLATÍVNY DÁŽDNIK</a:t>
            </a:r>
            <a:endParaRPr sz="44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57" name="Google Shape;957;p21"/>
          <p:cNvSpPr/>
          <p:nvPr/>
        </p:nvSpPr>
        <p:spPr>
          <a:xfrm>
            <a:off x="-1501775" y="-1516063"/>
            <a:ext cx="3003550" cy="300355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8" name="Google Shape;958;p21"/>
          <p:cNvSpPr txBox="1"/>
          <p:nvPr/>
        </p:nvSpPr>
        <p:spPr>
          <a:xfrm>
            <a:off x="4549476" y="3943025"/>
            <a:ext cx="1893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SMERNICE </a:t>
            </a:r>
            <a:endParaRPr sz="16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IDD, AML, GDPR</a:t>
            </a:r>
            <a:endParaRPr sz="16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59" name="Google Shape;959;p21"/>
          <p:cNvSpPr txBox="1"/>
          <p:nvPr/>
        </p:nvSpPr>
        <p:spPr>
          <a:xfrm>
            <a:off x="4676636" y="4597352"/>
            <a:ext cx="18936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k-SK" sz="1100" b="1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Zaistíme</a:t>
            </a:r>
            <a:r>
              <a:rPr lang="sk-SK" sz="11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plnú implementáciu.</a:t>
            </a:r>
            <a:endParaRPr sz="1100" b="0" i="0" u="none" strike="noStrike" cap="non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60" name="Google Shape;960;p21"/>
          <p:cNvSpPr txBox="1"/>
          <p:nvPr/>
        </p:nvSpPr>
        <p:spPr>
          <a:xfrm>
            <a:off x="4595825" y="2344575"/>
            <a:ext cx="1800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OPTIMALIZÁCIA OBSAHU WEBU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21"/>
          <p:cNvSpPr txBox="1"/>
          <p:nvPr/>
        </p:nvSpPr>
        <p:spPr>
          <a:xfrm>
            <a:off x="4527221" y="2923462"/>
            <a:ext cx="2043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k-SK" sz="1100" b="1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Vykonáme</a:t>
            </a:r>
            <a:r>
              <a:rPr lang="sk-SK" sz="11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revíziu Vašich internetových stránok.</a:t>
            </a:r>
            <a:endParaRPr sz="1100" b="0" i="0" u="none" strike="noStrike" cap="non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62" name="Google Shape;962;p21"/>
          <p:cNvSpPr txBox="1"/>
          <p:nvPr/>
        </p:nvSpPr>
        <p:spPr>
          <a:xfrm>
            <a:off x="9948735" y="2473015"/>
            <a:ext cx="209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KOMUNIKÁCIA</a:t>
            </a:r>
            <a:endParaRPr sz="16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63" name="Google Shape;963;p21"/>
          <p:cNvSpPr txBox="1"/>
          <p:nvPr/>
        </p:nvSpPr>
        <p:spPr>
          <a:xfrm>
            <a:off x="9745922" y="2922215"/>
            <a:ext cx="2372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k-SK" sz="11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S PARTNERMI a REGULÁTOROM </a:t>
            </a:r>
            <a:r>
              <a:rPr lang="sk-SK" sz="1100" b="1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vyjednáme </a:t>
            </a:r>
            <a:r>
              <a:rPr lang="sk-SK" sz="11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všetko potrebné.</a:t>
            </a:r>
            <a:endParaRPr sz="1100" b="0" i="0" u="none" strike="noStrike" cap="non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64" name="Google Shape;964;p21"/>
          <p:cNvSpPr txBox="1"/>
          <p:nvPr/>
        </p:nvSpPr>
        <p:spPr>
          <a:xfrm>
            <a:off x="521081" y="1621227"/>
            <a:ext cx="3252900" cy="5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Zaistenie plnej podpory </a:t>
            </a:r>
            <a:r>
              <a:rPr lang="sk-SK"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 oblasti implementácie aktuálne platných legislatívnych požiadaviek, príprava interných smerníc a noriem v nadväznosti na IDD, AML a GDPR, zákazníckej dokumentácie, komunikácie s jednotlivými produktovými partnermi a dozorným orgánom (NBS).</a:t>
            </a:r>
            <a:endParaRPr sz="16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Na žiadosť vykonáme</a:t>
            </a:r>
            <a:r>
              <a:rPr lang="sk-SK" sz="16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revíziu Vašich webových stránok</a:t>
            </a:r>
            <a:r>
              <a:rPr lang="sk-SK"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vo vzťahu k plneniu legislatívnych podmienok.</a:t>
            </a:r>
            <a:endParaRPr sz="16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Samozrejmosťou je aj Vaše zastrešenie z pohľadu poistenia profesnej zodpovednosti.</a:t>
            </a:r>
            <a:endParaRPr sz="16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22"/>
          <p:cNvSpPr txBox="1"/>
          <p:nvPr/>
        </p:nvSpPr>
        <p:spPr>
          <a:xfrm>
            <a:off x="1176095" y="802636"/>
            <a:ext cx="209361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sk-SK" sz="2000" b="1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NEZÁVISLOSŤ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22"/>
          <p:cNvSpPr/>
          <p:nvPr/>
        </p:nvSpPr>
        <p:spPr>
          <a:xfrm>
            <a:off x="1034183" y="1487488"/>
            <a:ext cx="2377440" cy="4943848"/>
          </a:xfrm>
          <a:prstGeom prst="round2SameRect">
            <a:avLst>
              <a:gd name="adj1" fmla="val 1763"/>
              <a:gd name="adj2" fmla="val 50000"/>
            </a:avLst>
          </a:prstGeom>
          <a:solidFill>
            <a:srgbClr val="0721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71" name="Google Shape;971;p22"/>
          <p:cNvSpPr/>
          <p:nvPr/>
        </p:nvSpPr>
        <p:spPr>
          <a:xfrm>
            <a:off x="1195788" y="4211293"/>
            <a:ext cx="2054232" cy="205423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72" name="Google Shape;972;p22"/>
          <p:cNvSpPr/>
          <p:nvPr/>
        </p:nvSpPr>
        <p:spPr>
          <a:xfrm>
            <a:off x="4465904" y="1487488"/>
            <a:ext cx="2377440" cy="4943848"/>
          </a:xfrm>
          <a:prstGeom prst="round2SameRect">
            <a:avLst>
              <a:gd name="adj1" fmla="val 1763"/>
              <a:gd name="adj2" fmla="val 50000"/>
            </a:avLst>
          </a:prstGeom>
          <a:solidFill>
            <a:srgbClr val="FF9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73" name="Google Shape;973;p22"/>
          <p:cNvSpPr/>
          <p:nvPr/>
        </p:nvSpPr>
        <p:spPr>
          <a:xfrm>
            <a:off x="4627508" y="4211293"/>
            <a:ext cx="2054232" cy="205423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74" name="Google Shape;974;p22"/>
          <p:cNvSpPr/>
          <p:nvPr/>
        </p:nvSpPr>
        <p:spPr>
          <a:xfrm>
            <a:off x="7897625" y="1487488"/>
            <a:ext cx="2377440" cy="4943848"/>
          </a:xfrm>
          <a:prstGeom prst="round2SameRect">
            <a:avLst>
              <a:gd name="adj1" fmla="val 1763"/>
              <a:gd name="adj2" fmla="val 50000"/>
            </a:avLst>
          </a:prstGeom>
          <a:solidFill>
            <a:srgbClr val="0721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75" name="Google Shape;975;p22"/>
          <p:cNvSpPr/>
          <p:nvPr/>
        </p:nvSpPr>
        <p:spPr>
          <a:xfrm>
            <a:off x="8059230" y="4211293"/>
            <a:ext cx="2054232" cy="205423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76" name="Google Shape;976;p22"/>
          <p:cNvSpPr txBox="1"/>
          <p:nvPr/>
        </p:nvSpPr>
        <p:spPr>
          <a:xfrm>
            <a:off x="1110050" y="1325838"/>
            <a:ext cx="2225700" cy="29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725" tIns="54350" rIns="108725" bIns="543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Biznis rozhodnutie </a:t>
            </a:r>
            <a:r>
              <a:rPr lang="sk-SK" sz="12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realizujete podľa vlastnej predstavy. Nezávislosť fungovaní Vašej obchodnej divízie garantujeme písomne. Sloboda pri tvorbe finálneho riešenia pre klienta, je zabezpečená komplexným produktovým portfóliom.</a:t>
            </a:r>
            <a:endParaRPr sz="12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77" name="Google Shape;977;p22"/>
          <p:cNvSpPr txBox="1"/>
          <p:nvPr/>
        </p:nvSpPr>
        <p:spPr>
          <a:xfrm>
            <a:off x="4503849" y="1487508"/>
            <a:ext cx="2225700" cy="22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725" tIns="54350" rIns="108725" bIns="5435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200"/>
              <a:buFont typeface="Arial"/>
              <a:buNone/>
            </a:pPr>
            <a:r>
              <a:rPr lang="sk-SK" sz="12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Vybudujte si </a:t>
            </a:r>
            <a:r>
              <a:rPr lang="sk-SK" sz="12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vlastnú marketingovú identitu, svoj nový Vami vysnívaný firemný „Brand“. Využiť tiež môžete už zavedenú značku UNIVERSAL alebo UBP. Záleží len na Vašom rozhodnutí.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Google Shape;978;p22"/>
          <p:cNvSpPr txBox="1"/>
          <p:nvPr/>
        </p:nvSpPr>
        <p:spPr>
          <a:xfrm>
            <a:off x="7973508" y="1487496"/>
            <a:ext cx="2225700" cy="22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725" tIns="54350" rIns="108725" bIns="5435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Obchodný plán</a:t>
            </a:r>
            <a:r>
              <a:rPr lang="sk-SK" sz="12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si staviate úplne samostatne. V systémoch nastavíme Vami definovaný kariérny poriadok. Prepočty a výplata provízií následne fungujú plne automaticky.</a:t>
            </a:r>
            <a:endParaRPr sz="12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541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79" name="Google Shape;979;p22"/>
          <p:cNvSpPr txBox="1"/>
          <p:nvPr/>
        </p:nvSpPr>
        <p:spPr>
          <a:xfrm>
            <a:off x="1958247" y="4661327"/>
            <a:ext cx="529312" cy="11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</a:pPr>
            <a:r>
              <a:rPr lang="sk-SK" sz="6900" b="1" i="0" u="none" strike="noStrike" cap="none">
                <a:solidFill>
                  <a:srgbClr val="FF9600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6900" b="1" i="0" u="none" strike="noStrike" cap="none">
              <a:solidFill>
                <a:srgbClr val="FF96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80" name="Google Shape;980;p22"/>
          <p:cNvSpPr txBox="1"/>
          <p:nvPr/>
        </p:nvSpPr>
        <p:spPr>
          <a:xfrm>
            <a:off x="5334663" y="4661327"/>
            <a:ext cx="639920" cy="11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</a:pPr>
            <a:r>
              <a:rPr lang="sk-SK" sz="6900" b="1" i="0" u="none" strike="noStrike" cap="none">
                <a:solidFill>
                  <a:srgbClr val="072156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6900" b="1" i="0" u="none" strike="noStrike" cap="none">
              <a:solidFill>
                <a:srgbClr val="07215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81" name="Google Shape;981;p22"/>
          <p:cNvSpPr txBox="1"/>
          <p:nvPr/>
        </p:nvSpPr>
        <p:spPr>
          <a:xfrm>
            <a:off x="8766385" y="4661327"/>
            <a:ext cx="639920" cy="11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</a:pPr>
            <a:r>
              <a:rPr lang="sk-SK" sz="6900" b="1" i="0" u="none" strike="noStrike" cap="none">
                <a:solidFill>
                  <a:srgbClr val="FF9600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6900" b="1" i="0" u="none" strike="noStrike" cap="none">
              <a:solidFill>
                <a:srgbClr val="FF96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82" name="Google Shape;982;p22"/>
          <p:cNvSpPr txBox="1"/>
          <p:nvPr/>
        </p:nvSpPr>
        <p:spPr>
          <a:xfrm>
            <a:off x="4377574" y="831545"/>
            <a:ext cx="25540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2000"/>
              <a:buFont typeface="Rubik"/>
              <a:buNone/>
            </a:pPr>
            <a:r>
              <a:rPr lang="sk-SK" sz="2000" b="1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VLASTNÝ BRAND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22"/>
          <p:cNvSpPr txBox="1"/>
          <p:nvPr/>
        </p:nvSpPr>
        <p:spPr>
          <a:xfrm>
            <a:off x="7482464" y="833568"/>
            <a:ext cx="3207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sk-SK" sz="2000" b="1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VÁŠ PLÁN AJ KARIÉRA</a:t>
            </a:r>
            <a:endParaRPr sz="2000" b="1" i="0" u="none" strike="noStrike" cap="none" dirty="0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84" name="Google Shape;984;p22"/>
          <p:cNvSpPr/>
          <p:nvPr/>
        </p:nvSpPr>
        <p:spPr>
          <a:xfrm>
            <a:off x="10690225" y="-1516063"/>
            <a:ext cx="3003550" cy="300355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61;p6">
            <a:extLst>
              <a:ext uri="{FF2B5EF4-FFF2-40B4-BE49-F238E27FC236}">
                <a16:creationId xmlns:a16="http://schemas.microsoft.com/office/drawing/2014/main" id="{BEF4011B-67EB-9C31-A71E-97933BF36025}"/>
              </a:ext>
            </a:extLst>
          </p:cNvPr>
          <p:cNvSpPr/>
          <p:nvPr/>
        </p:nvSpPr>
        <p:spPr>
          <a:xfrm rot="-1140000">
            <a:off x="-2382792" y="-6252557"/>
            <a:ext cx="9334710" cy="10605818"/>
          </a:xfrm>
          <a:prstGeom prst="roundRect">
            <a:avLst>
              <a:gd name="adj" fmla="val 44429"/>
            </a:avLst>
          </a:prstGeom>
          <a:solidFill>
            <a:srgbClr val="0721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8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9" name="Google Shape;989;p23"/>
          <p:cNvSpPr txBox="1"/>
          <p:nvPr/>
        </p:nvSpPr>
        <p:spPr>
          <a:xfrm>
            <a:off x="924726" y="5554975"/>
            <a:ext cx="3003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Keď chcete byť majstrom svojho remesla, je dôležité držať krok s aktuálnymi trendami. Obsah programu vzdelávania preto pravidelne revidujeme.</a:t>
            </a:r>
            <a:endParaRPr sz="1200" b="0" i="0" u="none" strike="noStrike" cap="non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90" name="Google Shape;990;p23"/>
          <p:cNvSpPr txBox="1"/>
          <p:nvPr/>
        </p:nvSpPr>
        <p:spPr>
          <a:xfrm>
            <a:off x="885825" y="5027525"/>
            <a:ext cx="3252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VZDELÁVACIA AKADÉMIA</a:t>
            </a:r>
            <a:endParaRPr sz="18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91" name="Google Shape;991;p23"/>
          <p:cNvSpPr txBox="1"/>
          <p:nvPr/>
        </p:nvSpPr>
        <p:spPr>
          <a:xfrm>
            <a:off x="7169150" y="1312625"/>
            <a:ext cx="45642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sk-SK" sz="40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PROFESIONÁLNA PODPORA</a:t>
            </a:r>
            <a:endParaRPr sz="40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92" name="Google Shape;992;p23"/>
          <p:cNvSpPr txBox="1"/>
          <p:nvPr/>
        </p:nvSpPr>
        <p:spPr>
          <a:xfrm>
            <a:off x="4652167" y="5554963"/>
            <a:ext cx="2927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Pri riešení neštandardných situácií v rámci dennej biznis agendy, sú Vám nápomocní priatelia z CC.</a:t>
            </a:r>
            <a:endParaRPr sz="1200" b="0" i="0" u="none" strike="noStrike" cap="non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93" name="Google Shape;993;p23"/>
          <p:cNvSpPr txBox="1"/>
          <p:nvPr/>
        </p:nvSpPr>
        <p:spPr>
          <a:xfrm>
            <a:off x="4657725" y="5045075"/>
            <a:ext cx="292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KONTAKTNÉ CENTRUM</a:t>
            </a:r>
            <a:endParaRPr sz="18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94" name="Google Shape;994;p23"/>
          <p:cNvSpPr txBox="1"/>
          <p:nvPr/>
        </p:nvSpPr>
        <p:spPr>
          <a:xfrm>
            <a:off x="8093876" y="5554975"/>
            <a:ext cx="3141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Okrem klasických motivačných a vzdelávacích aktivít, organizujeme mimoriadne konferencie, špecializované semináre, či odborné debaty.</a:t>
            </a:r>
            <a:endParaRPr sz="1200" b="0" i="0" u="none" strike="noStrike" cap="non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95" name="Google Shape;995;p23"/>
          <p:cNvSpPr txBox="1"/>
          <p:nvPr/>
        </p:nvSpPr>
        <p:spPr>
          <a:xfrm>
            <a:off x="8050213" y="5045084"/>
            <a:ext cx="396128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ŠPECIALIZOVANÉ KONFERENCIE</a:t>
            </a:r>
            <a:endParaRPr sz="18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97" name="Google Shape;997;p23"/>
          <p:cNvSpPr/>
          <p:nvPr/>
        </p:nvSpPr>
        <p:spPr>
          <a:xfrm flipH="1">
            <a:off x="7802563" y="2854017"/>
            <a:ext cx="247650" cy="24362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8" name="Google Shape;998;p23"/>
          <p:cNvSpPr/>
          <p:nvPr/>
        </p:nvSpPr>
        <p:spPr>
          <a:xfrm>
            <a:off x="10690225" y="-1516063"/>
            <a:ext cx="3003550" cy="300355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9" name="Google Shape;999;p23"/>
          <p:cNvSpPr txBox="1"/>
          <p:nvPr/>
        </p:nvSpPr>
        <p:spPr>
          <a:xfrm>
            <a:off x="924717" y="477391"/>
            <a:ext cx="45642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4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"Venujte sa biznisu,</a:t>
            </a:r>
            <a:endParaRPr sz="1400" b="1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4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o všetko ostatné sa postaráme."</a:t>
            </a:r>
            <a:endParaRPr sz="1400" b="1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4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Pre nás to nie je iba fráza, ale hlavná misia. Všetky naše aktivity smerujú k vytvoreniu takého prostredia, v ktorom na jednej strane budete môcť zabudnúť na zbytočnosti a v ktorom na strane druhej nájdete všetko potrebné na rozvoj svojich ľudí, seba i Vaše firmy.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23"/>
          <p:cNvSpPr txBox="1"/>
          <p:nvPr/>
        </p:nvSpPr>
        <p:spPr>
          <a:xfrm>
            <a:off x="880275" y="2606500"/>
            <a:ext cx="4608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4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Supportný balíček je možné tiež prezentovať ako „PPP“ projekt -&gt; Produkt/Provízia/Podpora.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01" name="Google Shape;1001;p23"/>
          <p:cNvSpPr txBox="1"/>
          <p:nvPr/>
        </p:nvSpPr>
        <p:spPr>
          <a:xfrm>
            <a:off x="8093875" y="3219450"/>
            <a:ext cx="3141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K dispozícii máte služby našich odborných garantov, ktorí sa radi podelia o svoje mnohoročné Know-How.</a:t>
            </a:r>
            <a:endParaRPr sz="1200" b="0" i="0" u="none" strike="noStrike" cap="non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02" name="Google Shape;1002;p23"/>
          <p:cNvSpPr txBox="1"/>
          <p:nvPr/>
        </p:nvSpPr>
        <p:spPr>
          <a:xfrm>
            <a:off x="8093867" y="2785849"/>
            <a:ext cx="24241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ODBORNÍ GARANTI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23"/>
          <p:cNvSpPr/>
          <p:nvPr/>
        </p:nvSpPr>
        <p:spPr>
          <a:xfrm flipH="1">
            <a:off x="7816592" y="5085324"/>
            <a:ext cx="247650" cy="24765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4" name="Google Shape;1004;p23"/>
          <p:cNvSpPr/>
          <p:nvPr/>
        </p:nvSpPr>
        <p:spPr>
          <a:xfrm flipH="1">
            <a:off x="4404517" y="5105916"/>
            <a:ext cx="247650" cy="24765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5" name="Google Shape;1005;p23"/>
          <p:cNvSpPr/>
          <p:nvPr/>
        </p:nvSpPr>
        <p:spPr>
          <a:xfrm flipH="1">
            <a:off x="632618" y="5088354"/>
            <a:ext cx="247650" cy="24765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156"/>
        </a:solidFill>
        <a:effectLst/>
      </p:bgPr>
    </p:bg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25"/>
          <p:cNvSpPr txBox="1"/>
          <p:nvPr/>
        </p:nvSpPr>
        <p:spPr>
          <a:xfrm>
            <a:off x="3489348" y="5670462"/>
            <a:ext cx="562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VÝBER Z PORTFÓLIA PRODUKTOVÝCH PARTNEROV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2" name="Google Shape;1022;p25"/>
          <p:cNvGrpSpPr/>
          <p:nvPr/>
        </p:nvGrpSpPr>
        <p:grpSpPr>
          <a:xfrm>
            <a:off x="1837627" y="1154923"/>
            <a:ext cx="8516738" cy="4203919"/>
            <a:chOff x="1901795" y="1626009"/>
            <a:chExt cx="20414041" cy="10076507"/>
          </a:xfrm>
        </p:grpSpPr>
        <p:pic>
          <p:nvPicPr>
            <p:cNvPr id="1023" name="Google Shape;1023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86887" y="2453672"/>
              <a:ext cx="1455629" cy="11208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4" name="Google Shape;1024;p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72904" y="3164515"/>
              <a:ext cx="4056408" cy="27063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5" name="Google Shape;1025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430175" y="2508299"/>
              <a:ext cx="2389893" cy="1077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" name="Google Shape;1026;p2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65538" y="8947536"/>
              <a:ext cx="1495160" cy="592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7" name="Google Shape;1027;p2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92355" y="1626009"/>
              <a:ext cx="2832007" cy="28320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8" name="Google Shape;1028;p2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4693196" y="9040543"/>
              <a:ext cx="2341327" cy="694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9" name="Google Shape;1029;p2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4844225" y="10168648"/>
              <a:ext cx="2246949" cy="1123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0" name="Google Shape;1030;p25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993806" y="2508299"/>
              <a:ext cx="2875722" cy="892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1" name="Google Shape;1031;p2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131056" y="2424811"/>
              <a:ext cx="1737611" cy="1003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2" name="Google Shape;1032;p2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7296968" y="8530288"/>
              <a:ext cx="2341327" cy="1754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3" name="Google Shape;1033;p25" descr="Moventum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0314355" y="9102391"/>
              <a:ext cx="3769722" cy="284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4" name="Google Shape;1034;p25" descr="Obrázok, na ktorom je text, ClipArt&#10;&#10;Automaticky generovaný popis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0560127" y="5738206"/>
              <a:ext cx="3263747" cy="639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5" name="Google Shape;1035;p25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2498326" y="4234784"/>
              <a:ext cx="1620068" cy="5692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6" name="Google Shape;1036;p25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20056785" y="10532866"/>
              <a:ext cx="2146605" cy="4293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7" name="Google Shape;1037;p25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7431956" y="2799299"/>
              <a:ext cx="2143511" cy="4844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8" name="Google Shape;1038;p25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7490694" y="7402490"/>
              <a:ext cx="2193894" cy="477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9" name="Google Shape;1039;p25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7590149" y="9947553"/>
              <a:ext cx="1754963" cy="1754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0" name="Google Shape;1040;p25" descr="Obrázok, na ktorom je text&#10;&#10;Automaticky generovaný popis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10300839" y="10389715"/>
              <a:ext cx="3806822" cy="8730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1" name="Google Shape;1041;p25" descr="Obrázok, na ktorom je text, znak, zavrieť&#10;&#10;Automaticky generovaný popis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0322979" y="7364376"/>
              <a:ext cx="3769722" cy="4919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2" name="Google Shape;1042;p25" descr="čsob logo |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2723000" y="3712697"/>
              <a:ext cx="1417335" cy="1417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3" name="Google Shape;1043;p25" descr="HDI Logo PNG Transparent &amp;amp; SVG Vector - Freebie Supply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10299351" y="3809040"/>
              <a:ext cx="1417332" cy="1417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4" name="Google Shape;1044;p25" descr="Pojišťovna Slavia povinné ručení | Porovnej24.cz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14635025" y="2204973"/>
              <a:ext cx="2564839" cy="19287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5" name="Google Shape;1045;p25" descr="Direct pojišťovna - srovnání pojištění ✓ | Yespojisteni.cz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15160320" y="4193324"/>
              <a:ext cx="1543050" cy="895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6" name="Google Shape;1046;p25" descr="Colonnade — Pojistná matematika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7329763" y="3557791"/>
              <a:ext cx="2590719" cy="17271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7" name="Google Shape;1047;p25" descr="Úvodní strana - D.A.S. Bráníme slušné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20464042" y="4132588"/>
              <a:ext cx="1138747" cy="9974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8" name="Google Shape;1048;p25" descr="PRVNÍ KLUBOVÁ pojišťovna se mění na Pillow pojišťovnu - Měšec.cz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17523358" y="3861383"/>
              <a:ext cx="1960710" cy="9591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9" name="Google Shape;1049;p25" descr="Banking | J&amp;amp;T Group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4915092" y="8512800"/>
              <a:ext cx="2341327" cy="14633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0" name="Google Shape;1050;p25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15000902" y="7294459"/>
              <a:ext cx="1836173" cy="695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1" name="Google Shape;1051;p25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20224950" y="7372488"/>
              <a:ext cx="1745686" cy="466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2" name="Google Shape;1052;p25" descr="Hypoteční banka - Recenze hypotéky | Porovnej24.cz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4660920" y="6536217"/>
              <a:ext cx="2857078" cy="21428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3" name="Google Shape;1053;p25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17622495" y="7282525"/>
              <a:ext cx="1836174" cy="679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4" name="Google Shape;1054;p25" descr="Obrázok, na ktorom je text&#10;&#10;Automaticky generovaný popis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1901795" y="10234535"/>
              <a:ext cx="3069887" cy="1048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5" name="Google Shape;1055;p25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2549517" y="5600689"/>
              <a:ext cx="1764301" cy="8785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6" name="Google Shape;1056;p25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19975366" y="9006831"/>
              <a:ext cx="2089544" cy="5427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7" name="Google Shape;1057;p25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4766404" y="10484918"/>
              <a:ext cx="2627025" cy="48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8" name="Google Shape;1058;p25" descr="Obrázok, na ktorom je text&#10;&#10;Automaticky generovaný popis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14867056" y="5640666"/>
              <a:ext cx="1993609" cy="702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9" name="Google Shape;1059;p25" descr="Obrázok, na ktorom je text&#10;&#10;Automaticky generovaný popis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7650368" y="5329825"/>
              <a:ext cx="1922444" cy="1241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0" name="Google Shape;1060;p25"/>
            <p:cNvPicPr preferRelativeResize="0"/>
            <p:nvPr/>
          </p:nvPicPr>
          <p:blipFill rotWithShape="1">
            <a:blip r:embed="rId40">
              <a:alphaModFix/>
            </a:blip>
            <a:srcRect/>
            <a:stretch/>
          </p:blipFill>
          <p:spPr>
            <a:xfrm>
              <a:off x="5234738" y="5466089"/>
              <a:ext cx="1702033" cy="10976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1" name="Google Shape;1061;p25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19893876" y="5351703"/>
              <a:ext cx="2368586" cy="13264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2" name="Google Shape;1062;p25"/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>
              <a:off x="2390529" y="8166778"/>
              <a:ext cx="2090772" cy="20907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3" name="Google Shape;1063;p25" descr="Obrázok, na ktorom je text&#10;&#10;Automaticky generovaný popis"/>
            <p:cNvPicPr preferRelativeResize="0"/>
            <p:nvPr/>
          </p:nvPicPr>
          <p:blipFill rotWithShape="1">
            <a:blip r:embed="rId43">
              <a:alphaModFix/>
            </a:blip>
            <a:srcRect/>
            <a:stretch/>
          </p:blipFill>
          <p:spPr>
            <a:xfrm>
              <a:off x="7686612" y="10398541"/>
              <a:ext cx="1849956" cy="6979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4" name="Google Shape;1064;p25"/>
            <p:cNvPicPr preferRelativeResize="0"/>
            <p:nvPr/>
          </p:nvPicPr>
          <p:blipFill rotWithShape="1">
            <a:blip r:embed="rId44">
              <a:alphaModFix/>
            </a:blip>
            <a:srcRect/>
            <a:stretch/>
          </p:blipFill>
          <p:spPr>
            <a:xfrm>
              <a:off x="17803348" y="5538806"/>
              <a:ext cx="1400729" cy="9063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5" name="Google Shape;1065;p25" descr="Obrázok, na ktorom je text, znak, riad, tanier&#10;&#10;Automaticky generovaný popis"/>
            <p:cNvPicPr preferRelativeResize="0"/>
            <p:nvPr/>
          </p:nvPicPr>
          <p:blipFill rotWithShape="1">
            <a:blip r:embed="rId45">
              <a:alphaModFix/>
            </a:blip>
            <a:srcRect/>
            <a:stretch/>
          </p:blipFill>
          <p:spPr>
            <a:xfrm>
              <a:off x="2494333" y="7236733"/>
              <a:ext cx="1899756" cy="8105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6" name="Google Shape;1066;p25" descr="Ke stažení | Kooperativa"/>
            <p:cNvPicPr preferRelativeResize="0"/>
            <p:nvPr/>
          </p:nvPicPr>
          <p:blipFill rotWithShape="1">
            <a:blip r:embed="rId46">
              <a:alphaModFix/>
            </a:blip>
            <a:srcRect/>
            <a:stretch/>
          </p:blipFill>
          <p:spPr>
            <a:xfrm>
              <a:off x="19750996" y="2144750"/>
              <a:ext cx="2564840" cy="17926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67" name="Google Shape;1067;p25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0" y="0"/>
            <a:ext cx="1214232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3e47b75ed7_0_324"/>
          <p:cNvSpPr/>
          <p:nvPr/>
        </p:nvSpPr>
        <p:spPr>
          <a:xfrm>
            <a:off x="-1501775" y="-1516063"/>
            <a:ext cx="3003600" cy="3003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3" name="Google Shape;163;g13e47b75ed7_0_3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3313" y="381000"/>
            <a:ext cx="10385373" cy="5508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61;p6">
            <a:extLst>
              <a:ext uri="{FF2B5EF4-FFF2-40B4-BE49-F238E27FC236}">
                <a16:creationId xmlns:a16="http://schemas.microsoft.com/office/drawing/2014/main" id="{636DD15C-6F18-5378-2CDB-9025AC2FEF0C}"/>
              </a:ext>
            </a:extLst>
          </p:cNvPr>
          <p:cNvSpPr/>
          <p:nvPr/>
        </p:nvSpPr>
        <p:spPr>
          <a:xfrm rot="-1140000">
            <a:off x="5650295" y="-2322758"/>
            <a:ext cx="9334710" cy="10605818"/>
          </a:xfrm>
          <a:prstGeom prst="roundRect">
            <a:avLst>
              <a:gd name="adj" fmla="val 44429"/>
            </a:avLst>
          </a:prstGeom>
          <a:solidFill>
            <a:srgbClr val="0721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3" name="Google Shape;1073;g13cfc3e87e7_0_16"/>
          <p:cNvSpPr txBox="1"/>
          <p:nvPr/>
        </p:nvSpPr>
        <p:spPr>
          <a:xfrm>
            <a:off x="1501775" y="825768"/>
            <a:ext cx="36426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sk-SK" sz="40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PRIATEĽSKÁ ATMOSFÉRA </a:t>
            </a:r>
            <a:endParaRPr sz="40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74" name="Google Shape;1074;g13cfc3e87e7_0_16"/>
          <p:cNvSpPr txBox="1"/>
          <p:nvPr/>
        </p:nvSpPr>
        <p:spPr>
          <a:xfrm>
            <a:off x="6175996" y="292237"/>
            <a:ext cx="45876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4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U nás rozhodne nebudete sami. Ani na prácu, ani na zábavu či odpočinok.</a:t>
            </a:r>
            <a:endParaRPr sz="14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4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Medzi obľúbené eventy patria športové hry, výročné konferencie, spoločné zájazdy po celom svete, charitatívny golfový turnaj, polročná porada, menšie team-buldingy a tie odvážnejšie sa tešia aj na vlastné triatlonové preteky. Jednoducho u nás platí, že :</a:t>
            </a:r>
            <a:endParaRPr sz="14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75" name="Google Shape;1075;g13cfc3e87e7_0_16"/>
          <p:cNvSpPr/>
          <p:nvPr/>
        </p:nvSpPr>
        <p:spPr>
          <a:xfrm>
            <a:off x="-1501775" y="-1516063"/>
            <a:ext cx="3003600" cy="3003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6" name="Google Shape;1076;g13cfc3e87e7_0_16"/>
          <p:cNvSpPr txBox="1"/>
          <p:nvPr/>
        </p:nvSpPr>
        <p:spPr>
          <a:xfrm>
            <a:off x="6437296" y="2446949"/>
            <a:ext cx="4065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1" i="0" u="none" strike="noStrike" cap="none" dirty="0">
                <a:solidFill>
                  <a:srgbClr val="FF9600"/>
                </a:solidFill>
                <a:latin typeface="Rubik"/>
                <a:ea typeface="Rubik"/>
                <a:cs typeface="Rubik"/>
                <a:sym typeface="Rubik"/>
              </a:rPr>
              <a:t>"Vieme tvrdo </a:t>
            </a:r>
            <a:r>
              <a:rPr lang="sk-SK" sz="1800" b="1" i="0" u="none" strike="noStrike" cap="none" dirty="0" err="1">
                <a:solidFill>
                  <a:srgbClr val="FF9600"/>
                </a:solidFill>
                <a:latin typeface="Rubik"/>
                <a:ea typeface="Rubik"/>
                <a:cs typeface="Rubik"/>
                <a:sym typeface="Rubik"/>
              </a:rPr>
              <a:t>makať</a:t>
            </a:r>
            <a:r>
              <a:rPr lang="sk-SK" sz="1800" b="1" i="0" u="none" strike="noStrike" cap="none" dirty="0">
                <a:solidFill>
                  <a:srgbClr val="FF9600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1" i="0" u="none" strike="noStrike" cap="none" dirty="0">
                <a:solidFill>
                  <a:srgbClr val="FF9600"/>
                </a:solidFill>
                <a:latin typeface="Rubik"/>
                <a:ea typeface="Rubik"/>
                <a:cs typeface="Rubik"/>
                <a:sym typeface="Rubik"/>
              </a:rPr>
              <a:t>a vieme sa aj dobre baviť".</a:t>
            </a:r>
            <a:endParaRPr sz="1800" b="1" i="0" u="none" strike="noStrike" cap="none" dirty="0">
              <a:solidFill>
                <a:srgbClr val="FF9600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077" name="Google Shape;1077;g13cfc3e87e7_0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763" y="3153551"/>
            <a:ext cx="10924476" cy="30812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"/>
          <p:cNvSpPr txBox="1"/>
          <p:nvPr/>
        </p:nvSpPr>
        <p:spPr>
          <a:xfrm>
            <a:off x="5670662" y="2199329"/>
            <a:ext cx="5507700" cy="3231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sk-SK" sz="3200" b="1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„Dlhodobo </a:t>
            </a:r>
            <a:r>
              <a:rPr lang="sk-SK" sz="3200" b="0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byť </a:t>
            </a:r>
            <a:r>
              <a:rPr lang="sk-SK" sz="3200" b="1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silnou</a:t>
            </a:r>
            <a:endParaRPr sz="3200" b="1" i="0" u="none" strike="noStrike" cap="none" dirty="0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sk-SK" sz="3200" b="0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a </a:t>
            </a:r>
            <a:r>
              <a:rPr lang="sk-SK" sz="3200" b="1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stabilnou </a:t>
            </a:r>
            <a:r>
              <a:rPr lang="sk-SK" sz="3200" b="0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spoločnosťou </a:t>
            </a:r>
            <a:r>
              <a:rPr lang="sk-SK" sz="3200" b="1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úspešných </a:t>
            </a:r>
            <a:r>
              <a:rPr lang="sk-SK" sz="3200" b="0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ľudí, ktorej prioritou je</a:t>
            </a:r>
            <a:endParaRPr sz="3200" b="0" i="0" u="none" strike="noStrike" cap="none" dirty="0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sk-SK" sz="3200" b="0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spokojnosť a </a:t>
            </a:r>
            <a:r>
              <a:rPr lang="sk-SK" sz="3200" b="1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dôvera </a:t>
            </a:r>
            <a:r>
              <a:rPr lang="sk-SK" sz="3200" b="0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klientov.”</a:t>
            </a:r>
            <a:endParaRPr sz="3200" b="0" i="0" u="none" strike="noStrike" cap="none" dirty="0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0" name="Google Shape;170;p4"/>
          <p:cNvSpPr txBox="1"/>
          <p:nvPr/>
        </p:nvSpPr>
        <p:spPr>
          <a:xfrm>
            <a:off x="1214651" y="383789"/>
            <a:ext cx="952613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sk-SK" sz="4000" b="1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VÍZIA SPOLOČNOSTI</a:t>
            </a:r>
            <a:endParaRPr sz="4000" b="1" i="0" u="none" strike="noStrike" cap="none" dirty="0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sk-SK" sz="4000" b="1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"/>
          <p:cNvSpPr/>
          <p:nvPr/>
        </p:nvSpPr>
        <p:spPr>
          <a:xfrm>
            <a:off x="10683875" y="-1516063"/>
            <a:ext cx="3003550" cy="300355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4"/>
          <p:cNvSpPr txBox="1"/>
          <p:nvPr/>
        </p:nvSpPr>
        <p:spPr>
          <a:xfrm>
            <a:off x="3467749" y="6227101"/>
            <a:ext cx="393717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 dirty="0" err="1">
                <a:solidFill>
                  <a:srgbClr val="072156"/>
                </a:solidFill>
                <a:latin typeface="Rubik Medium" pitchFamily="2" charset="-79"/>
                <a:ea typeface="Roboto"/>
                <a:cs typeface="Rubik Medium" pitchFamily="2" charset="-79"/>
                <a:sym typeface="Roboto"/>
              </a:rPr>
              <a:t>We</a:t>
            </a:r>
            <a:r>
              <a:rPr lang="sk-SK" sz="1800" b="0" i="0" u="none" strike="noStrike" cap="none" dirty="0">
                <a:solidFill>
                  <a:srgbClr val="072156"/>
                </a:solidFill>
                <a:latin typeface="Rubik Medium" pitchFamily="2" charset="-79"/>
                <a:ea typeface="Roboto"/>
                <a:cs typeface="Rubik Medium" pitchFamily="2" charset="-79"/>
                <a:sym typeface="Roboto"/>
              </a:rPr>
              <a:t> </a:t>
            </a:r>
            <a:r>
              <a:rPr lang="sk-SK" sz="1800" b="0" i="0" u="none" strike="noStrike" cap="none" dirty="0" err="1">
                <a:solidFill>
                  <a:srgbClr val="072156"/>
                </a:solidFill>
                <a:latin typeface="Rubik Medium" pitchFamily="2" charset="-79"/>
                <a:ea typeface="Roboto"/>
                <a:cs typeface="Rubik Medium" pitchFamily="2" charset="-79"/>
                <a:sym typeface="Roboto"/>
              </a:rPr>
              <a:t>have</a:t>
            </a:r>
            <a:r>
              <a:rPr lang="sk-SK" sz="1800" b="0" i="0" u="none" strike="noStrike" cap="none" dirty="0">
                <a:solidFill>
                  <a:srgbClr val="072156"/>
                </a:solidFill>
                <a:latin typeface="Rubik Medium" pitchFamily="2" charset="-79"/>
                <a:ea typeface="Roboto"/>
                <a:cs typeface="Rubik Medium" pitchFamily="2" charset="-79"/>
                <a:sym typeface="Roboto"/>
              </a:rPr>
              <a:t> </a:t>
            </a:r>
            <a:r>
              <a:rPr lang="sk-SK" sz="1800" b="0" i="0" u="none" strike="noStrike" cap="none" dirty="0" err="1">
                <a:solidFill>
                  <a:srgbClr val="072156"/>
                </a:solidFill>
                <a:latin typeface="Rubik Medium" pitchFamily="2" charset="-79"/>
                <a:ea typeface="Roboto"/>
                <a:cs typeface="Rubik Medium" pitchFamily="2" charset="-79"/>
                <a:sym typeface="Roboto"/>
              </a:rPr>
              <a:t>always</a:t>
            </a:r>
            <a:r>
              <a:rPr lang="sk-SK" sz="1800" b="0" i="0" u="none" strike="noStrike" cap="none" dirty="0">
                <a:solidFill>
                  <a:srgbClr val="072156"/>
                </a:solidFill>
                <a:latin typeface="Rubik Medium" pitchFamily="2" charset="-79"/>
                <a:ea typeface="Roboto"/>
                <a:cs typeface="Rubik Medium" pitchFamily="2" charset="-79"/>
                <a:sym typeface="Roboto"/>
              </a:rPr>
              <a:t> </a:t>
            </a:r>
            <a:r>
              <a:rPr lang="sk-SK" sz="1800" b="0" i="0" u="none" strike="noStrike" cap="none" dirty="0" err="1">
                <a:solidFill>
                  <a:srgbClr val="072156"/>
                </a:solidFill>
                <a:latin typeface="Rubik Medium" pitchFamily="2" charset="-79"/>
                <a:ea typeface="Roboto"/>
                <a:cs typeface="Rubik Medium" pitchFamily="2" charset="-79"/>
                <a:sym typeface="Roboto"/>
              </a:rPr>
              <a:t>time</a:t>
            </a:r>
            <a:r>
              <a:rPr lang="sk-SK" sz="1800" b="0" i="0" u="none" strike="noStrike" cap="none" dirty="0">
                <a:solidFill>
                  <a:srgbClr val="072156"/>
                </a:solidFill>
                <a:latin typeface="Rubik Medium" pitchFamily="2" charset="-79"/>
                <a:ea typeface="Roboto"/>
                <a:cs typeface="Rubik Medium" pitchFamily="2" charset="-79"/>
                <a:sym typeface="Roboto"/>
              </a:rPr>
              <a:t> </a:t>
            </a:r>
            <a:r>
              <a:rPr lang="sk-SK" sz="1800" b="0" i="0" u="none" strike="noStrike" cap="none" dirty="0" err="1">
                <a:solidFill>
                  <a:srgbClr val="072156"/>
                </a:solidFill>
                <a:latin typeface="Rubik Medium" pitchFamily="2" charset="-79"/>
                <a:ea typeface="Roboto"/>
                <a:cs typeface="Rubik Medium" pitchFamily="2" charset="-79"/>
                <a:sym typeface="Roboto"/>
              </a:rPr>
              <a:t>for</a:t>
            </a:r>
            <a:r>
              <a:rPr lang="sk-SK" sz="1800" b="0" i="0" u="none" strike="noStrike" cap="none" dirty="0">
                <a:solidFill>
                  <a:srgbClr val="072156"/>
                </a:solidFill>
                <a:latin typeface="Rubik Medium" pitchFamily="2" charset="-79"/>
                <a:ea typeface="Roboto"/>
                <a:cs typeface="Rubik Medium" pitchFamily="2" charset="-79"/>
                <a:sym typeface="Roboto"/>
              </a:rPr>
              <a:t> </a:t>
            </a:r>
            <a:r>
              <a:rPr lang="sk-SK" sz="1800" b="0" i="0" u="none" strike="noStrike" cap="none" dirty="0" err="1">
                <a:solidFill>
                  <a:srgbClr val="FF9600"/>
                </a:solidFill>
                <a:latin typeface="Rubik Medium" pitchFamily="2" charset="-79"/>
                <a:ea typeface="Roboto"/>
                <a:cs typeface="Rubik Medium" pitchFamily="2" charset="-79"/>
                <a:sym typeface="Roboto"/>
              </a:rPr>
              <a:t>yoU</a:t>
            </a:r>
            <a:endParaRPr sz="1800" b="0" i="0" u="none" strike="noStrike" cap="none" dirty="0">
              <a:solidFill>
                <a:srgbClr val="FF9600"/>
              </a:solidFill>
              <a:latin typeface="Rubik Medium" pitchFamily="2" charset="-79"/>
              <a:ea typeface="Roboto"/>
              <a:cs typeface="Rubik Medium" pitchFamily="2" charset="-79"/>
              <a:sym typeface="Roboto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8F59F0CD-D8EA-E8D3-4C17-966974201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0" y="327544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"/>
          <p:cNvSpPr/>
          <p:nvPr/>
        </p:nvSpPr>
        <p:spPr>
          <a:xfrm rot="-1140000">
            <a:off x="6141615" y="-757815"/>
            <a:ext cx="9334710" cy="10605818"/>
          </a:xfrm>
          <a:prstGeom prst="roundRect">
            <a:avLst>
              <a:gd name="adj" fmla="val 44429"/>
            </a:avLst>
          </a:prstGeom>
          <a:solidFill>
            <a:srgbClr val="0721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2" name="Google Shape;262;p6"/>
          <p:cNvSpPr txBox="1"/>
          <p:nvPr/>
        </p:nvSpPr>
        <p:spPr>
          <a:xfrm>
            <a:off x="1279980" y="605524"/>
            <a:ext cx="1885500" cy="30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0"/>
              <a:buFont typeface="Arial"/>
              <a:buNone/>
            </a:pPr>
            <a:r>
              <a:rPr lang="sk-SK" sz="190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4</a:t>
            </a:r>
            <a:endParaRPr sz="190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63" name="Google Shape;263;p6"/>
          <p:cNvSpPr txBox="1"/>
          <p:nvPr/>
        </p:nvSpPr>
        <p:spPr>
          <a:xfrm>
            <a:off x="1279980" y="3158623"/>
            <a:ext cx="3479800" cy="138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sk-SK" sz="36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FORMY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sk-SK" sz="36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SPOLUPRÁCE</a:t>
            </a:r>
            <a:endParaRPr sz="36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64" name="Google Shape;264;p6"/>
          <p:cNvSpPr txBox="1"/>
          <p:nvPr/>
        </p:nvSpPr>
        <p:spPr>
          <a:xfrm>
            <a:off x="8107667" y="846022"/>
            <a:ext cx="3242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sk-SK" sz="28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ŠPECIALISTA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k-SK" sz="11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Obchodník/Manažér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6"/>
          <p:cNvSpPr txBox="1"/>
          <p:nvPr/>
        </p:nvSpPr>
        <p:spPr>
          <a:xfrm>
            <a:off x="7431600" y="399143"/>
            <a:ext cx="530774" cy="135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sk-SK" sz="6000" b="1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1</a:t>
            </a:r>
            <a:endParaRPr sz="6000" b="1" i="0" u="none" strike="noStrike" cap="none">
              <a:solidFill>
                <a:schemeClr val="accent5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66" name="Google Shape;266;p6"/>
          <p:cNvSpPr txBox="1"/>
          <p:nvPr/>
        </p:nvSpPr>
        <p:spPr>
          <a:xfrm>
            <a:off x="8107667" y="3824496"/>
            <a:ext cx="3148329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sk-SK" sz="28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INTEGRÁCIA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k-SK" sz="11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Kapitálový</a:t>
            </a:r>
            <a:r>
              <a:rPr lang="sk-SK" sz="11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vstup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67" name="Google Shape;267;p6"/>
          <p:cNvSpPr txBox="1"/>
          <p:nvPr/>
        </p:nvSpPr>
        <p:spPr>
          <a:xfrm>
            <a:off x="7401221" y="3413551"/>
            <a:ext cx="938213" cy="1325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sk-SK" sz="6000" b="1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6"/>
          <p:cNvSpPr/>
          <p:nvPr/>
        </p:nvSpPr>
        <p:spPr>
          <a:xfrm>
            <a:off x="-1501775" y="-1516063"/>
            <a:ext cx="3003550" cy="300355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9" name="Google Shape;269;p6"/>
          <p:cNvSpPr txBox="1"/>
          <p:nvPr/>
        </p:nvSpPr>
        <p:spPr>
          <a:xfrm>
            <a:off x="1279980" y="4777807"/>
            <a:ext cx="4126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Spôsob a miera hĺbky našej spolupráce závisí len od Vás.</a:t>
            </a:r>
            <a:endParaRPr sz="16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70" name="Google Shape;270;p6"/>
          <p:cNvSpPr txBox="1"/>
          <p:nvPr/>
        </p:nvSpPr>
        <p:spPr>
          <a:xfrm>
            <a:off x="8107667" y="2335259"/>
            <a:ext cx="2561823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sk-SK" sz="28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PARTNER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k-SK" sz="11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Brokerpool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6"/>
          <p:cNvSpPr txBox="1"/>
          <p:nvPr/>
        </p:nvSpPr>
        <p:spPr>
          <a:xfrm>
            <a:off x="7401221" y="1892139"/>
            <a:ext cx="938213" cy="1325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sk-SK" sz="6000" b="1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2</a:t>
            </a:r>
            <a:endParaRPr sz="6000" b="1" i="0" u="none" strike="noStrike" cap="none">
              <a:solidFill>
                <a:schemeClr val="accent5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72" name="Google Shape;272;p6"/>
          <p:cNvSpPr txBox="1"/>
          <p:nvPr/>
        </p:nvSpPr>
        <p:spPr>
          <a:xfrm>
            <a:off x="8107667" y="5255269"/>
            <a:ext cx="34443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sk-SK" sz="28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TIPÉR/PROMOTÉR</a:t>
            </a:r>
            <a:endParaRPr sz="2800" b="1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sk-SK" sz="11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Tipovanie </a:t>
            </a:r>
            <a:r>
              <a:rPr lang="sk-SK" sz="11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obchodu</a:t>
            </a:r>
            <a:r>
              <a:rPr lang="sk-SK" sz="11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6"/>
          <p:cNvSpPr txBox="1"/>
          <p:nvPr/>
        </p:nvSpPr>
        <p:spPr>
          <a:xfrm>
            <a:off x="7401221" y="4818520"/>
            <a:ext cx="938213" cy="1325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sk-SK" sz="6000" b="1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7"/>
          <p:cNvSpPr/>
          <p:nvPr/>
        </p:nvSpPr>
        <p:spPr>
          <a:xfrm>
            <a:off x="4943474" y="-4117"/>
            <a:ext cx="7248526" cy="6866234"/>
          </a:xfrm>
          <a:prstGeom prst="rect">
            <a:avLst/>
          </a:prstGeom>
          <a:gradFill>
            <a:gsLst>
              <a:gs pos="0">
                <a:srgbClr val="072156"/>
              </a:gs>
              <a:gs pos="100000">
                <a:srgbClr val="072156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9" name="Google Shape;279;p7"/>
          <p:cNvSpPr/>
          <p:nvPr/>
        </p:nvSpPr>
        <p:spPr>
          <a:xfrm>
            <a:off x="6841751" y="1229359"/>
            <a:ext cx="3848473" cy="2320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Staňte sa členom </a:t>
            </a:r>
            <a:r>
              <a:rPr lang="sk-SK"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vysoko efektívnej obchodnej siete za plnej podpory profesionálneho tímu lektorov a manažérov, kde si môžete vybrať z dvoch hlavných kariérnych smerov: Obchodník (agent profesionál) alebo Manažér obchodnej skupiny.</a:t>
            </a:r>
            <a:endParaRPr sz="16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80" name="Google Shape;280;p7"/>
          <p:cNvSpPr/>
          <p:nvPr/>
        </p:nvSpPr>
        <p:spPr>
          <a:xfrm>
            <a:off x="10690225" y="-1516063"/>
            <a:ext cx="3003550" cy="300355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1" name="Google Shape;281;p7"/>
          <p:cNvSpPr txBox="1"/>
          <p:nvPr/>
        </p:nvSpPr>
        <p:spPr>
          <a:xfrm>
            <a:off x="1228162" y="328699"/>
            <a:ext cx="2880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sk-SK" sz="28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ŠPECIALISTA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7"/>
          <p:cNvSpPr txBox="1"/>
          <p:nvPr/>
        </p:nvSpPr>
        <p:spPr>
          <a:xfrm>
            <a:off x="1259359" y="790350"/>
            <a:ext cx="288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Obchodník</a:t>
            </a:r>
            <a:r>
              <a:rPr lang="sk-SK" sz="16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/Manažér</a:t>
            </a:r>
            <a:endParaRPr sz="16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83" name="Google Shape;283;p7"/>
          <p:cNvSpPr txBox="1"/>
          <p:nvPr/>
        </p:nvSpPr>
        <p:spPr>
          <a:xfrm>
            <a:off x="6841752" y="3695208"/>
            <a:ext cx="38484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Získajte </a:t>
            </a:r>
            <a:r>
              <a:rPr lang="sk-SK"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starostlivosť profesionálneho kouča, ktorý Vás dokáže odborne a osobnostne posunúť do úlohy úspešného, ​​sebavedomého a trhom uznávaného odborníka.</a:t>
            </a:r>
            <a:endParaRPr sz="16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sz="16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84" name="Google Shape;284;p7"/>
          <p:cNvSpPr txBox="1"/>
          <p:nvPr/>
        </p:nvSpPr>
        <p:spPr>
          <a:xfrm>
            <a:off x="6872177" y="5560943"/>
            <a:ext cx="3848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Sila kolektívu </a:t>
            </a:r>
            <a:r>
              <a:rPr lang="sk-SK"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je niečo, čo nedokáže nahradiť vôbec nič.</a:t>
            </a:r>
            <a:endParaRPr sz="16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85" name="Google Shape;285;p7"/>
          <p:cNvSpPr txBox="1"/>
          <p:nvPr/>
        </p:nvSpPr>
        <p:spPr>
          <a:xfrm>
            <a:off x="582578" y="128630"/>
            <a:ext cx="51273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sk-SK" sz="80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Obrázok 2" descr="Obrázok, na ktorom je text, muž, osoba, tmavé&#10;&#10;Automaticky generovaný popis">
            <a:extLst>
              <a:ext uri="{FF2B5EF4-FFF2-40B4-BE49-F238E27FC236}">
                <a16:creationId xmlns:a16="http://schemas.microsoft.com/office/drawing/2014/main" id="{892D5FE0-5B2A-4858-872F-9E2D42BA3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848" y="454926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8"/>
          <p:cNvSpPr txBox="1"/>
          <p:nvPr/>
        </p:nvSpPr>
        <p:spPr>
          <a:xfrm>
            <a:off x="990829" y="1054529"/>
            <a:ext cx="42643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KARIÉRA V UMD VÁM ZARUČUJE: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8"/>
          <p:cNvSpPr txBox="1"/>
          <p:nvPr/>
        </p:nvSpPr>
        <p:spPr>
          <a:xfrm>
            <a:off x="910126" y="1487488"/>
            <a:ext cx="42645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sz="14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Flexibilný pracovný čas</a:t>
            </a:r>
            <a:endParaRPr sz="14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sz="14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Atraktívny príjem bez horného limitu</a:t>
            </a:r>
            <a:endParaRPr sz="14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sz="14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Moderné pracovné nástroje</a:t>
            </a:r>
            <a:endParaRPr sz="14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sz="14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Prístup k odbornému vzdelávaniu</a:t>
            </a:r>
            <a:endParaRPr sz="14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sz="14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Možnosť práce na home-office</a:t>
            </a:r>
            <a:endParaRPr sz="14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sz="14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Príležitosť poznávať svet</a:t>
            </a:r>
            <a:endParaRPr sz="14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sz="14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Zázemie silnej medzinárodnej spoločnosti</a:t>
            </a:r>
            <a:endParaRPr sz="14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sz="14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Prácu v priateľskom prostredí</a:t>
            </a:r>
            <a:endParaRPr sz="14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93" name="Google Shape;293;p8"/>
          <p:cNvSpPr txBox="1"/>
          <p:nvPr/>
        </p:nvSpPr>
        <p:spPr>
          <a:xfrm>
            <a:off x="909129" y="3786646"/>
            <a:ext cx="417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7 ZDROJOV VÁŠHO PRÍJMU:</a:t>
            </a:r>
            <a:endParaRPr sz="18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94" name="Google Shape;294;p8"/>
          <p:cNvSpPr txBox="1"/>
          <p:nvPr/>
        </p:nvSpPr>
        <p:spPr>
          <a:xfrm>
            <a:off x="910126" y="4175856"/>
            <a:ext cx="3664500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sz="1400" b="0" i="0" u="none" strike="noStrike" cap="none" dirty="0" err="1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Získateľská</a:t>
            </a:r>
            <a:r>
              <a:rPr lang="sk-SK" sz="1400" b="0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 provízia</a:t>
            </a:r>
            <a:endParaRPr sz="1400" b="0" i="0" u="none" strike="noStrike" cap="none" dirty="0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sz="1400" b="0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Následná provízia</a:t>
            </a:r>
            <a:endParaRPr sz="1400" b="0" i="0" u="none" strike="noStrike" cap="none" dirty="0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sz="1400" b="0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Medzi-provízie za riadenie tímu</a:t>
            </a:r>
            <a:endParaRPr sz="1400" b="0" i="0" u="none" strike="noStrike" cap="none" dirty="0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sz="1400" b="0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Štvrťročný bonus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Bonus za neživotný kmeň až 1%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Bonus za kmeň investícii v správe </a:t>
            </a:r>
            <a:endParaRPr sz="1400" b="0" i="0" u="none" strike="noStrike" cap="none" dirty="0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sz="1400" b="0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Kredity od UMD</a:t>
            </a:r>
            <a:endParaRPr sz="1400" b="0" i="0" u="none" strike="noStrike" cap="none" dirty="0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sz="1400" b="0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Kredity od poisťovní</a:t>
            </a:r>
            <a:endParaRPr sz="1400" b="0" i="0" u="none" strike="noStrike" cap="none" dirty="0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6"/>
              </a:buClr>
              <a:buSzPts val="1400"/>
              <a:buFont typeface="Rubik"/>
              <a:buChar char="•"/>
            </a:pPr>
            <a:r>
              <a:rPr lang="sk-SK" sz="1400" b="0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Provízia za odporúčanie nových kolegov</a:t>
            </a:r>
            <a:endParaRPr sz="1400" b="0" i="0" u="none" strike="noStrike" cap="none" dirty="0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95" name="Google Shape;295;p8"/>
          <p:cNvSpPr/>
          <p:nvPr/>
        </p:nvSpPr>
        <p:spPr>
          <a:xfrm>
            <a:off x="-1501775" y="-1516063"/>
            <a:ext cx="3003550" cy="300355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6" name="Google Shape;29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5700" y="0"/>
            <a:ext cx="4766299" cy="52488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7" name="Google Shape;297;p8"/>
          <p:cNvGraphicFramePr/>
          <p:nvPr>
            <p:extLst>
              <p:ext uri="{D42A27DB-BD31-4B8C-83A1-F6EECF244321}">
                <p14:modId xmlns:p14="http://schemas.microsoft.com/office/powerpoint/2010/main" val="997839770"/>
              </p:ext>
            </p:extLst>
          </p:nvPr>
        </p:nvGraphicFramePr>
        <p:xfrm>
          <a:off x="5174625" y="5420550"/>
          <a:ext cx="6950250" cy="1061450"/>
        </p:xfrm>
        <a:graphic>
          <a:graphicData uri="http://schemas.openxmlformats.org/drawingml/2006/table">
            <a:tbl>
              <a:tblPr>
                <a:noFill/>
                <a:tableStyleId>{22BBF6BC-EBE1-4CAA-945B-9A5AB80F0AE5}</a:tableStyleId>
              </a:tblPr>
              <a:tblGrid>
                <a:gridCol w="115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8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8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8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8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8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2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000" b="1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Životné poistenie </a:t>
                      </a:r>
                      <a:endParaRPr sz="1000" b="1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000" b="1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PZP/KASKO</a:t>
                      </a:r>
                      <a:endParaRPr sz="1000" b="1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000" b="1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Poistenie nehnuteľnosti (DBD)</a:t>
                      </a:r>
                      <a:endParaRPr sz="1000" b="1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000" b="1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Fondy  Sporenie </a:t>
                      </a:r>
                      <a:endParaRPr sz="1000" b="1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000" b="1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Úvery</a:t>
                      </a:r>
                      <a:endParaRPr sz="1000" b="1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000" b="1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DDS/SDS</a:t>
                      </a:r>
                      <a:endParaRPr sz="1000" b="1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000">
                          <a:latin typeface="Rubik"/>
                          <a:ea typeface="Rubik"/>
                          <a:cs typeface="Rubik"/>
                          <a:sym typeface="Rubik"/>
                        </a:rPr>
                        <a:t>100% z RP</a:t>
                      </a:r>
                      <a:endParaRPr sz="10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000">
                          <a:latin typeface="Rubik"/>
                          <a:ea typeface="Rubik"/>
                          <a:cs typeface="Rubik"/>
                          <a:sym typeface="Rubik"/>
                        </a:rPr>
                        <a:t>16,5% z RP</a:t>
                      </a:r>
                      <a:endParaRPr sz="10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000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30% z RP</a:t>
                      </a:r>
                      <a:endParaRPr sz="1000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000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100% </a:t>
                      </a:r>
                      <a:endParaRPr sz="1000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000">
                          <a:latin typeface="Rubik"/>
                          <a:ea typeface="Rubik"/>
                          <a:cs typeface="Rubik"/>
                          <a:sym typeface="Rubik"/>
                        </a:rPr>
                        <a:t>1%</a:t>
                      </a:r>
                      <a:endParaRPr sz="10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1000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40 €/50 €</a:t>
                      </a:r>
                      <a:endParaRPr sz="1000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3d1512a225_0_0"/>
          <p:cNvSpPr txBox="1"/>
          <p:nvPr/>
        </p:nvSpPr>
        <p:spPr>
          <a:xfrm>
            <a:off x="4928623" y="270825"/>
            <a:ext cx="22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sk-SK" sz="30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PROVÍZIE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g13d1512a225_0_0"/>
          <p:cNvSpPr txBox="1"/>
          <p:nvPr/>
        </p:nvSpPr>
        <p:spPr>
          <a:xfrm>
            <a:off x="1611090" y="855416"/>
            <a:ext cx="148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VÝPLATA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3 x mesačne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13d1512a225_0_0"/>
          <p:cNvSpPr/>
          <p:nvPr/>
        </p:nvSpPr>
        <p:spPr>
          <a:xfrm flipH="1">
            <a:off x="9117576" y="1949921"/>
            <a:ext cx="48403" cy="4229383"/>
          </a:xfrm>
          <a:custGeom>
            <a:avLst/>
            <a:gdLst/>
            <a:ahLst/>
            <a:cxnLst/>
            <a:rect l="l" t="t" r="r" b="b"/>
            <a:pathLst>
              <a:path w="93" h="12764" extrusionOk="0">
                <a:moveTo>
                  <a:pt x="92" y="12763"/>
                </a:moveTo>
                <a:lnTo>
                  <a:pt x="0" y="12763"/>
                </a:lnTo>
                <a:lnTo>
                  <a:pt x="0" y="0"/>
                </a:lnTo>
                <a:lnTo>
                  <a:pt x="92" y="0"/>
                </a:lnTo>
                <a:lnTo>
                  <a:pt x="92" y="12763"/>
                </a:lnTo>
              </a:path>
            </a:pathLst>
          </a:custGeom>
          <a:solidFill>
            <a:srgbClr val="0B0B0B">
              <a:alpha val="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66"/>
              <a:buFont typeface="Arial"/>
              <a:buNone/>
            </a:pPr>
            <a:endParaRPr sz="3266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Google Shape;305;g13d1512a225_0_0"/>
          <p:cNvSpPr/>
          <p:nvPr/>
        </p:nvSpPr>
        <p:spPr>
          <a:xfrm>
            <a:off x="10690225" y="-1516063"/>
            <a:ext cx="3003600" cy="3003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6" name="Google Shape;306;g13d1512a225_0_0"/>
          <p:cNvSpPr/>
          <p:nvPr/>
        </p:nvSpPr>
        <p:spPr>
          <a:xfrm flipH="1">
            <a:off x="1590805" y="945339"/>
            <a:ext cx="247500" cy="247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7" name="Google Shape;307;g13d1512a225_0_0"/>
          <p:cNvSpPr txBox="1"/>
          <p:nvPr/>
        </p:nvSpPr>
        <p:spPr>
          <a:xfrm>
            <a:off x="4449841" y="843939"/>
            <a:ext cx="3078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STORNOFOND na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OCHRANU vášho príjmu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08" name="Google Shape;308;g13d1512a225_0_0"/>
          <p:cNvSpPr/>
          <p:nvPr/>
        </p:nvSpPr>
        <p:spPr>
          <a:xfrm flipH="1">
            <a:off x="4706335" y="947716"/>
            <a:ext cx="247500" cy="247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9" name="Google Shape;309;g13d1512a225_0_0"/>
          <p:cNvSpPr txBox="1"/>
          <p:nvPr/>
        </p:nvSpPr>
        <p:spPr>
          <a:xfrm>
            <a:off x="8514889" y="851278"/>
            <a:ext cx="2319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Atraktívny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ADAPTAČNÝ  plán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0" name="Google Shape;310;g13d1512a225_0_0"/>
          <p:cNvSpPr/>
          <p:nvPr/>
        </p:nvSpPr>
        <p:spPr>
          <a:xfrm flipH="1">
            <a:off x="8700950" y="945339"/>
            <a:ext cx="247500" cy="247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1" name="Google Shape;311;g13d1512a225_0_0"/>
          <p:cNvSpPr txBox="1"/>
          <p:nvPr/>
        </p:nvSpPr>
        <p:spPr>
          <a:xfrm>
            <a:off x="685274" y="1449638"/>
            <a:ext cx="1875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ŽIVOTNÉ POISTENIE</a:t>
            </a:r>
            <a:endParaRPr sz="12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2" name="Google Shape;312;g13d1512a225_0_0"/>
          <p:cNvSpPr txBox="1"/>
          <p:nvPr/>
        </p:nvSpPr>
        <p:spPr>
          <a:xfrm>
            <a:off x="633375" y="4191685"/>
            <a:ext cx="2341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KASKO POISTENIE</a:t>
            </a:r>
            <a:endParaRPr sz="12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3" name="Google Shape;313;g13d1512a225_0_0"/>
          <p:cNvSpPr txBox="1"/>
          <p:nvPr/>
        </p:nvSpPr>
        <p:spPr>
          <a:xfrm>
            <a:off x="633382" y="5358086"/>
            <a:ext cx="2189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HYPO ÚVERY</a:t>
            </a:r>
            <a:endParaRPr sz="12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4" name="Google Shape;314;g13d1512a225_0_0"/>
          <p:cNvSpPr txBox="1"/>
          <p:nvPr/>
        </p:nvSpPr>
        <p:spPr>
          <a:xfrm>
            <a:off x="5374200" y="2703688"/>
            <a:ext cx="3601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sk-SK" sz="7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získateľská  provízia  pre  max. poistnej  doby, v % z ročného plateného poistného  </a:t>
            </a:r>
            <a:endParaRPr sz="700" b="0" i="0" u="none" strike="noStrike" cap="non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5" name="Google Shape;315;g13d1512a225_0_0"/>
          <p:cNvSpPr txBox="1"/>
          <p:nvPr/>
        </p:nvSpPr>
        <p:spPr>
          <a:xfrm>
            <a:off x="6150050" y="5358063"/>
            <a:ext cx="25509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sk-SK" sz="7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získateľská provízia  v % z ročného plateného poistného  </a:t>
            </a:r>
            <a:endParaRPr sz="700" b="0" i="0" u="none" strike="noStrike" cap="non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6" name="Google Shape;316;g13d1512a225_0_0"/>
          <p:cNvSpPr txBox="1"/>
          <p:nvPr/>
        </p:nvSpPr>
        <p:spPr>
          <a:xfrm>
            <a:off x="6202700" y="6481850"/>
            <a:ext cx="2445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sk-SK" sz="7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získateľská  provízia  v % z výšky čerpaného úveru </a:t>
            </a:r>
            <a:endParaRPr sz="700" b="0" i="0" u="none" strike="noStrike" cap="non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7" name="Google Shape;317;g13d1512a225_0_0"/>
          <p:cNvSpPr txBox="1"/>
          <p:nvPr/>
        </p:nvSpPr>
        <p:spPr>
          <a:xfrm>
            <a:off x="633375" y="6623550"/>
            <a:ext cx="5265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k-SK" sz="10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* Demonštratívny príklad výpočtu odmien pre základnú províziu s koeficientom 1.0</a:t>
            </a:r>
            <a:endParaRPr sz="1000" b="0" i="0" u="none" strike="noStrike" cap="non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grpSp>
        <p:nvGrpSpPr>
          <p:cNvPr id="318" name="Google Shape;318;g13d1512a225_0_0"/>
          <p:cNvGrpSpPr/>
          <p:nvPr/>
        </p:nvGrpSpPr>
        <p:grpSpPr>
          <a:xfrm>
            <a:off x="9490826" y="1940819"/>
            <a:ext cx="2266618" cy="1247322"/>
            <a:chOff x="9475360" y="1959094"/>
            <a:chExt cx="2266618" cy="1247322"/>
          </a:xfrm>
        </p:grpSpPr>
        <p:sp>
          <p:nvSpPr>
            <p:cNvPr id="319" name="Google Shape;319;g13d1512a225_0_0"/>
            <p:cNvSpPr/>
            <p:nvPr/>
          </p:nvSpPr>
          <p:spPr>
            <a:xfrm>
              <a:off x="9521328" y="1962717"/>
              <a:ext cx="2211173" cy="1235110"/>
            </a:xfrm>
            <a:custGeom>
              <a:avLst/>
              <a:gdLst/>
              <a:ahLst/>
              <a:cxnLst/>
              <a:rect l="l" t="t" r="r" b="b"/>
              <a:pathLst>
                <a:path w="11535" h="11641" extrusionOk="0">
                  <a:moveTo>
                    <a:pt x="0" y="0"/>
                  </a:moveTo>
                  <a:lnTo>
                    <a:pt x="0" y="11640"/>
                  </a:lnTo>
                  <a:lnTo>
                    <a:pt x="11350" y="11640"/>
                  </a:lnTo>
                  <a:lnTo>
                    <a:pt x="11350" y="11640"/>
                  </a:lnTo>
                  <a:cubicBezTo>
                    <a:pt x="11452" y="11640"/>
                    <a:pt x="11534" y="11557"/>
                    <a:pt x="11534" y="11455"/>
                  </a:cubicBezTo>
                  <a:lnTo>
                    <a:pt x="11534" y="0"/>
                  </a:ln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66"/>
                <a:buFont typeface="Arial"/>
                <a:buNone/>
              </a:pPr>
              <a:endParaRPr sz="3266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0" name="Google Shape;320;g13d1512a225_0_0"/>
            <p:cNvSpPr/>
            <p:nvPr/>
          </p:nvSpPr>
          <p:spPr>
            <a:xfrm>
              <a:off x="9525162" y="2277947"/>
              <a:ext cx="1141012" cy="293985"/>
            </a:xfrm>
            <a:custGeom>
              <a:avLst/>
              <a:gdLst/>
              <a:ahLst/>
              <a:cxnLst/>
              <a:rect l="l" t="t" r="r" b="b"/>
              <a:pathLst>
                <a:path w="3846" h="1124" extrusionOk="0">
                  <a:moveTo>
                    <a:pt x="3845" y="1123"/>
                  </a:moveTo>
                  <a:lnTo>
                    <a:pt x="0" y="1123"/>
                  </a:lnTo>
                  <a:lnTo>
                    <a:pt x="0" y="0"/>
                  </a:lnTo>
                  <a:lnTo>
                    <a:pt x="3845" y="0"/>
                  </a:lnTo>
                  <a:lnTo>
                    <a:pt x="3845" y="1123"/>
                  </a:lnTo>
                </a:path>
              </a:pathLst>
            </a:custGeom>
            <a:solidFill>
              <a:srgbClr val="072156">
                <a:alpha val="8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66"/>
                <a:buFont typeface="Arial"/>
                <a:buNone/>
              </a:pPr>
              <a:endParaRPr sz="3266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1" name="Google Shape;321;g13d1512a225_0_0"/>
            <p:cNvSpPr/>
            <p:nvPr/>
          </p:nvSpPr>
          <p:spPr>
            <a:xfrm>
              <a:off x="9524880" y="2593800"/>
              <a:ext cx="1141012" cy="293985"/>
            </a:xfrm>
            <a:custGeom>
              <a:avLst/>
              <a:gdLst/>
              <a:ahLst/>
              <a:cxnLst/>
              <a:rect l="l" t="t" r="r" b="b"/>
              <a:pathLst>
                <a:path w="3846" h="1124" extrusionOk="0">
                  <a:moveTo>
                    <a:pt x="3845" y="1123"/>
                  </a:moveTo>
                  <a:lnTo>
                    <a:pt x="0" y="1123"/>
                  </a:lnTo>
                  <a:lnTo>
                    <a:pt x="0" y="0"/>
                  </a:lnTo>
                  <a:lnTo>
                    <a:pt x="3845" y="0"/>
                  </a:lnTo>
                  <a:lnTo>
                    <a:pt x="3845" y="1123"/>
                  </a:lnTo>
                </a:path>
              </a:pathLst>
            </a:custGeom>
            <a:solidFill>
              <a:srgbClr val="072156">
                <a:alpha val="6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66"/>
                <a:buFont typeface="Arial"/>
                <a:buNone/>
              </a:pPr>
              <a:endParaRPr sz="3266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2" name="Google Shape;322;g13d1512a225_0_0"/>
            <p:cNvSpPr/>
            <p:nvPr/>
          </p:nvSpPr>
          <p:spPr>
            <a:xfrm>
              <a:off x="9525163" y="1963732"/>
              <a:ext cx="1141013" cy="293985"/>
            </a:xfrm>
            <a:custGeom>
              <a:avLst/>
              <a:gdLst/>
              <a:ahLst/>
              <a:cxnLst/>
              <a:rect l="l" t="t" r="r" b="b"/>
              <a:pathLst>
                <a:path w="3845" h="1124" extrusionOk="0">
                  <a:moveTo>
                    <a:pt x="3844" y="1123"/>
                  </a:moveTo>
                  <a:lnTo>
                    <a:pt x="0" y="1123"/>
                  </a:lnTo>
                  <a:lnTo>
                    <a:pt x="0" y="0"/>
                  </a:lnTo>
                  <a:lnTo>
                    <a:pt x="3844" y="0"/>
                  </a:lnTo>
                  <a:lnTo>
                    <a:pt x="3844" y="1123"/>
                  </a:lnTo>
                </a:path>
              </a:pathLst>
            </a:custGeom>
            <a:solidFill>
              <a:srgbClr val="072156">
                <a:alpha val="8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66"/>
                <a:buFont typeface="Arial"/>
                <a:buNone/>
              </a:pPr>
              <a:endParaRPr sz="3266" b="0" i="0" u="none" strike="noStrike" cap="none">
                <a:solidFill>
                  <a:srgbClr val="07215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3" name="Google Shape;323;g13d1512a225_0_0"/>
            <p:cNvSpPr txBox="1"/>
            <p:nvPr/>
          </p:nvSpPr>
          <p:spPr>
            <a:xfrm>
              <a:off x="9840479" y="2624254"/>
              <a:ext cx="719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sk-SK" sz="1000" b="1" i="0" u="none" strike="noStrike" cap="non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AXA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g13d1512a225_0_0"/>
            <p:cNvSpPr txBox="1"/>
            <p:nvPr/>
          </p:nvSpPr>
          <p:spPr>
            <a:xfrm>
              <a:off x="9694218" y="2003324"/>
              <a:ext cx="10560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sk-SK" sz="1000" b="1" i="0" u="none" strike="noStrike" cap="non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CONSEQ</a:t>
              </a:r>
              <a:endParaRPr sz="10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325" name="Google Shape;325;g13d1512a225_0_0"/>
            <p:cNvSpPr txBox="1"/>
            <p:nvPr/>
          </p:nvSpPr>
          <p:spPr>
            <a:xfrm>
              <a:off x="9621462" y="2306817"/>
              <a:ext cx="1063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sk-SK" sz="1000" b="1" i="0" u="none" strike="noStrike" cap="non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FINAX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g13d1512a225_0_0"/>
            <p:cNvSpPr/>
            <p:nvPr/>
          </p:nvSpPr>
          <p:spPr>
            <a:xfrm>
              <a:off x="10641327" y="1959380"/>
              <a:ext cx="45719" cy="1240884"/>
            </a:xfrm>
            <a:custGeom>
              <a:avLst/>
              <a:gdLst/>
              <a:ahLst/>
              <a:cxnLst/>
              <a:rect l="l" t="t" r="r" b="b"/>
              <a:pathLst>
                <a:path w="93" h="12764" extrusionOk="0">
                  <a:moveTo>
                    <a:pt x="92" y="12763"/>
                  </a:moveTo>
                  <a:lnTo>
                    <a:pt x="0" y="12763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12763"/>
                  </a:lnTo>
                </a:path>
              </a:pathLst>
            </a:custGeom>
            <a:solidFill>
              <a:srgbClr val="0B0B0B">
                <a:alpha val="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66"/>
                <a:buFont typeface="Arial"/>
                <a:buNone/>
              </a:pPr>
              <a:endParaRPr sz="3266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7" name="Google Shape;327;g13d1512a225_0_0"/>
            <p:cNvSpPr/>
            <p:nvPr/>
          </p:nvSpPr>
          <p:spPr>
            <a:xfrm flipH="1">
              <a:off x="9528549" y="1963553"/>
              <a:ext cx="45719" cy="1242863"/>
            </a:xfrm>
            <a:custGeom>
              <a:avLst/>
              <a:gdLst/>
              <a:ahLst/>
              <a:cxnLst/>
              <a:rect l="l" t="t" r="r" b="b"/>
              <a:pathLst>
                <a:path w="93" h="12764" extrusionOk="0">
                  <a:moveTo>
                    <a:pt x="92" y="12763"/>
                  </a:moveTo>
                  <a:lnTo>
                    <a:pt x="0" y="12763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12763"/>
                  </a:lnTo>
                </a:path>
              </a:pathLst>
            </a:custGeom>
            <a:solidFill>
              <a:srgbClr val="0B0B0B">
                <a:alpha val="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66"/>
                <a:buFont typeface="Arial"/>
                <a:buNone/>
              </a:pPr>
              <a:endParaRPr sz="3266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8" name="Google Shape;328;g13d1512a225_0_0"/>
            <p:cNvSpPr/>
            <p:nvPr/>
          </p:nvSpPr>
          <p:spPr>
            <a:xfrm>
              <a:off x="9521982" y="2911569"/>
              <a:ext cx="1143887" cy="293985"/>
            </a:xfrm>
            <a:custGeom>
              <a:avLst/>
              <a:gdLst/>
              <a:ahLst/>
              <a:cxnLst/>
              <a:rect l="l" t="t" r="r" b="b"/>
              <a:pathLst>
                <a:path w="3846" h="1124" extrusionOk="0">
                  <a:moveTo>
                    <a:pt x="3845" y="1123"/>
                  </a:moveTo>
                  <a:lnTo>
                    <a:pt x="0" y="1123"/>
                  </a:lnTo>
                  <a:lnTo>
                    <a:pt x="0" y="0"/>
                  </a:lnTo>
                  <a:lnTo>
                    <a:pt x="3845" y="0"/>
                  </a:lnTo>
                  <a:lnTo>
                    <a:pt x="3845" y="1123"/>
                  </a:lnTo>
                </a:path>
              </a:pathLst>
            </a:custGeom>
            <a:solidFill>
              <a:srgbClr val="072156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66"/>
                <a:buFont typeface="Arial"/>
                <a:buNone/>
              </a:pPr>
              <a:endParaRPr sz="3266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9" name="Google Shape;329;g13d1512a225_0_0"/>
            <p:cNvSpPr txBox="1"/>
            <p:nvPr/>
          </p:nvSpPr>
          <p:spPr>
            <a:xfrm>
              <a:off x="9475360" y="2944752"/>
              <a:ext cx="1269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sk-SK" sz="1000" b="1" i="0" u="none" strike="noStrike" cap="non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EIC (ETF ONLINE)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30" name="Google Shape;330;g13d1512a225_0_0"/>
            <p:cNvCxnSpPr/>
            <p:nvPr/>
          </p:nvCxnSpPr>
          <p:spPr>
            <a:xfrm rot="10800000" flipH="1">
              <a:off x="9519527" y="1966826"/>
              <a:ext cx="2217000" cy="6900"/>
            </a:xfrm>
            <a:prstGeom prst="straightConnector1">
              <a:avLst/>
            </a:prstGeom>
            <a:noFill/>
            <a:ln w="19050" cap="flat" cmpd="sng">
              <a:solidFill>
                <a:srgbClr val="0B0B0B">
                  <a:alpha val="9019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1" name="Google Shape;331;g13d1512a225_0_0"/>
            <p:cNvCxnSpPr/>
            <p:nvPr/>
          </p:nvCxnSpPr>
          <p:spPr>
            <a:xfrm>
              <a:off x="9522197" y="2580546"/>
              <a:ext cx="2211300" cy="0"/>
            </a:xfrm>
            <a:prstGeom prst="straightConnector1">
              <a:avLst/>
            </a:prstGeom>
            <a:noFill/>
            <a:ln w="19050" cap="flat" cmpd="sng">
              <a:solidFill>
                <a:srgbClr val="0B0B0B">
                  <a:alpha val="9019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2" name="Google Shape;332;g13d1512a225_0_0"/>
            <p:cNvCxnSpPr/>
            <p:nvPr/>
          </p:nvCxnSpPr>
          <p:spPr>
            <a:xfrm>
              <a:off x="9518470" y="2895340"/>
              <a:ext cx="2219400" cy="6900"/>
            </a:xfrm>
            <a:prstGeom prst="straightConnector1">
              <a:avLst/>
            </a:prstGeom>
            <a:noFill/>
            <a:ln w="19050" cap="flat" cmpd="sng">
              <a:solidFill>
                <a:srgbClr val="0B0B0B">
                  <a:alpha val="9019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3" name="Google Shape;333;g13d1512a225_0_0"/>
            <p:cNvCxnSpPr/>
            <p:nvPr/>
          </p:nvCxnSpPr>
          <p:spPr>
            <a:xfrm>
              <a:off x="9526715" y="2264185"/>
              <a:ext cx="2211300" cy="0"/>
            </a:xfrm>
            <a:prstGeom prst="straightConnector1">
              <a:avLst/>
            </a:prstGeom>
            <a:noFill/>
            <a:ln w="19050" cap="flat" cmpd="sng">
              <a:solidFill>
                <a:srgbClr val="0B0B0B">
                  <a:alpha val="9019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4" name="Google Shape;334;g13d1512a225_0_0"/>
            <p:cNvCxnSpPr/>
            <p:nvPr/>
          </p:nvCxnSpPr>
          <p:spPr>
            <a:xfrm>
              <a:off x="9524880" y="3197023"/>
              <a:ext cx="2215200" cy="1200"/>
            </a:xfrm>
            <a:prstGeom prst="straightConnector1">
              <a:avLst/>
            </a:prstGeom>
            <a:noFill/>
            <a:ln w="19050" cap="flat" cmpd="sng">
              <a:solidFill>
                <a:srgbClr val="0B0B0B">
                  <a:alpha val="9019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35" name="Google Shape;335;g13d1512a225_0_0"/>
            <p:cNvSpPr/>
            <p:nvPr/>
          </p:nvSpPr>
          <p:spPr>
            <a:xfrm flipH="1">
              <a:off x="11696259" y="1959094"/>
              <a:ext cx="45719" cy="1240884"/>
            </a:xfrm>
            <a:custGeom>
              <a:avLst/>
              <a:gdLst/>
              <a:ahLst/>
              <a:cxnLst/>
              <a:rect l="l" t="t" r="r" b="b"/>
              <a:pathLst>
                <a:path w="93" h="12764" extrusionOk="0">
                  <a:moveTo>
                    <a:pt x="92" y="12763"/>
                  </a:moveTo>
                  <a:lnTo>
                    <a:pt x="0" y="12763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12763"/>
                  </a:lnTo>
                </a:path>
              </a:pathLst>
            </a:custGeom>
            <a:solidFill>
              <a:srgbClr val="0B0B0B">
                <a:alpha val="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66"/>
                <a:buFont typeface="Arial"/>
                <a:buNone/>
              </a:pPr>
              <a:endParaRPr sz="3266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6" name="Google Shape;336;g13d1512a225_0_0"/>
            <p:cNvSpPr txBox="1"/>
            <p:nvPr/>
          </p:nvSpPr>
          <p:spPr>
            <a:xfrm>
              <a:off x="10909960" y="2326436"/>
              <a:ext cx="698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sk-SK" sz="1000" b="0" i="0" u="none" strike="noStrike" cap="non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60,00 %</a:t>
              </a:r>
              <a:endParaRPr sz="1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337" name="Google Shape;337;g13d1512a225_0_0"/>
            <p:cNvSpPr txBox="1"/>
            <p:nvPr/>
          </p:nvSpPr>
          <p:spPr>
            <a:xfrm>
              <a:off x="10910503" y="2624877"/>
              <a:ext cx="698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sk-SK" sz="1000" b="0" i="0" u="none" strike="noStrike" cap="non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60,00 %</a:t>
              </a:r>
              <a:endParaRPr sz="1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338" name="Google Shape;338;g13d1512a225_0_0"/>
            <p:cNvSpPr txBox="1"/>
            <p:nvPr/>
          </p:nvSpPr>
          <p:spPr>
            <a:xfrm>
              <a:off x="10909960" y="2957950"/>
              <a:ext cx="698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sk-SK" sz="1000" b="0" i="0" u="none" strike="noStrike" cap="non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60,00 %</a:t>
              </a:r>
              <a:endParaRPr sz="1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339" name="Google Shape;339;g13d1512a225_0_0"/>
            <p:cNvSpPr txBox="1"/>
            <p:nvPr/>
          </p:nvSpPr>
          <p:spPr>
            <a:xfrm>
              <a:off x="10909960" y="2050225"/>
              <a:ext cx="698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sk-SK" sz="1000" b="0" i="0" u="none" strike="noStrike" cap="non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57,00 %</a:t>
              </a:r>
              <a:endParaRPr sz="1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340" name="Google Shape;340;g13d1512a225_0_0"/>
          <p:cNvGrpSpPr/>
          <p:nvPr/>
        </p:nvGrpSpPr>
        <p:grpSpPr>
          <a:xfrm>
            <a:off x="9449081" y="3857935"/>
            <a:ext cx="2334360" cy="616974"/>
            <a:chOff x="9406394" y="3587527"/>
            <a:chExt cx="2334360" cy="616974"/>
          </a:xfrm>
        </p:grpSpPr>
        <p:grpSp>
          <p:nvGrpSpPr>
            <p:cNvPr id="341" name="Google Shape;341;g13d1512a225_0_0"/>
            <p:cNvGrpSpPr/>
            <p:nvPr/>
          </p:nvGrpSpPr>
          <p:grpSpPr>
            <a:xfrm>
              <a:off x="9406394" y="3587527"/>
              <a:ext cx="2334360" cy="616974"/>
              <a:chOff x="9406394" y="3587527"/>
              <a:chExt cx="2334360" cy="616974"/>
            </a:xfrm>
          </p:grpSpPr>
          <p:sp>
            <p:nvSpPr>
              <p:cNvPr id="342" name="Google Shape;342;g13d1512a225_0_0"/>
              <p:cNvSpPr/>
              <p:nvPr/>
            </p:nvSpPr>
            <p:spPr>
              <a:xfrm>
                <a:off x="9517260" y="3587703"/>
                <a:ext cx="2220632" cy="616798"/>
              </a:xfrm>
              <a:custGeom>
                <a:avLst/>
                <a:gdLst/>
                <a:ahLst/>
                <a:cxnLst/>
                <a:rect l="l" t="t" r="r" b="b"/>
                <a:pathLst>
                  <a:path w="11535" h="11641" extrusionOk="0">
                    <a:moveTo>
                      <a:pt x="0" y="0"/>
                    </a:moveTo>
                    <a:lnTo>
                      <a:pt x="0" y="11640"/>
                    </a:lnTo>
                    <a:lnTo>
                      <a:pt x="11350" y="11640"/>
                    </a:lnTo>
                    <a:lnTo>
                      <a:pt x="11350" y="11640"/>
                    </a:lnTo>
                    <a:cubicBezTo>
                      <a:pt x="11452" y="11640"/>
                      <a:pt x="11534" y="11557"/>
                      <a:pt x="11534" y="11455"/>
                    </a:cubicBezTo>
                    <a:lnTo>
                      <a:pt x="11534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66"/>
                  <a:buFont typeface="Arial"/>
                  <a:buNone/>
                </a:pPr>
                <a:endParaRPr sz="3266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43" name="Google Shape;343;g13d1512a225_0_0"/>
              <p:cNvSpPr/>
              <p:nvPr/>
            </p:nvSpPr>
            <p:spPr>
              <a:xfrm>
                <a:off x="9512643" y="3902095"/>
                <a:ext cx="1141012" cy="293985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1124" extrusionOk="0">
                    <a:moveTo>
                      <a:pt x="3845" y="1123"/>
                    </a:moveTo>
                    <a:lnTo>
                      <a:pt x="0" y="1123"/>
                    </a:lnTo>
                    <a:lnTo>
                      <a:pt x="0" y="0"/>
                    </a:lnTo>
                    <a:lnTo>
                      <a:pt x="3845" y="0"/>
                    </a:lnTo>
                    <a:lnTo>
                      <a:pt x="3845" y="1123"/>
                    </a:lnTo>
                  </a:path>
                </a:pathLst>
              </a:custGeom>
              <a:solidFill>
                <a:srgbClr val="072156">
                  <a:alpha val="8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66"/>
                  <a:buFont typeface="Arial"/>
                  <a:buNone/>
                </a:pPr>
                <a:endParaRPr sz="3266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44" name="Google Shape;344;g13d1512a225_0_0"/>
              <p:cNvSpPr/>
              <p:nvPr/>
            </p:nvSpPr>
            <p:spPr>
              <a:xfrm>
                <a:off x="9512644" y="3587880"/>
                <a:ext cx="1141013" cy="293985"/>
              </a:xfrm>
              <a:custGeom>
                <a:avLst/>
                <a:gdLst/>
                <a:ahLst/>
                <a:cxnLst/>
                <a:rect l="l" t="t" r="r" b="b"/>
                <a:pathLst>
                  <a:path w="3845" h="1124" extrusionOk="0">
                    <a:moveTo>
                      <a:pt x="3844" y="1123"/>
                    </a:moveTo>
                    <a:lnTo>
                      <a:pt x="0" y="1123"/>
                    </a:lnTo>
                    <a:lnTo>
                      <a:pt x="0" y="0"/>
                    </a:lnTo>
                    <a:lnTo>
                      <a:pt x="3844" y="0"/>
                    </a:lnTo>
                    <a:lnTo>
                      <a:pt x="3844" y="1123"/>
                    </a:lnTo>
                  </a:path>
                </a:pathLst>
              </a:custGeom>
              <a:solidFill>
                <a:srgbClr val="072156">
                  <a:alpha val="8901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66"/>
                  <a:buFont typeface="Arial"/>
                  <a:buNone/>
                </a:pPr>
                <a:endParaRPr sz="3266" b="0" i="0" u="none" strike="noStrike" cap="none">
                  <a:solidFill>
                    <a:srgbClr val="072156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45" name="Google Shape;345;g13d1512a225_0_0"/>
              <p:cNvSpPr txBox="1"/>
              <p:nvPr/>
            </p:nvSpPr>
            <p:spPr>
              <a:xfrm>
                <a:off x="9780900" y="3634382"/>
                <a:ext cx="4992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sk-SK" sz="1000" b="1" i="0" u="none" strike="noStrike" cap="none">
                    <a:solidFill>
                      <a:schemeClr val="lt1"/>
                    </a:solidFill>
                    <a:latin typeface="Rubik"/>
                    <a:ea typeface="Rubik"/>
                    <a:cs typeface="Rubik"/>
                    <a:sym typeface="Rubik"/>
                  </a:rPr>
                  <a:t>IBIS</a:t>
                </a:r>
                <a:endParaRPr sz="1000" b="1" i="0" u="none" strike="noStrike" cap="non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endParaRPr>
              </a:p>
            </p:txBody>
          </p:sp>
          <p:sp>
            <p:nvSpPr>
              <p:cNvPr id="346" name="Google Shape;346;g13d1512a225_0_0"/>
              <p:cNvSpPr txBox="1"/>
              <p:nvPr/>
            </p:nvSpPr>
            <p:spPr>
              <a:xfrm>
                <a:off x="9406394" y="3948395"/>
                <a:ext cx="13299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sk-SK" sz="1000" b="1" i="0" u="none" strike="noStrike" cap="none">
                    <a:solidFill>
                      <a:schemeClr val="lt1"/>
                    </a:solidFill>
                    <a:latin typeface="Rubik"/>
                    <a:ea typeface="Rubik"/>
                    <a:cs typeface="Rubik"/>
                    <a:sym typeface="Rubik"/>
                  </a:rPr>
                  <a:t>ZLATÁ REZERVA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47" name="Google Shape;347;g13d1512a225_0_0"/>
              <p:cNvCxnSpPr/>
              <p:nvPr/>
            </p:nvCxnSpPr>
            <p:spPr>
              <a:xfrm rot="10800000" flipH="1">
                <a:off x="9519527" y="3594255"/>
                <a:ext cx="2217000" cy="6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B0B0B">
                    <a:alpha val="9019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48" name="Google Shape;348;g13d1512a225_0_0"/>
              <p:cNvCxnSpPr/>
              <p:nvPr/>
            </p:nvCxnSpPr>
            <p:spPr>
              <a:xfrm rot="10800000" flipH="1">
                <a:off x="9514197" y="3881505"/>
                <a:ext cx="2219100" cy="16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B0B0B">
                    <a:alpha val="9019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349" name="Google Shape;349;g13d1512a225_0_0"/>
              <p:cNvSpPr/>
              <p:nvPr/>
            </p:nvSpPr>
            <p:spPr>
              <a:xfrm flipH="1">
                <a:off x="11695035" y="3587527"/>
                <a:ext cx="45719" cy="607088"/>
              </a:xfrm>
              <a:custGeom>
                <a:avLst/>
                <a:gdLst/>
                <a:ahLst/>
                <a:cxnLst/>
                <a:rect l="l" t="t" r="r" b="b"/>
                <a:pathLst>
                  <a:path w="93" h="12764" extrusionOk="0">
                    <a:moveTo>
                      <a:pt x="92" y="12763"/>
                    </a:moveTo>
                    <a:lnTo>
                      <a:pt x="0" y="12763"/>
                    </a:lnTo>
                    <a:lnTo>
                      <a:pt x="0" y="0"/>
                    </a:lnTo>
                    <a:lnTo>
                      <a:pt x="92" y="0"/>
                    </a:lnTo>
                    <a:lnTo>
                      <a:pt x="92" y="12763"/>
                    </a:lnTo>
                  </a:path>
                </a:pathLst>
              </a:custGeom>
              <a:solidFill>
                <a:srgbClr val="0B0B0B">
                  <a:alpha val="901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66"/>
                  <a:buFont typeface="Arial"/>
                  <a:buNone/>
                </a:pPr>
                <a:endParaRPr sz="3266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cxnSp>
            <p:nvCxnSpPr>
              <p:cNvPr id="350" name="Google Shape;350;g13d1512a225_0_0"/>
              <p:cNvCxnSpPr/>
              <p:nvPr/>
            </p:nvCxnSpPr>
            <p:spPr>
              <a:xfrm rot="10800000" flipH="1">
                <a:off x="9511152" y="4188147"/>
                <a:ext cx="2229000" cy="4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B0B0B">
                    <a:alpha val="9019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351" name="Google Shape;351;g13d1512a225_0_0"/>
            <p:cNvSpPr txBox="1"/>
            <p:nvPr/>
          </p:nvSpPr>
          <p:spPr>
            <a:xfrm>
              <a:off x="10980310" y="3629802"/>
              <a:ext cx="627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sk-SK" sz="1000" b="0" i="0" u="none" strike="noStrike" cap="none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3,00 %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g13d1512a225_0_0"/>
            <p:cNvSpPr txBox="1"/>
            <p:nvPr/>
          </p:nvSpPr>
          <p:spPr>
            <a:xfrm>
              <a:off x="10983841" y="3934587"/>
              <a:ext cx="6243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sk-SK" sz="1000" b="0" i="0" u="none" strike="noStrike" cap="none">
                  <a:solidFill>
                    <a:schemeClr val="dk2"/>
                  </a:solidFill>
                  <a:latin typeface="Rubik"/>
                  <a:ea typeface="Rubik"/>
                  <a:cs typeface="Rubik"/>
                  <a:sym typeface="Rubik"/>
                </a:rPr>
                <a:t>3,00 %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3" name="Google Shape;353;g13d1512a225_0_0"/>
          <p:cNvSpPr txBox="1"/>
          <p:nvPr/>
        </p:nvSpPr>
        <p:spPr>
          <a:xfrm>
            <a:off x="9449081" y="1617520"/>
            <a:ext cx="1140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1" i="0" u="none" strike="noStrike" cap="none">
                <a:solidFill>
                  <a:srgbClr val="072146"/>
                </a:solidFill>
                <a:latin typeface="Rubik"/>
                <a:ea typeface="Rubik"/>
                <a:cs typeface="Rubik"/>
                <a:sym typeface="Rubik"/>
              </a:rPr>
              <a:t>INVESTÍCIE</a:t>
            </a:r>
            <a:endParaRPr sz="1200" b="1" i="0" u="none" strike="noStrike" cap="none">
              <a:solidFill>
                <a:srgbClr val="07214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54" name="Google Shape;354;g13d1512a225_0_0"/>
          <p:cNvSpPr txBox="1"/>
          <p:nvPr/>
        </p:nvSpPr>
        <p:spPr>
          <a:xfrm>
            <a:off x="9484428" y="3513012"/>
            <a:ext cx="863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1" i="0" u="none" strike="noStrike" cap="none">
                <a:solidFill>
                  <a:srgbClr val="072146"/>
                </a:solidFill>
                <a:latin typeface="Rubik"/>
                <a:ea typeface="Rubik"/>
                <a:cs typeface="Rubik"/>
                <a:sym typeface="Rubik"/>
              </a:rPr>
              <a:t>ZLATO</a:t>
            </a:r>
            <a:endParaRPr sz="1200" b="0" i="0" u="none" strike="noStrike" cap="none">
              <a:solidFill>
                <a:srgbClr val="07214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55" name="Google Shape;355;g13d1512a225_0_0"/>
          <p:cNvSpPr txBox="1"/>
          <p:nvPr/>
        </p:nvSpPr>
        <p:spPr>
          <a:xfrm>
            <a:off x="11069586" y="3191985"/>
            <a:ext cx="770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sk-SK" sz="7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% z BOS, FMF</a:t>
            </a:r>
            <a:endParaRPr sz="700" b="0" i="0" u="none" strike="noStrike" cap="non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56" name="Google Shape;356;g13d1512a225_0_0"/>
          <p:cNvSpPr txBox="1"/>
          <p:nvPr/>
        </p:nvSpPr>
        <p:spPr>
          <a:xfrm>
            <a:off x="9484933" y="4854053"/>
            <a:ext cx="530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7214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57" name="Google Shape;357;g13d1512a225_0_0"/>
          <p:cNvSpPr txBox="1"/>
          <p:nvPr/>
        </p:nvSpPr>
        <p:spPr>
          <a:xfrm>
            <a:off x="10949743" y="4468574"/>
            <a:ext cx="903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sk-SK" sz="7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% z cieľovej čiastky</a:t>
            </a:r>
            <a:endParaRPr sz="700" b="0" i="0" u="none" strike="noStrike" cap="non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58" name="Google Shape;358;g13d1512a225_0_0"/>
          <p:cNvSpPr txBox="1"/>
          <p:nvPr/>
        </p:nvSpPr>
        <p:spPr>
          <a:xfrm>
            <a:off x="10834797" y="5979204"/>
            <a:ext cx="9009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graphicFrame>
        <p:nvGraphicFramePr>
          <p:cNvPr id="359" name="Google Shape;359;g13d1512a225_0_0"/>
          <p:cNvGraphicFramePr/>
          <p:nvPr/>
        </p:nvGraphicFramePr>
        <p:xfrm>
          <a:off x="685325" y="1859065"/>
          <a:ext cx="8290150" cy="786800"/>
        </p:xfrm>
        <a:graphic>
          <a:graphicData uri="http://schemas.openxmlformats.org/drawingml/2006/table">
            <a:tbl>
              <a:tblPr>
                <a:noFill/>
                <a:tableStyleId>{20E2E52C-7A99-4A4F-A62F-4DC1A2C5C9BB}</a:tableStyleId>
              </a:tblPr>
              <a:tblGrid>
                <a:gridCol w="75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3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3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3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3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3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3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3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3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536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9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accent5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ALS</a:t>
                      </a:r>
                      <a:endParaRPr sz="1000" b="1" u="none" strike="noStrike" cap="none">
                        <a:solidFill>
                          <a:schemeClr val="accent5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accent5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AXA</a:t>
                      </a:r>
                      <a:endParaRPr sz="1000" b="1" u="none" strike="noStrike" cap="none">
                        <a:solidFill>
                          <a:schemeClr val="accent5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accent5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ČSOB</a:t>
                      </a:r>
                      <a:endParaRPr sz="1000" b="1" u="none" strike="noStrike" cap="none">
                        <a:solidFill>
                          <a:schemeClr val="accent5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accent5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GEN</a:t>
                      </a:r>
                      <a:endParaRPr sz="1000" b="1" u="none" strike="noStrike" cap="none">
                        <a:solidFill>
                          <a:schemeClr val="accent5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accent5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KOM</a:t>
                      </a:r>
                      <a:endParaRPr sz="1000" b="1" u="none" strike="noStrike" cap="none">
                        <a:solidFill>
                          <a:schemeClr val="accent5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accent5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KOOP</a:t>
                      </a:r>
                      <a:endParaRPr sz="1000" b="1" u="none" strike="noStrike" cap="none">
                        <a:solidFill>
                          <a:schemeClr val="accent5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accent5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METLIFE</a:t>
                      </a:r>
                      <a:endParaRPr sz="1000" b="1" u="none" strike="noStrike" cap="none">
                        <a:solidFill>
                          <a:schemeClr val="accent5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accent5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NN</a:t>
                      </a:r>
                      <a:endParaRPr sz="1000" b="1" u="none" strike="noStrike" cap="none">
                        <a:solidFill>
                          <a:schemeClr val="accent5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accent5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UNIQA</a:t>
                      </a:r>
                      <a:endParaRPr sz="1000" b="1" u="none" strike="noStrike" cap="none">
                        <a:solidFill>
                          <a:schemeClr val="accent5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accent5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YOUPLUS</a:t>
                      </a:r>
                      <a:endParaRPr sz="1000" b="1" u="none" strike="noStrike" cap="none">
                        <a:solidFill>
                          <a:schemeClr val="accent5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accent5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WUST</a:t>
                      </a:r>
                      <a:endParaRPr sz="1000" b="1" u="none" strike="noStrike" cap="none">
                        <a:solidFill>
                          <a:schemeClr val="accent5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105,88 %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108,00 %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108,82 %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108,82 %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74,70 %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102,94 %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105,88 %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107,66 %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105,88 %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105,88 %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105,88 %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0" name="Google Shape;360;g13d1512a225_0_0"/>
          <p:cNvGraphicFramePr/>
          <p:nvPr>
            <p:extLst>
              <p:ext uri="{D42A27DB-BD31-4B8C-83A1-F6EECF244321}">
                <p14:modId xmlns:p14="http://schemas.microsoft.com/office/powerpoint/2010/main" val="218479799"/>
              </p:ext>
            </p:extLst>
          </p:nvPr>
        </p:nvGraphicFramePr>
        <p:xfrm>
          <a:off x="685275" y="4505313"/>
          <a:ext cx="8290250" cy="746700"/>
        </p:xfrm>
        <a:graphic>
          <a:graphicData uri="http://schemas.openxmlformats.org/drawingml/2006/table">
            <a:tbl>
              <a:tblPr>
                <a:noFill/>
                <a:tableStyleId>{D52F4329-8B0C-415C-9E55-57C02764AB6F}</a:tableStyleId>
              </a:tblPr>
              <a:tblGrid>
                <a:gridCol w="829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9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9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9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9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90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90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90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90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90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3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AXA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ALS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ČSOB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GLS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GRP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KOOP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KOM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UNI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UNQ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WUS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11,00 %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12,00 %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11,00 %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12,00 %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 dirty="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11,00 %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11,00 %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12,00 %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11,00 %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12,00 %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 dirty="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11,00 %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1" name="Google Shape;361;g13d1512a225_0_0"/>
          <p:cNvGraphicFramePr/>
          <p:nvPr/>
        </p:nvGraphicFramePr>
        <p:xfrm>
          <a:off x="685300" y="5713638"/>
          <a:ext cx="8290200" cy="681676"/>
        </p:xfrm>
        <a:graphic>
          <a:graphicData uri="http://schemas.openxmlformats.org/drawingml/2006/table">
            <a:tbl>
              <a:tblPr>
                <a:noFill/>
                <a:tableStyleId>{D52F4329-8B0C-415C-9E55-57C02764AB6F}</a:tableStyleId>
              </a:tblPr>
              <a:tblGrid>
                <a:gridCol w="103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6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6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62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362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9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MBANK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OTP-ČSOB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365.bank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PRIMA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SLSP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TATRA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UNICREDIT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VUB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0,90 %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0,84 %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0,90 %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0,90 %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0,60 %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0,66 %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0,96 %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0,60 %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2" name="Google Shape;362;g13d1512a225_0_0"/>
          <p:cNvGraphicFramePr/>
          <p:nvPr>
            <p:extLst>
              <p:ext uri="{D42A27DB-BD31-4B8C-83A1-F6EECF244321}">
                <p14:modId xmlns:p14="http://schemas.microsoft.com/office/powerpoint/2010/main" val="3446036291"/>
              </p:ext>
            </p:extLst>
          </p:nvPr>
        </p:nvGraphicFramePr>
        <p:xfrm>
          <a:off x="685400" y="3260525"/>
          <a:ext cx="8290000" cy="708600"/>
        </p:xfrm>
        <a:graphic>
          <a:graphicData uri="http://schemas.openxmlformats.org/drawingml/2006/table">
            <a:tbl>
              <a:tblPr>
                <a:noFill/>
                <a:tableStyleId>{D52F4329-8B0C-415C-9E55-57C02764AB6F}</a:tableStyleId>
              </a:tblPr>
              <a:tblGrid>
                <a:gridCol w="8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9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9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9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9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9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9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9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54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AXA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ALS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ČSOB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GLS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GRP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KOOP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KOM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UNI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UNQ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WUS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11,00 %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12,00 %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11,00 %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12,00 %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11,00 %</a:t>
                      </a:r>
                      <a:endParaRPr sz="10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11,00 %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12,00 %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11,00 %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12,00 %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11,00 %</a:t>
                      </a:r>
                      <a:endParaRPr sz="10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63" name="Google Shape;363;g13d1512a225_0_0"/>
          <p:cNvSpPr txBox="1"/>
          <p:nvPr/>
        </p:nvSpPr>
        <p:spPr>
          <a:xfrm>
            <a:off x="685274" y="2886663"/>
            <a:ext cx="1875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PZP</a:t>
            </a:r>
            <a:endParaRPr sz="12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3db19af976_0_11"/>
          <p:cNvSpPr txBox="1"/>
          <p:nvPr/>
        </p:nvSpPr>
        <p:spPr>
          <a:xfrm>
            <a:off x="4928623" y="270825"/>
            <a:ext cx="22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sk-SK" sz="30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PROVÍZIE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g13db19af976_0_11"/>
          <p:cNvSpPr txBox="1"/>
          <p:nvPr/>
        </p:nvSpPr>
        <p:spPr>
          <a:xfrm>
            <a:off x="1611090" y="855416"/>
            <a:ext cx="148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VÝPLATA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3 x mesačne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13db19af976_0_11"/>
          <p:cNvSpPr/>
          <p:nvPr/>
        </p:nvSpPr>
        <p:spPr>
          <a:xfrm>
            <a:off x="10677050" y="-1505813"/>
            <a:ext cx="3003600" cy="3003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1" name="Google Shape;371;g13db19af976_0_11"/>
          <p:cNvSpPr/>
          <p:nvPr/>
        </p:nvSpPr>
        <p:spPr>
          <a:xfrm flipH="1">
            <a:off x="1487340" y="945422"/>
            <a:ext cx="247500" cy="247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2" name="Google Shape;372;g13db19af976_0_11"/>
          <p:cNvSpPr txBox="1"/>
          <p:nvPr/>
        </p:nvSpPr>
        <p:spPr>
          <a:xfrm>
            <a:off x="4449841" y="843939"/>
            <a:ext cx="3078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STORNOFOND na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OCHRANU vášho príjmu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73" name="Google Shape;373;g13db19af976_0_11"/>
          <p:cNvSpPr/>
          <p:nvPr/>
        </p:nvSpPr>
        <p:spPr>
          <a:xfrm flipH="1">
            <a:off x="4706335" y="947716"/>
            <a:ext cx="247500" cy="247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4" name="Google Shape;374;g13db19af976_0_11"/>
          <p:cNvSpPr txBox="1"/>
          <p:nvPr/>
        </p:nvSpPr>
        <p:spPr>
          <a:xfrm>
            <a:off x="8514889" y="851278"/>
            <a:ext cx="2319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Atraktívny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ADAPTAČNÝ  plán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75" name="Google Shape;375;g13db19af976_0_11"/>
          <p:cNvSpPr/>
          <p:nvPr/>
        </p:nvSpPr>
        <p:spPr>
          <a:xfrm flipH="1">
            <a:off x="8631092" y="957574"/>
            <a:ext cx="247500" cy="247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6" name="Google Shape;376;g13db19af976_0_11"/>
          <p:cNvSpPr txBox="1"/>
          <p:nvPr/>
        </p:nvSpPr>
        <p:spPr>
          <a:xfrm>
            <a:off x="597974" y="1894425"/>
            <a:ext cx="2260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1" i="0" u="none" strike="noStrike" cap="none" dirty="0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PRIVÁTNY  MAJETOK - DBD</a:t>
            </a:r>
            <a:endParaRPr sz="1200" b="1" i="0" u="none" strike="noStrike" cap="none" dirty="0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77" name="Google Shape;377;g13db19af976_0_11"/>
          <p:cNvSpPr txBox="1"/>
          <p:nvPr/>
        </p:nvSpPr>
        <p:spPr>
          <a:xfrm>
            <a:off x="9193213" y="3429011"/>
            <a:ext cx="25509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sk-SK" sz="7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získatelská provize v % z ročného placeného pojistného  </a:t>
            </a:r>
            <a:endParaRPr sz="700" b="0" i="0" u="none" strike="noStrike" cap="non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graphicFrame>
        <p:nvGraphicFramePr>
          <p:cNvPr id="378" name="Google Shape;378;g13db19af976_0_11"/>
          <p:cNvGraphicFramePr/>
          <p:nvPr/>
        </p:nvGraphicFramePr>
        <p:xfrm>
          <a:off x="60363" y="2171313"/>
          <a:ext cx="12071275" cy="1058925"/>
        </p:xfrm>
        <a:graphic>
          <a:graphicData uri="http://schemas.openxmlformats.org/drawingml/2006/table">
            <a:tbl>
              <a:tblPr>
                <a:noFill/>
                <a:tableStyleId>{D52F4329-8B0C-415C-9E55-57C02764AB6F}</a:tableStyleId>
              </a:tblPr>
              <a:tblGrid>
                <a:gridCol w="749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3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7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5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5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78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32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10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232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35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7512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969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100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6272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65742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3555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ALS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AXA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12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COL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12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ČSOB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GEN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12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GRP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KOOP / KOM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12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PREMIUM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12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UNI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UNQ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WUS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sk-SK" sz="8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Získateľská</a:t>
                      </a:r>
                      <a:endParaRPr sz="8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sk-SK" sz="8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Následná</a:t>
                      </a:r>
                      <a:endParaRPr sz="8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sk-SK" sz="8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Získateľská</a:t>
                      </a:r>
                      <a:endParaRPr sz="8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sk-SK" sz="8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Následná</a:t>
                      </a:r>
                      <a:endParaRPr sz="8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sk-SK" sz="8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Získ = Násl</a:t>
                      </a:r>
                      <a:endParaRPr sz="8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sk-SK" sz="8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Získateľská</a:t>
                      </a:r>
                      <a:endParaRPr sz="8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sk-SK" sz="8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Následná</a:t>
                      </a:r>
                      <a:endParaRPr sz="8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sk-SK" sz="8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Získ = Násl</a:t>
                      </a:r>
                      <a:endParaRPr sz="8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sk-SK" sz="8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Získateľská</a:t>
                      </a:r>
                      <a:endParaRPr sz="8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sk-SK" sz="8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Následná</a:t>
                      </a:r>
                      <a:endParaRPr sz="8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sk-SK" sz="8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Získateľská</a:t>
                      </a:r>
                      <a:endParaRPr sz="8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sk-SK" sz="8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Následná</a:t>
                      </a:r>
                      <a:endParaRPr sz="8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sk-SK" sz="8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Získ = Násl</a:t>
                      </a:r>
                      <a:endParaRPr sz="8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sk-SK" sz="8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Získ = Násl</a:t>
                      </a:r>
                      <a:endParaRPr sz="8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sk-SK" sz="8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Získ = Násl</a:t>
                      </a:r>
                      <a:endParaRPr sz="8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sk-SK" sz="8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Získateľská</a:t>
                      </a:r>
                      <a:endParaRPr sz="8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sk-SK" sz="8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Následná</a:t>
                      </a:r>
                      <a:endParaRPr sz="8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20 %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11 %</a:t>
                      </a:r>
                      <a:endParaRPr sz="10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20 %</a:t>
                      </a:r>
                      <a:endParaRPr sz="10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18 %</a:t>
                      </a:r>
                      <a:endParaRPr sz="10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18 %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24 %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12 %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18 %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24 %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18 %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25 %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18 %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21 %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20 %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18 %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>
                          <a:latin typeface="Rubik"/>
                          <a:ea typeface="Rubik"/>
                          <a:cs typeface="Rubik"/>
                          <a:sym typeface="Rubik"/>
                        </a:rPr>
                        <a:t>24 %</a:t>
                      </a:r>
                      <a:endParaRPr sz="10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12 %</a:t>
                      </a:r>
                      <a:endParaRPr sz="10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79" name="Google Shape;379;g13db19af976_0_11"/>
          <p:cNvGraphicFramePr/>
          <p:nvPr>
            <p:extLst>
              <p:ext uri="{D42A27DB-BD31-4B8C-83A1-F6EECF244321}">
                <p14:modId xmlns:p14="http://schemas.microsoft.com/office/powerpoint/2010/main" val="3563502662"/>
              </p:ext>
            </p:extLst>
          </p:nvPr>
        </p:nvGraphicFramePr>
        <p:xfrm>
          <a:off x="53750" y="3820625"/>
          <a:ext cx="12071250" cy="681676"/>
        </p:xfrm>
        <a:graphic>
          <a:graphicData uri="http://schemas.openxmlformats.org/drawingml/2006/table">
            <a:tbl>
              <a:tblPr>
                <a:noFill/>
                <a:tableStyleId>{D52F4329-8B0C-415C-9E55-57C02764AB6F}</a:tableStyleId>
              </a:tblPr>
              <a:tblGrid>
                <a:gridCol w="2414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4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4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4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14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NN DSS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ALIANZ DSS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VUB GEN DSS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AXA DSS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AEGON DSS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50,00 Eur</a:t>
                      </a:r>
                      <a:endParaRPr sz="10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43,50 Eur</a:t>
                      </a:r>
                      <a:endParaRPr sz="10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38,00 Eur</a:t>
                      </a:r>
                      <a:endParaRPr sz="10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42,50 Eur</a:t>
                      </a:r>
                      <a:endParaRPr sz="10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16,00 Eur</a:t>
                      </a:r>
                      <a:endParaRPr sz="10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80" name="Google Shape;380;g13db19af976_0_11"/>
          <p:cNvSpPr txBox="1"/>
          <p:nvPr/>
        </p:nvSpPr>
        <p:spPr>
          <a:xfrm>
            <a:off x="597974" y="3543713"/>
            <a:ext cx="2260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2. PILIER</a:t>
            </a:r>
            <a:endParaRPr sz="12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graphicFrame>
        <p:nvGraphicFramePr>
          <p:cNvPr id="381" name="Google Shape;381;g13db19af976_0_11"/>
          <p:cNvGraphicFramePr/>
          <p:nvPr>
            <p:extLst>
              <p:ext uri="{D42A27DB-BD31-4B8C-83A1-F6EECF244321}">
                <p14:modId xmlns:p14="http://schemas.microsoft.com/office/powerpoint/2010/main" val="419716803"/>
              </p:ext>
            </p:extLst>
          </p:nvPr>
        </p:nvGraphicFramePr>
        <p:xfrm>
          <a:off x="53750" y="5167300"/>
          <a:ext cx="12071250" cy="834076"/>
        </p:xfrm>
        <a:graphic>
          <a:graphicData uri="http://schemas.openxmlformats.org/drawingml/2006/table">
            <a:tbl>
              <a:tblPr>
                <a:noFill/>
                <a:tableStyleId>{D52F4329-8B0C-415C-9E55-57C02764AB6F}</a:tableStyleId>
              </a:tblPr>
              <a:tblGrid>
                <a:gridCol w="2011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1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1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1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1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11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3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NN DDS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STABLITA DSS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 v % do 40r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STABLITA DSS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 v % nad 40r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AXA DDS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TATRA DDS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nad 50 r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TATRA DDS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b="1" u="none" strike="noStrike" cap="none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do 50 r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2156">
                        <a:alpha val="8901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44,00 Eur</a:t>
                      </a:r>
                      <a:endParaRPr sz="10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85,00 Eur</a:t>
                      </a:r>
                      <a:endParaRPr sz="10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70,00 Eur</a:t>
                      </a:r>
                      <a:endParaRPr sz="10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29,83 Eur</a:t>
                      </a:r>
                      <a:endParaRPr sz="10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46,40 Eur</a:t>
                      </a:r>
                      <a:endParaRPr sz="10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sk-SK" sz="10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60,65 Eur</a:t>
                      </a:r>
                      <a:endParaRPr sz="10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82" name="Google Shape;382;g13db19af976_0_11"/>
          <p:cNvSpPr txBox="1"/>
          <p:nvPr/>
        </p:nvSpPr>
        <p:spPr>
          <a:xfrm>
            <a:off x="597975" y="47980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k-SK" sz="12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3. PILIER</a:t>
            </a:r>
            <a:endParaRPr sz="12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83" name="Google Shape;383;g13db19af976_0_11"/>
          <p:cNvSpPr txBox="1"/>
          <p:nvPr/>
        </p:nvSpPr>
        <p:spPr>
          <a:xfrm>
            <a:off x="53750" y="6438325"/>
            <a:ext cx="6096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sk-SK" sz="1000" b="0" i="0" u="none" strike="noStrike" cap="non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* Demonštratívny príklad výpočtu odmien pre základnú províziu s koeficientom 1.0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156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0"/>
          <p:cNvSpPr/>
          <p:nvPr/>
        </p:nvSpPr>
        <p:spPr>
          <a:xfrm>
            <a:off x="-7557" y="-6731"/>
            <a:ext cx="7156800" cy="68724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lt1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9" name="Google Shape;389;p10"/>
          <p:cNvSpPr/>
          <p:nvPr/>
        </p:nvSpPr>
        <p:spPr>
          <a:xfrm>
            <a:off x="-1501775" y="-1516063"/>
            <a:ext cx="3003550" cy="300355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0" name="Google Shape;390;p10"/>
          <p:cNvSpPr txBox="1"/>
          <p:nvPr/>
        </p:nvSpPr>
        <p:spPr>
          <a:xfrm>
            <a:off x="9011524" y="238835"/>
            <a:ext cx="2880000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Ubuntu"/>
              <a:buNone/>
            </a:pPr>
            <a:r>
              <a:rPr lang="sk-SK" sz="2800" b="1" i="0" u="none" strike="noStrike" cap="non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PARTNER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10"/>
          <p:cNvSpPr txBox="1"/>
          <p:nvPr/>
        </p:nvSpPr>
        <p:spPr>
          <a:xfrm>
            <a:off x="9052920" y="647431"/>
            <a:ext cx="2880000" cy="3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Brokerpool </a:t>
            </a:r>
            <a:endParaRPr sz="1600" b="0" i="0" u="none" strike="noStrike" cap="none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92" name="Google Shape;392;p10"/>
          <p:cNvSpPr txBox="1"/>
          <p:nvPr/>
        </p:nvSpPr>
        <p:spPr>
          <a:xfrm>
            <a:off x="8222730" y="-14288"/>
            <a:ext cx="34666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sk-SK" sz="80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2</a:t>
            </a:r>
            <a:endParaRPr sz="8000" b="1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93" name="Google Shape;393;p10"/>
          <p:cNvSpPr txBox="1"/>
          <p:nvPr/>
        </p:nvSpPr>
        <p:spPr>
          <a:xfrm>
            <a:off x="1509537" y="1039497"/>
            <a:ext cx="43764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Bude nám cťou </a:t>
            </a:r>
            <a:r>
              <a:rPr lang="sk-SK" sz="16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stať sa Vašim partnerom a nadviazať s Vami spoluprácu modernou formou brokerpoolu.</a:t>
            </a:r>
            <a:endParaRPr sz="16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94" name="Google Shape;394;p10"/>
          <p:cNvSpPr txBox="1"/>
          <p:nvPr/>
        </p:nvSpPr>
        <p:spPr>
          <a:xfrm>
            <a:off x="1501774" y="2288708"/>
            <a:ext cx="43764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Poskytneme Vám </a:t>
            </a:r>
            <a:r>
              <a:rPr lang="sk-SK" sz="16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komplexné servisné zastrešenie, ktoré je potrebné pre Vaše podnikanie a to v oblasti legislatívnej, administratívnej, IT aj produktovej.</a:t>
            </a:r>
            <a:endParaRPr sz="16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95" name="Google Shape;395;p10"/>
          <p:cNvSpPr txBox="1"/>
          <p:nvPr/>
        </p:nvSpPr>
        <p:spPr>
          <a:xfrm>
            <a:off x="1509537" y="3796788"/>
            <a:ext cx="43764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Garantujeme </a:t>
            </a:r>
            <a:r>
              <a:rPr lang="sk-SK" sz="16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atraktívne provízne ohodnotenie, ako aj vlastníctvo kmeňa Vami sprostredkovaných klientov.</a:t>
            </a:r>
            <a:endParaRPr sz="16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96" name="Google Shape;396;p10"/>
          <p:cNvSpPr txBox="1"/>
          <p:nvPr/>
        </p:nvSpPr>
        <p:spPr>
          <a:xfrm>
            <a:off x="1501773" y="5058647"/>
            <a:ext cx="43764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k-SK" sz="1600" b="1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Získajte </a:t>
            </a:r>
            <a:r>
              <a:rPr lang="sk-SK" sz="1600" b="0" i="0" u="none" strike="noStrike" cap="none">
                <a:solidFill>
                  <a:srgbClr val="072156"/>
                </a:solidFill>
                <a:latin typeface="Rubik"/>
                <a:ea typeface="Rubik"/>
                <a:cs typeface="Rubik"/>
                <a:sym typeface="Rubik"/>
              </a:rPr>
              <a:t>absolútnu voľnosť vo Vašich obchodných, marketingových či iných plánoch, ako aj možnosť budovania si vlastnej značky.</a:t>
            </a:r>
            <a:endParaRPr sz="1600" b="0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721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3" name="Obrázok 2" descr="Obrázok, na ktorom je text&#10;&#10;Automaticky generovaný popis">
            <a:extLst>
              <a:ext uri="{FF2B5EF4-FFF2-40B4-BE49-F238E27FC236}">
                <a16:creationId xmlns:a16="http://schemas.microsoft.com/office/drawing/2014/main" id="{9E5A6EE6-72A2-074D-BBBA-B82A4AFD0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524" y="238835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6">
      <a:dk1>
        <a:srgbClr val="0D0D0D"/>
      </a:dk1>
      <a:lt1>
        <a:srgbClr val="FFFFFF"/>
      </a:lt1>
      <a:dk2>
        <a:srgbClr val="525252"/>
      </a:dk2>
      <a:lt2>
        <a:srgbClr val="F2F2F2"/>
      </a:lt2>
      <a:accent1>
        <a:srgbClr val="0DCDE1"/>
      </a:accent1>
      <a:accent2>
        <a:srgbClr val="71D210"/>
      </a:accent2>
      <a:accent3>
        <a:srgbClr val="6598FF"/>
      </a:accent3>
      <a:accent4>
        <a:srgbClr val="EB53EF"/>
      </a:accent4>
      <a:accent5>
        <a:srgbClr val="FFFFFF"/>
      </a:accent5>
      <a:accent6>
        <a:srgbClr val="717171"/>
      </a:accent6>
      <a:hlink>
        <a:srgbClr val="002060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1989</Words>
  <Application>Microsoft Office PowerPoint</Application>
  <PresentationFormat>Širokouhlá</PresentationFormat>
  <Paragraphs>442</Paragraphs>
  <Slides>20</Slides>
  <Notes>20</Notes>
  <HiddenSlides>0</HiddenSlides>
  <MMClips>0</MMClips>
  <ScaleCrop>false</ScaleCrop>
  <HeadingPairs>
    <vt:vector size="6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30" baseType="lpstr">
      <vt:lpstr>Roboto Light</vt:lpstr>
      <vt:lpstr>Roboto</vt:lpstr>
      <vt:lpstr>Montserrat</vt:lpstr>
      <vt:lpstr>Calibri</vt:lpstr>
      <vt:lpstr>Oswald</vt:lpstr>
      <vt:lpstr>Ubuntu</vt:lpstr>
      <vt:lpstr>Rubik</vt:lpstr>
      <vt:lpstr>Arial</vt:lpstr>
      <vt:lpstr>Rubik Medium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LENOVO</dc:creator>
  <cp:lastModifiedBy>Radko</cp:lastModifiedBy>
  <cp:revision>10</cp:revision>
  <dcterms:created xsi:type="dcterms:W3CDTF">2020-06-06T13:09:56Z</dcterms:created>
  <dcterms:modified xsi:type="dcterms:W3CDTF">2022-08-16T09:18:38Z</dcterms:modified>
</cp:coreProperties>
</file>