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9" r:id="rId5"/>
  </p:sldMasterIdLst>
  <p:notesMasterIdLst>
    <p:notesMasterId r:id="rId27"/>
  </p:notesMasterIdLst>
  <p:sldIdLst>
    <p:sldId id="267" r:id="rId6"/>
    <p:sldId id="268" r:id="rId7"/>
    <p:sldId id="301" r:id="rId8"/>
    <p:sldId id="274" r:id="rId9"/>
    <p:sldId id="283" r:id="rId10"/>
    <p:sldId id="302" r:id="rId11"/>
    <p:sldId id="303" r:id="rId12"/>
    <p:sldId id="304" r:id="rId13"/>
    <p:sldId id="305" r:id="rId14"/>
    <p:sldId id="306" r:id="rId15"/>
    <p:sldId id="307" r:id="rId16"/>
    <p:sldId id="310" r:id="rId17"/>
    <p:sldId id="308" r:id="rId18"/>
    <p:sldId id="309" r:id="rId19"/>
    <p:sldId id="311" r:id="rId20"/>
    <p:sldId id="312" r:id="rId21"/>
    <p:sldId id="313" r:id="rId22"/>
    <p:sldId id="314" r:id="rId23"/>
    <p:sldId id="315" r:id="rId24"/>
    <p:sldId id="316" r:id="rId25"/>
    <p:sldId id="289" r:id="rId26"/>
  </p:sldIdLst>
  <p:sldSz cx="9144000" cy="5143500" type="screen16x9"/>
  <p:notesSz cx="6858000" cy="9144000"/>
  <p:custDataLst>
    <p:tags r:id="rId2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F39181C4-8BE8-4C3D-A1BC-7D13EFDE9F4B}">
          <p14:sldIdLst>
            <p14:sldId id="267"/>
            <p14:sldId id="268"/>
            <p14:sldId id="301"/>
            <p14:sldId id="274"/>
            <p14:sldId id="283"/>
            <p14:sldId id="302"/>
            <p14:sldId id="303"/>
            <p14:sldId id="304"/>
            <p14:sldId id="305"/>
            <p14:sldId id="306"/>
            <p14:sldId id="307"/>
            <p14:sldId id="310"/>
            <p14:sldId id="308"/>
            <p14:sldId id="309"/>
            <p14:sldId id="311"/>
            <p14:sldId id="312"/>
            <p14:sldId id="313"/>
            <p14:sldId id="314"/>
            <p14:sldId id="315"/>
            <p14:sldId id="316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orová Viera Mgr." initials="GVM" lastIdx="9" clrIdx="0">
    <p:extLst>
      <p:ext uri="{19B8F6BF-5375-455C-9EA6-DF929625EA0E}">
        <p15:presenceInfo xmlns:p15="http://schemas.microsoft.com/office/powerpoint/2012/main" userId="S-1-5-21-2046442738-778065619-1236798564-20663" providerId="AD"/>
      </p:ext>
    </p:extLst>
  </p:cmAuthor>
  <p:cmAuthor id="2" name="Poljak Branislav" initials="PB" lastIdx="8" clrIdx="1">
    <p:extLst>
      <p:ext uri="{19B8F6BF-5375-455C-9EA6-DF929625EA0E}">
        <p15:presenceInfo xmlns:p15="http://schemas.microsoft.com/office/powerpoint/2012/main" userId="S-1-5-21-2046442738-778065619-1236798564-50074" providerId="AD"/>
      </p:ext>
    </p:extLst>
  </p:cmAuthor>
  <p:cmAuthor id="3" name="Adamcová Lucia Mgr." initials="ALM" lastIdx="5" clrIdx="2">
    <p:extLst>
      <p:ext uri="{19B8F6BF-5375-455C-9EA6-DF929625EA0E}">
        <p15:presenceInfo xmlns:p15="http://schemas.microsoft.com/office/powerpoint/2012/main" userId="S-1-5-21-2046442738-778065619-1236798564-107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777776"/>
    <a:srgbClr val="B4B5B4"/>
    <a:srgbClr val="6A6A69"/>
    <a:srgbClr val="C40109"/>
    <a:srgbClr val="D9D9D9"/>
    <a:srgbClr val="DCE1E8"/>
    <a:srgbClr val="B2B2B2"/>
    <a:srgbClr val="CBCCCB"/>
    <a:srgbClr val="FF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43"/>
    <p:restoredTop sz="83875" autoAdjust="0"/>
  </p:normalViewPr>
  <p:slideViewPr>
    <p:cSldViewPr snapToGrid="0" snapToObjects="1">
      <p:cViewPr varScale="1">
        <p:scale>
          <a:sx n="74" d="100"/>
          <a:sy n="74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9A7BE-3243-48E6-9CF3-61CD7962722B}" type="datetimeFigureOut">
              <a:rPr lang="sk-SK" smtClean="0"/>
              <a:t>5.4.2022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DAE52-D147-4175-8E9F-4EC460F895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7866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AE52-D147-4175-8E9F-4EC460F89590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1077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AE52-D147-4175-8E9F-4EC460F89590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199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AE52-D147-4175-8E9F-4EC460F89590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741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AE52-D147-4175-8E9F-4EC460F89590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1342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AE52-D147-4175-8E9F-4EC460F89590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1627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AE52-D147-4175-8E9F-4EC460F89590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8855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AE52-D147-4175-8E9F-4EC460F89590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4872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AE52-D147-4175-8E9F-4EC460F89590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856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AE52-D147-4175-8E9F-4EC460F89590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2251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AE52-D147-4175-8E9F-4EC460F89590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228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2D40DB0D-84AC-5941-A2E8-2AC7841B06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1B93A9EC-4B29-454F-968B-61381B12C3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668" y="0"/>
            <a:ext cx="9144000" cy="5143500"/>
          </a:xfrm>
          <a:prstGeom prst="rect">
            <a:avLst/>
          </a:prstGeom>
        </p:spPr>
      </p:pic>
      <p:sp>
        <p:nvSpPr>
          <p:cNvPr id="24" name="Title 1">
            <a:extLst>
              <a:ext uri="{FF2B5EF4-FFF2-40B4-BE49-F238E27FC236}">
                <a16:creationId xmlns:a16="http://schemas.microsoft.com/office/drawing/2014/main" id="{D93C9FDA-E792-6842-B398-4E89B0E733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5330" y="791172"/>
            <a:ext cx="8048670" cy="149839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700" b="0" i="0" cap="all" baseline="0">
                <a:solidFill>
                  <a:srgbClr val="E30613"/>
                </a:solidFill>
                <a:latin typeface="Juli Sans Light" pitchFamily="2" charset="0"/>
              </a:defRPr>
            </a:lvl1pPr>
          </a:lstStyle>
          <a:p>
            <a:r>
              <a:rPr lang="sk-SK" dirty="0"/>
              <a:t>NÁZOV</a:t>
            </a:r>
            <a:br>
              <a:rPr lang="sk-SK" dirty="0"/>
            </a:br>
            <a:r>
              <a:rPr lang="sk-SK" dirty="0"/>
              <a:t>PREZENTÁCIE</a:t>
            </a:r>
            <a:endParaRPr lang="en-US" dirty="0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F22AC0B1-7D63-4740-A843-380612904E1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6662" y="2293905"/>
            <a:ext cx="8048670" cy="37921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lang="sk-SK" sz="2400" b="1" smtClean="0">
                <a:solidFill>
                  <a:srgbClr val="E30613"/>
                </a:solidFill>
                <a:effectLst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 b="1" dirty="0">
                <a:effectLst/>
                <a:latin typeface="Juli Sans" pitchFamily="2" charset="0"/>
              </a:rPr>
              <a:t>Podnázov prezentácie</a:t>
            </a:r>
            <a:endParaRPr lang="sk-SK" dirty="0">
              <a:effectLst/>
              <a:latin typeface="Juli Sans" pitchFamily="2" charset="0"/>
            </a:endParaRP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8F7763E2-BBA6-2047-B027-45C9E2B33FB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095330" y="2853930"/>
            <a:ext cx="4239392" cy="3792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sk-SK" sz="2200" smtClean="0">
                <a:solidFill>
                  <a:srgbClr val="E30613"/>
                </a:solidFill>
                <a:effectLst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>
                <a:effectLst/>
                <a:latin typeface="Juli Sans Light" pitchFamily="2" charset="0"/>
              </a:rPr>
              <a:t>08/04/2020</a:t>
            </a:r>
          </a:p>
        </p:txBody>
      </p:sp>
    </p:spTree>
    <p:extLst>
      <p:ext uri="{BB962C8B-B14F-4D97-AF65-F5344CB8AC3E}">
        <p14:creationId xmlns:p14="http://schemas.microsoft.com/office/powerpoint/2010/main" val="8962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261A5-76A7-344F-BBD7-3F55BA9D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91CF93-3357-954E-8012-E66E5DBB0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AF4DCFC-B251-9140-9D5E-ADB1BC91D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9A7B-2A50-7D4D-8822-617EC6A105F9}" type="datetimeFigureOut">
              <a:rPr lang="sk-SK" smtClean="0"/>
              <a:t>5.4.2022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CCEEF40-1CE5-5647-A5D0-C99B3B7E1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5D46E83-041B-3147-8DB6-AF4FECCD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6792-DC01-6A48-A408-C2B34ADB77A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771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3D0FC-FA6B-3B4C-A597-800CC1CC1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110C1B-8E5E-1940-A91A-D90054F00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89F16A1-D166-D741-93BE-20264639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9A7B-2A50-7D4D-8822-617EC6A105F9}" type="datetimeFigureOut">
              <a:rPr lang="sk-SK" smtClean="0"/>
              <a:t>5.4.2022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7A5232E-9A8E-584C-AF7C-5F0E7EB50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DF83B46-2379-B941-836E-A86D5389D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6792-DC01-6A48-A408-C2B34ADB77A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7286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0C345-6360-D946-9096-6CC5D4564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6E80CF-5376-ED41-9380-FC051C5A4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EFC9B2D-DCE5-4F40-A9DE-F77B883CD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CF0D032-EF78-374A-9ABB-DD64EC7F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9A7B-2A50-7D4D-8822-617EC6A105F9}" type="datetimeFigureOut">
              <a:rPr lang="sk-SK" smtClean="0"/>
              <a:t>5.4.2022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BEE2B59-DE87-EA4E-8CEB-5CE6F3B81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C07CD41-9591-0140-812D-4D21ACA5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6792-DC01-6A48-A408-C2B34ADB77A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9173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1AE01-C264-AD42-A08F-2529D722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BBD394-DBF3-A046-91B7-70D01162E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11ABA0B-79E4-A640-90B8-19BC34D0E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9AD37FD-6476-D348-AE1A-625837DED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0882CF51-125E-5A41-A829-708F40ACE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4B229BE-C978-AB4B-BDA3-C42795E1F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9A7B-2A50-7D4D-8822-617EC6A105F9}" type="datetimeFigureOut">
              <a:rPr lang="sk-SK" smtClean="0"/>
              <a:t>5.4.2022</a:t>
            </a:fld>
            <a:endParaRPr lang="sk-SK" dirty="0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E4F2A7C7-FB66-C14E-9388-3A32FC134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536D8CBF-8928-5243-91FF-57C57D9CA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6792-DC01-6A48-A408-C2B34ADB77A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70186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B2B2E-07D7-6040-BB79-122C354DE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DB62926-1E87-B740-AD4A-E60DF2900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9A7B-2A50-7D4D-8822-617EC6A105F9}" type="datetimeFigureOut">
              <a:rPr lang="sk-SK" smtClean="0"/>
              <a:t>5.4.2022</a:t>
            </a:fld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8152E47-E3CD-E643-950E-FA000A4D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EDC894A-2029-8C44-A5B5-8317DBB0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6792-DC01-6A48-A408-C2B34ADB77A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6855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D8FE9332-FA82-724C-AE34-00860D14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9A7B-2A50-7D4D-8822-617EC6A105F9}" type="datetimeFigureOut">
              <a:rPr lang="sk-SK" smtClean="0"/>
              <a:t>5.4.2022</a:t>
            </a:fld>
            <a:endParaRPr lang="sk-SK" dirty="0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C73DD3B2-CA4B-5F4E-97AD-38BCED28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F6E5C49C-E928-EB41-A1F0-D744AB7E9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6792-DC01-6A48-A408-C2B34ADB77A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6645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F57E8-A50A-E341-9EAF-1D31C221B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D1A2B4-1CD2-9D42-A843-2D5888521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95EC11-2ABE-9C40-9733-799C8FB2E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1BD050C-0CD0-8D4B-9FDC-6BA8E121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9A7B-2A50-7D4D-8822-617EC6A105F9}" type="datetimeFigureOut">
              <a:rPr lang="sk-SK" smtClean="0"/>
              <a:t>5.4.2022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4860E03-A53B-E947-8D8F-B2D7FBB6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1CFB52F-0FF4-634E-8196-7FD14D9A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6792-DC01-6A48-A408-C2B34ADB77A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45255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6D575B-DD9F-534B-976A-B9FF32B1F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EFE93934-D1A7-054D-89C2-69E82F8A1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36C0FF1-9F3D-3B41-8031-2DBD031FB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DE4BC7C-0AF0-EC4C-BA22-53126028A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9A7B-2A50-7D4D-8822-617EC6A105F9}" type="datetimeFigureOut">
              <a:rPr lang="sk-SK" smtClean="0"/>
              <a:t>5.4.2022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F4D6F99-EB14-B543-B5C3-60A4C632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F89B083-AF32-8B4F-A20A-B58D2EE8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6792-DC01-6A48-A408-C2B34ADB77A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3546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880B3-7086-E44B-A1EE-6741010EB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CAE3CB0-58B5-1D4E-8591-996D5F960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4CD8FD3-F60D-9D4F-809E-D10A5C242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9A7B-2A50-7D4D-8822-617EC6A105F9}" type="datetimeFigureOut">
              <a:rPr lang="sk-SK" smtClean="0"/>
              <a:t>5.4.2022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96A6FEF-F5C7-C24A-BA96-33AB1192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D4A2EE5-72B0-474C-99FB-7A35EC60F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6792-DC01-6A48-A408-C2B34ADB77A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1256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3B316EF6-C493-AD4A-959C-3DC855AC46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BF80789-6F8D-9342-BF12-064422888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4E21CAC-8AAA-2645-B31A-079E77C8E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9A7B-2A50-7D4D-8822-617EC6A105F9}" type="datetimeFigureOut">
              <a:rPr lang="sk-SK" smtClean="0"/>
              <a:t>5.4.2022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89C83E7-44A9-6644-AEFF-E2CBC558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6C4522E-F621-9642-B113-D74378220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6792-DC01-6A48-A408-C2B34ADB77A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6237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1A3C2D8C-943F-8646-AF11-77CE3AF45D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57300" y="792922"/>
            <a:ext cx="7886700" cy="25256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ct val="90000"/>
              </a:lnSpc>
              <a:defRPr lang="sk-SK" sz="4700" smtClean="0">
                <a:solidFill>
                  <a:srgbClr val="E30613"/>
                </a:solidFill>
                <a:effectLst/>
              </a:defRPr>
            </a:lvl1pPr>
          </a:lstStyle>
          <a:p>
            <a:r>
              <a:rPr lang="sk-SK" dirty="0">
                <a:effectLst/>
                <a:latin typeface="Juli Sans Light" pitchFamily="2" charset="0"/>
              </a:rPr>
              <a:t>01.</a:t>
            </a:r>
            <a:br>
              <a:rPr lang="sk-SK" dirty="0">
                <a:effectLst/>
                <a:latin typeface="Juli Sans Light" pitchFamily="2" charset="0"/>
              </a:rPr>
            </a:br>
            <a:r>
              <a:rPr lang="sk-SK" dirty="0">
                <a:effectLst/>
                <a:latin typeface="Juli Sans Light" pitchFamily="2" charset="0"/>
              </a:rPr>
              <a:t>NÁZOV</a:t>
            </a:r>
            <a:br>
              <a:rPr lang="sk-SK" dirty="0">
                <a:effectLst/>
                <a:latin typeface="Juli Sans Light" pitchFamily="2" charset="0"/>
              </a:rPr>
            </a:br>
            <a:r>
              <a:rPr lang="sk-SK" dirty="0">
                <a:effectLst/>
                <a:latin typeface="Juli Sans Light" pitchFamily="2" charset="0"/>
              </a:rPr>
              <a:t>KAPITOLY</a:t>
            </a:r>
          </a:p>
        </p:txBody>
      </p:sp>
    </p:spTree>
    <p:extLst>
      <p:ext uri="{BB962C8B-B14F-4D97-AF65-F5344CB8AC3E}">
        <p14:creationId xmlns:p14="http://schemas.microsoft.com/office/powerpoint/2010/main" val="170040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ok 14">
            <a:extLst>
              <a:ext uri="{FF2B5EF4-FFF2-40B4-BE49-F238E27FC236}">
                <a16:creationId xmlns:a16="http://schemas.microsoft.com/office/drawing/2014/main" id="{D6982489-D0BD-CB4E-8863-2705B0CBC5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aphicFrame>
        <p:nvGraphicFramePr>
          <p:cNvPr id="22" name="Graf 21">
            <a:extLst>
              <a:ext uri="{FF2B5EF4-FFF2-40B4-BE49-F238E27FC236}">
                <a16:creationId xmlns:a16="http://schemas.microsoft.com/office/drawing/2014/main" id="{5E34A15F-5DBA-F84D-A695-AEBB68598C5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993611630"/>
              </p:ext>
            </p:extLst>
          </p:nvPr>
        </p:nvGraphicFramePr>
        <p:xfrm>
          <a:off x="4787107" y="3881970"/>
          <a:ext cx="1226689" cy="105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Graf 24">
            <a:extLst>
              <a:ext uri="{FF2B5EF4-FFF2-40B4-BE49-F238E27FC236}">
                <a16:creationId xmlns:a16="http://schemas.microsoft.com/office/drawing/2014/main" id="{70B5371F-7FFE-DF47-813C-C69908E00301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853558234"/>
              </p:ext>
            </p:extLst>
          </p:nvPr>
        </p:nvGraphicFramePr>
        <p:xfrm>
          <a:off x="7460232" y="3417003"/>
          <a:ext cx="1064816" cy="91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Nadpis 1">
            <a:extLst>
              <a:ext uri="{FF2B5EF4-FFF2-40B4-BE49-F238E27FC236}">
                <a16:creationId xmlns:a16="http://schemas.microsoft.com/office/drawing/2014/main" id="{03BB0D99-FC2D-D745-A2A9-EEE53A9B5B1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302" y="250287"/>
            <a:ext cx="3960000" cy="458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400" b="1" i="0">
                <a:solidFill>
                  <a:srgbClr val="6A6A69"/>
                </a:solidFill>
                <a:latin typeface="Juli Sans" pitchFamily="2" charset="0"/>
              </a:defRPr>
            </a:lvl1pPr>
          </a:lstStyle>
          <a:p>
            <a:r>
              <a:rPr lang="sk-SK" dirty="0"/>
              <a:t>Textový slide</a:t>
            </a:r>
          </a:p>
        </p:txBody>
      </p:sp>
      <p:graphicFrame>
        <p:nvGraphicFramePr>
          <p:cNvPr id="29" name="Graf 28">
            <a:extLst>
              <a:ext uri="{FF2B5EF4-FFF2-40B4-BE49-F238E27FC236}">
                <a16:creationId xmlns:a16="http://schemas.microsoft.com/office/drawing/2014/main" id="{76E13561-BA4E-2F4C-B29F-913AF58C6FD1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780223011"/>
              </p:ext>
            </p:extLst>
          </p:nvPr>
        </p:nvGraphicFramePr>
        <p:xfrm>
          <a:off x="6757563" y="3425942"/>
          <a:ext cx="1064816" cy="91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0" name="Graf 29">
            <a:extLst>
              <a:ext uri="{FF2B5EF4-FFF2-40B4-BE49-F238E27FC236}">
                <a16:creationId xmlns:a16="http://schemas.microsoft.com/office/drawing/2014/main" id="{ADF21E29-8AFE-D143-8939-3C621E2591A7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553277543"/>
              </p:ext>
            </p:extLst>
          </p:nvPr>
        </p:nvGraphicFramePr>
        <p:xfrm>
          <a:off x="6058532" y="3426772"/>
          <a:ext cx="1064816" cy="91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4E917467-8819-9049-98FE-7E60829FF877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5473242" y="261750"/>
            <a:ext cx="3131327" cy="397953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0" i="0">
                <a:solidFill>
                  <a:srgbClr val="6A6A69"/>
                </a:solidFill>
                <a:latin typeface="Juli Sans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Obrázok vložte sem</a:t>
            </a: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E523FE54-2887-4D41-A2E5-560FE150DFA7}"/>
              </a:ext>
            </a:extLst>
          </p:cNvPr>
          <p:cNvSpPr txBox="1"/>
          <p:nvPr userDrawn="1"/>
        </p:nvSpPr>
        <p:spPr>
          <a:xfrm>
            <a:off x="8568267" y="4650918"/>
            <a:ext cx="4968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05CE42B-D29C-874F-A5C0-7BDD7DED5BAC}" type="slidenum">
              <a:rPr lang="sk-SK" sz="900" b="0" i="0" smtClean="0">
                <a:solidFill>
                  <a:srgbClr val="82929B"/>
                </a:solidFill>
                <a:latin typeface="Juli Sans Light" pitchFamily="2" charset="0"/>
              </a:rPr>
              <a:t>‹#›</a:t>
            </a:fld>
            <a:endParaRPr lang="sk-SK" sz="900" b="0" i="0" dirty="0">
              <a:solidFill>
                <a:srgbClr val="82929B"/>
              </a:solidFill>
              <a:latin typeface="Juli Sans Light" pitchFamily="2" charset="0"/>
            </a:endParaRPr>
          </a:p>
        </p:txBody>
      </p:sp>
      <p:sp>
        <p:nvSpPr>
          <p:cNvPr id="12" name="Zástupný text 2">
            <a:extLst>
              <a:ext uri="{FF2B5EF4-FFF2-40B4-BE49-F238E27FC236}">
                <a16:creationId xmlns:a16="http://schemas.microsoft.com/office/drawing/2014/main" id="{F5C1B8EE-3D91-3B4C-A9D7-6C4D9F68BC83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4302" y="1392548"/>
            <a:ext cx="3960000" cy="2848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0" i="0">
                <a:solidFill>
                  <a:srgbClr val="6A6A69"/>
                </a:solidFill>
                <a:latin typeface="Juli Sans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Kliknite sem a upravte štýly predlohy textu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0A324F2F-C2BB-6E4C-BAC1-3D942CE686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302" y="721279"/>
            <a:ext cx="3960000" cy="49032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1200" b="1" i="0">
                <a:solidFill>
                  <a:srgbClr val="6A6A69"/>
                </a:solidFill>
                <a:latin typeface="Juli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dirty="0"/>
              <a:t>Kliknutím upravte štýl predlohy podnadpisu</a:t>
            </a:r>
          </a:p>
        </p:txBody>
      </p:sp>
    </p:spTree>
    <p:extLst>
      <p:ext uri="{BB962C8B-B14F-4D97-AF65-F5344CB8AC3E}">
        <p14:creationId xmlns:p14="http://schemas.microsoft.com/office/powerpoint/2010/main" val="170355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BDA66B31-238C-3B4C-8FFF-0AE4DE0AF2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D10F3953-854B-9148-9992-A0224A82559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4302" y="1392548"/>
            <a:ext cx="3960000" cy="2848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0" i="0">
                <a:solidFill>
                  <a:srgbClr val="6A6A69"/>
                </a:solidFill>
                <a:latin typeface="Juli Sans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Kliknite sem a upravte štýly predlohy textu</a:t>
            </a:r>
          </a:p>
        </p:txBody>
      </p:sp>
      <p:sp>
        <p:nvSpPr>
          <p:cNvPr id="15" name="Zástupný text 2">
            <a:extLst>
              <a:ext uri="{FF2B5EF4-FFF2-40B4-BE49-F238E27FC236}">
                <a16:creationId xmlns:a16="http://schemas.microsoft.com/office/drawing/2014/main" id="{FAFDED69-00AE-1F44-93E3-634E2DAB0407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649700" y="1392548"/>
            <a:ext cx="3960000" cy="28385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0" i="0">
                <a:solidFill>
                  <a:srgbClr val="6A6A69"/>
                </a:solidFill>
                <a:latin typeface="Juli Sans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Kliknite sem a upravte štýly predlohy textu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EDBAD281-CDB1-934C-9E27-573399DB7EC6}"/>
              </a:ext>
            </a:extLst>
          </p:cNvPr>
          <p:cNvSpPr txBox="1"/>
          <p:nvPr userDrawn="1"/>
        </p:nvSpPr>
        <p:spPr>
          <a:xfrm>
            <a:off x="8568267" y="4650918"/>
            <a:ext cx="4968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05CE42B-D29C-874F-A5C0-7BDD7DED5BAC}" type="slidenum">
              <a:rPr lang="sk-SK" sz="900" b="0" i="0" smtClean="0">
                <a:solidFill>
                  <a:srgbClr val="82929B"/>
                </a:solidFill>
                <a:latin typeface="Juli Sans Light" pitchFamily="2" charset="0"/>
              </a:rPr>
              <a:t>‹#›</a:t>
            </a:fld>
            <a:endParaRPr lang="sk-SK" sz="900" b="0" i="0" dirty="0">
              <a:solidFill>
                <a:srgbClr val="82929B"/>
              </a:solidFill>
              <a:latin typeface="Juli Sans Light" pitchFamily="2" charset="0"/>
            </a:endParaRP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293B087C-6E59-374A-9AFB-C493FAF3E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302" y="721279"/>
            <a:ext cx="3960000" cy="49032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1200" b="1" i="0">
                <a:solidFill>
                  <a:srgbClr val="6A6A69"/>
                </a:solidFill>
                <a:latin typeface="Juli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dirty="0"/>
              <a:t>Kliknutím upravte štýl predlohy podnadpisu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145FBA4-78F5-0746-8F65-4F0890D49E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302" y="250287"/>
            <a:ext cx="3960000" cy="458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400" b="1" i="0">
                <a:solidFill>
                  <a:srgbClr val="6A6A69"/>
                </a:solidFill>
                <a:latin typeface="Juli Sans" pitchFamily="2" charset="0"/>
              </a:defRPr>
            </a:lvl1pPr>
          </a:lstStyle>
          <a:p>
            <a:r>
              <a:rPr lang="sk-SK" dirty="0"/>
              <a:t>Textový slide</a:t>
            </a:r>
          </a:p>
        </p:txBody>
      </p:sp>
    </p:spTree>
    <p:extLst>
      <p:ext uri="{BB962C8B-B14F-4D97-AF65-F5344CB8AC3E}">
        <p14:creationId xmlns:p14="http://schemas.microsoft.com/office/powerpoint/2010/main" val="89363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0D04B0D0-A272-3E47-AC4B-D67E2579E0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BlokTextu 3">
            <a:extLst>
              <a:ext uri="{FF2B5EF4-FFF2-40B4-BE49-F238E27FC236}">
                <a16:creationId xmlns:a16="http://schemas.microsoft.com/office/drawing/2014/main" id="{E1C1FE9F-63E9-FD4F-B324-FC1D9B4517FC}"/>
              </a:ext>
            </a:extLst>
          </p:cNvPr>
          <p:cNvSpPr txBox="1"/>
          <p:nvPr userDrawn="1"/>
        </p:nvSpPr>
        <p:spPr>
          <a:xfrm>
            <a:off x="8568267" y="4650918"/>
            <a:ext cx="4968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05CE42B-D29C-874F-A5C0-7BDD7DED5BAC}" type="slidenum">
              <a:rPr lang="sk-SK" sz="900" b="0" i="0" smtClean="0">
                <a:solidFill>
                  <a:srgbClr val="82929B"/>
                </a:solidFill>
                <a:latin typeface="Juli Sans Light" pitchFamily="2" charset="0"/>
              </a:rPr>
              <a:t>‹#›</a:t>
            </a:fld>
            <a:endParaRPr lang="sk-SK" sz="900" b="0" i="0" dirty="0">
              <a:solidFill>
                <a:srgbClr val="82929B"/>
              </a:solidFill>
              <a:latin typeface="Juli Sans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4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BDA66B31-238C-3B4C-8FFF-0AE4DE0AF2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text 2">
            <a:extLst>
              <a:ext uri="{FF2B5EF4-FFF2-40B4-BE49-F238E27FC236}">
                <a16:creationId xmlns:a16="http://schemas.microsoft.com/office/drawing/2014/main" id="{D10F3953-854B-9148-9992-A0224A82559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4302" y="1392548"/>
            <a:ext cx="3960000" cy="2848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0" i="0">
                <a:solidFill>
                  <a:srgbClr val="6A6A69"/>
                </a:solidFill>
                <a:latin typeface="Juli Sans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Kliknite sem a upravte štýly predlohy textu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EDBAD281-CDB1-934C-9E27-573399DB7EC6}"/>
              </a:ext>
            </a:extLst>
          </p:cNvPr>
          <p:cNvSpPr txBox="1"/>
          <p:nvPr userDrawn="1"/>
        </p:nvSpPr>
        <p:spPr>
          <a:xfrm>
            <a:off x="8568267" y="4650918"/>
            <a:ext cx="4968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05CE42B-D29C-874F-A5C0-7BDD7DED5BAC}" type="slidenum">
              <a:rPr lang="sk-SK" sz="900" b="0" i="0" smtClean="0">
                <a:solidFill>
                  <a:srgbClr val="82929B"/>
                </a:solidFill>
                <a:latin typeface="Juli Sans Light" pitchFamily="2" charset="0"/>
              </a:rPr>
              <a:t>‹#›</a:t>
            </a:fld>
            <a:endParaRPr lang="sk-SK" sz="900" b="0" i="0" dirty="0">
              <a:solidFill>
                <a:srgbClr val="82929B"/>
              </a:solidFill>
              <a:latin typeface="Juli Sans Light" pitchFamily="2" charset="0"/>
            </a:endParaRP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293B087C-6E59-374A-9AFB-C493FAF3E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302" y="721279"/>
            <a:ext cx="3960000" cy="49032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1200" b="1" i="0">
                <a:solidFill>
                  <a:srgbClr val="6A6A69"/>
                </a:solidFill>
                <a:latin typeface="Juli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dirty="0"/>
              <a:t>Kliknutím upravte štýl predlohy podnadpisu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145FBA4-78F5-0746-8F65-4F0890D49E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302" y="250287"/>
            <a:ext cx="3960000" cy="458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400" b="1" i="0">
                <a:solidFill>
                  <a:srgbClr val="6A6A69"/>
                </a:solidFill>
                <a:latin typeface="Juli Sans" pitchFamily="2" charset="0"/>
              </a:defRPr>
            </a:lvl1pPr>
          </a:lstStyle>
          <a:p>
            <a:r>
              <a:rPr lang="sk-SK" dirty="0"/>
              <a:t>Textový slide</a:t>
            </a:r>
          </a:p>
        </p:txBody>
      </p:sp>
    </p:spTree>
    <p:extLst>
      <p:ext uri="{BB962C8B-B14F-4D97-AF65-F5344CB8AC3E}">
        <p14:creationId xmlns:p14="http://schemas.microsoft.com/office/powerpoint/2010/main" val="24147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>
            <a:extLst>
              <a:ext uri="{FF2B5EF4-FFF2-40B4-BE49-F238E27FC236}">
                <a16:creationId xmlns:a16="http://schemas.microsoft.com/office/drawing/2014/main" id="{ED55C838-AB74-5D4F-9EFF-BD6070CF78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BlokTextu 8">
            <a:extLst>
              <a:ext uri="{FF2B5EF4-FFF2-40B4-BE49-F238E27FC236}">
                <a16:creationId xmlns:a16="http://schemas.microsoft.com/office/drawing/2014/main" id="{C9B1D587-8EDD-7B4A-B919-A747D044BBF2}"/>
              </a:ext>
            </a:extLst>
          </p:cNvPr>
          <p:cNvSpPr txBox="1"/>
          <p:nvPr userDrawn="1"/>
        </p:nvSpPr>
        <p:spPr>
          <a:xfrm>
            <a:off x="8568267" y="4650918"/>
            <a:ext cx="4968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05CE42B-D29C-874F-A5C0-7BDD7DED5BAC}" type="slidenum">
              <a:rPr lang="sk-SK" sz="900" b="0" i="0" smtClean="0">
                <a:solidFill>
                  <a:srgbClr val="82929B"/>
                </a:solidFill>
                <a:latin typeface="Juli Sans Light" pitchFamily="2" charset="0"/>
              </a:rPr>
              <a:t>‹#›</a:t>
            </a:fld>
            <a:endParaRPr lang="sk-SK" sz="900" b="0" i="0" dirty="0">
              <a:solidFill>
                <a:srgbClr val="82929B"/>
              </a:solidFill>
              <a:latin typeface="Juli Sans Light" pitchFamily="2" charset="0"/>
            </a:endParaRP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D12C95B-F2CF-6E40-BB00-AB1823DAD5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302" y="250287"/>
            <a:ext cx="3960000" cy="458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400" b="1" i="0">
                <a:solidFill>
                  <a:srgbClr val="6A6A69"/>
                </a:solidFill>
                <a:latin typeface="Juli Sans" pitchFamily="2" charset="0"/>
              </a:defRPr>
            </a:lvl1pPr>
          </a:lstStyle>
          <a:p>
            <a:r>
              <a:rPr lang="sk-SK" dirty="0"/>
              <a:t>Textový slide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98FDD330-8C13-0144-BEB7-146C60D3C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302" y="721279"/>
            <a:ext cx="3960000" cy="49032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1200" b="1" i="0">
                <a:solidFill>
                  <a:srgbClr val="6A6A69"/>
                </a:solidFill>
                <a:latin typeface="Juli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dirty="0"/>
              <a:t>Kliknutím upravte štýl predlohy podnadpisu</a:t>
            </a:r>
          </a:p>
        </p:txBody>
      </p:sp>
    </p:spTree>
    <p:extLst>
      <p:ext uri="{BB962C8B-B14F-4D97-AF65-F5344CB8AC3E}">
        <p14:creationId xmlns:p14="http://schemas.microsoft.com/office/powerpoint/2010/main" val="317617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popis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E65B90A5-2398-A34F-A660-C26E331123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Obrázok 3">
            <a:extLst>
              <a:ext uri="{FF2B5EF4-FFF2-40B4-BE49-F238E27FC236}">
                <a16:creationId xmlns:a16="http://schemas.microsoft.com/office/drawing/2014/main" id="{476411B2-D228-1A45-AD38-A148373357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1377A55-C395-2448-B244-8EC7FCE8EFF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5330" y="791172"/>
            <a:ext cx="8048670" cy="149839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700" b="0" i="0">
                <a:solidFill>
                  <a:srgbClr val="E30613"/>
                </a:solidFill>
                <a:latin typeface="Juli Sans Light" pitchFamily="2" charset="0"/>
              </a:defRPr>
            </a:lvl1pPr>
          </a:lstStyle>
          <a:p>
            <a:r>
              <a:rPr lang="sk-SK" dirty="0">
                <a:effectLst/>
                <a:latin typeface="Juli Sans Light" pitchFamily="2" charset="0"/>
              </a:rPr>
              <a:t>Ďakujeme</a:t>
            </a:r>
            <a:br>
              <a:rPr lang="sk-SK" dirty="0">
                <a:effectLst/>
                <a:latin typeface="Juli Sans Light" pitchFamily="2" charset="0"/>
              </a:rPr>
            </a:br>
            <a:r>
              <a:rPr lang="sk-SK" dirty="0">
                <a:effectLst/>
                <a:latin typeface="Juli Sans Light" pitchFamily="2" charset="0"/>
              </a:rPr>
              <a:t>za pozornosť</a:t>
            </a:r>
          </a:p>
        </p:txBody>
      </p:sp>
    </p:spTree>
    <p:extLst>
      <p:ext uri="{BB962C8B-B14F-4D97-AF65-F5344CB8AC3E}">
        <p14:creationId xmlns:p14="http://schemas.microsoft.com/office/powerpoint/2010/main" val="173726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30CF5-A499-844D-894E-741F6367C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8318C6-01E4-1E4F-B996-CFC138367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5D679D6-A448-4041-BD05-427F6E04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9A7B-2A50-7D4D-8822-617EC6A105F9}" type="datetimeFigureOut">
              <a:rPr lang="sk-SK" smtClean="0"/>
              <a:t>5.4.2022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C7E8E75-C9AF-5E44-9004-6C34FB1B7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9BA0C3B-78B0-5F4B-9B7F-86FBEF3BF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36792-DC01-6A48-A408-C2B34ADB77A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975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12053918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" name="think-cell Slide" r:id="rId12" imgW="347" imgH="348" progId="TCLayout.ActiveDocument.1">
                  <p:embed/>
                </p:oleObj>
              </mc:Choice>
              <mc:Fallback>
                <p:oleObj name="think-cell Slide" r:id="rId12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875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7" r:id="rId4"/>
    <p:sldLayoutId id="2147483664" r:id="rId5"/>
    <p:sldLayoutId id="2147483681" r:id="rId6"/>
    <p:sldLayoutId id="2147483665" r:id="rId7"/>
    <p:sldLayoutId id="2147483668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509861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8" name="think-cell Slide" r:id="rId15" imgW="347" imgH="348" progId="TCLayout.ActiveDocument.1">
                  <p:embed/>
                </p:oleObj>
              </mc:Choice>
              <mc:Fallback>
                <p:oleObj name="think-cell Slide" r:id="rId1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62776FD0-B078-9D40-B28F-34C4989CF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E52DAC-D055-B14E-8265-D2B57C91D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B6F3BDD-6806-FA46-A1B6-390C7FAD7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9A7B-2A50-7D4D-8822-617EC6A105F9}" type="datetimeFigureOut">
              <a:rPr lang="sk-SK" smtClean="0"/>
              <a:t>5.4.2022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64115AD-D567-2A46-A4D2-DC7D2E297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09F3B1D-A875-E44E-A2B5-429C5F82F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36792-DC01-6A48-A408-C2B34ADB77A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836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E4309-F463-524A-B0D6-9AE6EF671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221" y="898378"/>
            <a:ext cx="8155876" cy="1498399"/>
          </a:xfrm>
        </p:spPr>
        <p:txBody>
          <a:bodyPr/>
          <a:lstStyle/>
          <a:p>
            <a:r>
              <a:rPr lang="sk-SK" dirty="0" smtClean="0"/>
              <a:t>S7 Profi komplet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5A605F-3876-044A-876B-D05A106D4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764" y="2293905"/>
            <a:ext cx="7794472" cy="379215"/>
          </a:xfrm>
        </p:spPr>
        <p:txBody>
          <a:bodyPr/>
          <a:lstStyle/>
          <a:p>
            <a:r>
              <a:rPr lang="sk-SK" dirty="0">
                <a:latin typeface="Juli Sans" pitchFamily="2" charset="0"/>
              </a:rPr>
              <a:t>Produktová prezentácia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2D72A8-2312-5646-970F-C0C4883F16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74765" y="2853930"/>
            <a:ext cx="4659958" cy="379215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latin typeface="Juli Sans Light" pitchFamily="2" charset="0"/>
              </a:rPr>
              <a:t>11.04.2022 UMD deň </a:t>
            </a:r>
            <a:r>
              <a:rPr lang="sk-SK" dirty="0" err="1" smtClean="0">
                <a:latin typeface="Juli Sans Light" pitchFamily="2" charset="0"/>
              </a:rPr>
              <a:t>životárov</a:t>
            </a:r>
            <a:endParaRPr lang="sk-SK" dirty="0">
              <a:latin typeface="Juli Sans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23F31144-51CB-FB4B-A58B-B1448542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15" y="174567"/>
            <a:ext cx="7826002" cy="3786341"/>
          </a:xfrm>
        </p:spPr>
        <p:txBody>
          <a:bodyPr vert="horz">
            <a:normAutofit fontScale="90000"/>
          </a:bodyPr>
          <a:lstStyle/>
          <a:p>
            <a:r>
              <a:rPr lang="sk-SK" sz="2700" b="1" dirty="0" smtClean="0">
                <a:solidFill>
                  <a:schemeClr val="tx1"/>
                </a:solidFill>
                <a:latin typeface="+mn-lt"/>
              </a:rPr>
              <a:t>Výhody VCH :</a:t>
            </a:r>
            <a:br>
              <a:rPr lang="sk-SK" sz="27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7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1600" b="1" dirty="0" smtClean="0">
                <a:solidFill>
                  <a:schemeClr val="tx1"/>
                </a:solidFill>
                <a:latin typeface="+mn-lt"/>
              </a:rPr>
              <a:t>-Je možné riziko dojednať opätovne</a:t>
            </a:r>
            <a:br>
              <a:rPr lang="sk-SK" sz="16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13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13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1600" b="1" dirty="0">
                <a:solidFill>
                  <a:schemeClr val="tx1"/>
                </a:solidFill>
                <a:latin typeface="+mn-lt"/>
              </a:rPr>
              <a:t>-</a:t>
            </a:r>
            <a:r>
              <a:rPr lang="sk-SK" sz="1600" b="1" dirty="0" smtClean="0">
                <a:solidFill>
                  <a:schemeClr val="tx1"/>
                </a:solidFill>
                <a:latin typeface="+mn-lt"/>
              </a:rPr>
              <a:t> Diagnózy </a:t>
            </a:r>
            <a:r>
              <a:rPr lang="sk-SK" sz="1600" dirty="0" smtClean="0">
                <a:solidFill>
                  <a:schemeClr val="tx1"/>
                </a:solidFill>
                <a:latin typeface="+mn-lt"/>
              </a:rPr>
              <a:t>sú abecedne zoradené</a:t>
            </a:r>
            <a:br>
              <a:rPr lang="sk-SK" sz="1600" dirty="0" smtClean="0">
                <a:solidFill>
                  <a:schemeClr val="tx1"/>
                </a:solidFill>
                <a:latin typeface="+mn-lt"/>
              </a:rPr>
            </a:br>
            <a:r>
              <a:rPr lang="sk-SK" sz="1600" dirty="0" smtClean="0">
                <a:solidFill>
                  <a:schemeClr val="tx1"/>
                </a:solidFill>
                <a:latin typeface="+mn-lt"/>
              </a:rPr>
              <a:t> </a:t>
            </a:r>
            <a:br>
              <a:rPr lang="sk-SK" sz="1600" dirty="0" smtClean="0">
                <a:solidFill>
                  <a:schemeClr val="tx1"/>
                </a:solidFill>
                <a:latin typeface="+mn-lt"/>
              </a:rPr>
            </a:br>
            <a:r>
              <a:rPr lang="sk-SK" sz="1600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Prehľadné spracovanie diagnóz do tabuľky (každá diagnóza má určenú čakaciu dobu, výnimka: nezhubný nádor mozgu- tu sú dve: 1. operovateľný : 30 dní, 2. neoperovateľný : 90 dní – chemo, ožarovanie, neurol. Deficit))</a:t>
            </a:r>
            <a:br>
              <a:rPr lang="pl-PL" sz="1600" dirty="0" smtClean="0">
                <a:solidFill>
                  <a:schemeClr val="tx1"/>
                </a:solidFill>
                <a:latin typeface="+mn-lt"/>
              </a:rPr>
            </a:br>
            <a:r>
              <a:rPr lang="pl-PL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+mn-lt"/>
              </a:rPr>
            </a:b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- Pre každú diagnózu prehľadné informácie napr. čo nie je poistná udalosť</a:t>
            </a:r>
            <a:br>
              <a:rPr lang="pl-PL" sz="1600" dirty="0" smtClean="0">
                <a:solidFill>
                  <a:schemeClr val="tx1"/>
                </a:solidFill>
                <a:latin typeface="+mn-lt"/>
              </a:rPr>
            </a:br>
            <a:r>
              <a:rPr lang="pl-PL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+mn-lt"/>
              </a:rPr>
            </a:b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Špecifikovanie zdravotnej dokumentácie pre každú diagnózu  </a:t>
            </a: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Umožňujeme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poistiť aj klientov, ktorí niektorú z vymenovaných vážnych chorôb v poistných podmienkach prekonali. Na tú chorobu potom platí výluka z poistenia, ale pri vzniku inej vážnej choroby je poskytnuté poistné plnenie vo výške 100%.</a:t>
            </a:r>
            <a:b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+mn-lt"/>
              </a:rPr>
            </a:br>
            <a:r>
              <a:rPr lang="pl-PL" sz="1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200" dirty="0" smtClean="0">
                <a:solidFill>
                  <a:schemeClr val="tx1"/>
                </a:solidFill>
                <a:latin typeface="+mn-lt"/>
              </a:rPr>
            </a:br>
            <a:r>
              <a:rPr lang="pl-PL" sz="1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200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endParaRPr lang="sk-SK" sz="24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835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23F31144-51CB-FB4B-A58B-B1448542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15" y="174567"/>
            <a:ext cx="7826002" cy="3786341"/>
          </a:xfrm>
        </p:spPr>
        <p:txBody>
          <a:bodyPr vert="horz">
            <a:normAutofit fontScale="90000"/>
          </a:bodyPr>
          <a:lstStyle/>
          <a:p>
            <a:r>
              <a:rPr lang="sk-SK" sz="2700" b="1" dirty="0" smtClean="0">
                <a:solidFill>
                  <a:schemeClr val="tx1"/>
                </a:solidFill>
                <a:latin typeface="+mn-lt"/>
              </a:rPr>
              <a:t>Výhody VCH :</a:t>
            </a:r>
            <a:br>
              <a:rPr lang="sk-SK" sz="27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700" b="1" dirty="0">
                <a:solidFill>
                  <a:schemeClr val="tx1"/>
                </a:solidFill>
                <a:latin typeface="+mn-lt"/>
              </a:rPr>
              <a:t/>
            </a:r>
            <a:br>
              <a:rPr lang="sk-SK" sz="2700" b="1" dirty="0">
                <a:solidFill>
                  <a:schemeClr val="tx1"/>
                </a:solidFill>
                <a:latin typeface="+mn-lt"/>
              </a:rPr>
            </a:br>
            <a:r>
              <a:rPr lang="sk-SK" sz="1600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sk-SK" sz="1600" dirty="0">
                <a:solidFill>
                  <a:schemeClr val="tx1"/>
                </a:solidFill>
                <a:latin typeface="+mn-lt"/>
              </a:rPr>
              <a:t>ú</a:t>
            </a:r>
            <a:r>
              <a:rPr lang="sk-SK" sz="1600" dirty="0" smtClean="0">
                <a:solidFill>
                  <a:schemeClr val="tx1"/>
                </a:solidFill>
                <a:latin typeface="+mn-lt"/>
              </a:rPr>
              <a:t>zemná platnosť </a:t>
            </a:r>
            <a:r>
              <a:rPr lang="sk-SK" sz="1600" b="1" dirty="0" smtClean="0">
                <a:solidFill>
                  <a:schemeClr val="tx1"/>
                </a:solidFill>
                <a:latin typeface="+mn-lt"/>
              </a:rPr>
              <a:t>Európa</a:t>
            </a:r>
            <a:r>
              <a:rPr lang="sk-SK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7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Možnosť </a:t>
            </a:r>
            <a:r>
              <a:rPr lang="sk-SK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poistenia detí na </a:t>
            </a: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DVCH1 </a:t>
            </a: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–Maximálne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poistné plnenie možné až do výšky 130% dojednanej poistnej sumy. Vážne choroby rozdelené do dvoch skupín – za vážnu chorobu v jednej skupine (menej závažné) je plnenie 30%, za choroby v druhej skupine je plnenie 100%. Ak najskôr ochorie poistené dieťa na menej závažnú vážnu chorobu, tak plníme 30%, ak následne ochorie na závažnejšiu chorobu po uplynutí potrebnej čakacej doby, tak vyplatíme ďalších 100%, teda spolu 130%. </a:t>
            </a:r>
            <a:b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Program MSO (</a:t>
            </a:r>
            <a:r>
              <a:rPr lang="sk-SK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</a:t>
            </a: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</a:t>
            </a: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Opinion</a:t>
            </a:r>
            <a:r>
              <a:rPr lang="sk-SK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: </a:t>
            </a: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overenie správnosti stanovenej diagnózy a navrhnutej liečby v zahraničnom zdravotníckom zariadení, ktoré sa špecializuje na liečbu vážnej choroby </a:t>
            </a:r>
            <a:b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+mn-lt"/>
              </a:rPr>
            </a:br>
            <a:r>
              <a:rPr lang="pl-PL" sz="1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200" dirty="0" smtClean="0">
                <a:solidFill>
                  <a:schemeClr val="tx1"/>
                </a:solidFill>
                <a:latin typeface="+mn-lt"/>
              </a:rPr>
            </a:br>
            <a:r>
              <a:rPr lang="pl-PL" sz="1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200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endParaRPr lang="sk-SK" sz="24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79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23F31144-51CB-FB4B-A58B-B1448542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15" y="174567"/>
            <a:ext cx="7826002" cy="3786341"/>
          </a:xfrm>
        </p:spPr>
        <p:txBody>
          <a:bodyPr vert="horz">
            <a:normAutofit/>
          </a:bodyPr>
          <a:lstStyle/>
          <a:p>
            <a:r>
              <a:rPr lang="sk-SK" sz="2700" b="1" dirty="0" smtClean="0">
                <a:solidFill>
                  <a:schemeClr val="tx1"/>
                </a:solidFill>
                <a:latin typeface="+mn-lt"/>
              </a:rPr>
              <a:t>Ukážka:</a:t>
            </a:r>
            <a:br>
              <a:rPr lang="sk-SK" sz="27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700" b="1" dirty="0">
                <a:solidFill>
                  <a:schemeClr val="tx1"/>
                </a:solidFill>
                <a:latin typeface="+mn-lt"/>
              </a:rPr>
              <a:t/>
            </a:r>
            <a:br>
              <a:rPr lang="sk-SK" sz="2700" b="1" dirty="0">
                <a:solidFill>
                  <a:schemeClr val="tx1"/>
                </a:solidFill>
                <a:latin typeface="+mn-lt"/>
              </a:rPr>
            </a:br>
            <a:r>
              <a:rPr lang="sk-SK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7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+mn-lt"/>
              </a:rPr>
            </a:br>
            <a:r>
              <a:rPr lang="pl-PL" sz="1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200" dirty="0" smtClean="0">
                <a:solidFill>
                  <a:schemeClr val="tx1"/>
                </a:solidFill>
                <a:latin typeface="+mn-lt"/>
              </a:rPr>
            </a:br>
            <a:r>
              <a:rPr lang="pl-PL" sz="1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200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endParaRPr lang="sk-SK" sz="2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Obrázok 3"/>
          <p:cNvPicPr/>
          <p:nvPr/>
        </p:nvPicPr>
        <p:blipFill rotWithShape="1">
          <a:blip r:embed="rId6"/>
          <a:srcRect l="6045" t="13989" r="68584" b="16950"/>
          <a:stretch/>
        </p:blipFill>
        <p:spPr bwMode="auto">
          <a:xfrm>
            <a:off x="2437768" y="174567"/>
            <a:ext cx="5043687" cy="37863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94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2D0774-93ED-6C4B-AFA1-07A2C96AAFD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915295" y="482138"/>
            <a:ext cx="5170515" cy="5004262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Čiastočná invalidita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taký zdrav. </a:t>
            </a:r>
            <a:r>
              <a:rPr lang="sk-SK" dirty="0">
                <a:solidFill>
                  <a:schemeClr val="tx1"/>
                </a:solidFill>
                <a:latin typeface="+mn-lt"/>
              </a:rPr>
              <a:t>s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tav poisteného, ktorý nastane pred dôchodkovým vekom a ktorý je podľa platných zákonov SR hodnotený Soc. Poisťovňou ako pokles schopnosti vykonávať zárobkovú činnosť o viac ako 40 % a maximálne do 70% vrátane v porovnaní so zdravou fyzickou osobou.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Plná </a:t>
            </a:r>
            <a:r>
              <a:rPr lang="sk-SK" b="1" dirty="0">
                <a:solidFill>
                  <a:schemeClr val="tx1"/>
                </a:solidFill>
                <a:latin typeface="+mn-lt"/>
              </a:rPr>
              <a:t>invalidita</a:t>
            </a:r>
            <a:r>
              <a:rPr lang="sk-SK" dirty="0">
                <a:solidFill>
                  <a:schemeClr val="tx1"/>
                </a:solidFill>
                <a:latin typeface="+mn-lt"/>
              </a:rPr>
              <a:t>: taký zdrav. stav poisteného, ktorý nastane pred dôchodkovým vekom a ktorý je podľa platných zákonov SR hodnotený Soc. Poisťovňou ako pokles schopnosti vykonávať zárobkovú činnosť o viac ako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70</a:t>
            </a:r>
            <a:r>
              <a:rPr lang="sk-SK" dirty="0">
                <a:solidFill>
                  <a:schemeClr val="tx1"/>
                </a:solidFill>
                <a:latin typeface="+mn-lt"/>
              </a:rPr>
              <a:t>%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v </a:t>
            </a:r>
            <a:r>
              <a:rPr lang="sk-SK" dirty="0">
                <a:solidFill>
                  <a:schemeClr val="tx1"/>
                </a:solidFill>
                <a:latin typeface="+mn-lt"/>
              </a:rPr>
              <a:t>porovnaní so zdravou fyzickou osobou. </a:t>
            </a:r>
            <a:endParaRPr lang="sk-SK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Minimálny vstupný vek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Maximálny vstupný vek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64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Maximálna doba poistenia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do 65 roku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Minimálna poistná suma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1 000 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Maximálna poistná suma :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350 000 Eur (nie vyššie ako 8 – násobok čistého ročného príjmu)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Dospelá osoba zárobkovo činná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350 000 Eur ( max 8- násobok čistého ročného príjmu)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  <a:latin typeface="+mn-lt"/>
              </a:rPr>
              <a:t>O</a:t>
            </a:r>
            <a:r>
              <a:rPr lang="pl-PL" b="1" dirty="0" smtClean="0">
                <a:solidFill>
                  <a:schemeClr val="tx1"/>
                </a:solidFill>
                <a:latin typeface="+mn-lt"/>
              </a:rPr>
              <a:t>soba na materskej/rodičovskej dovolenke: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max. 6 – násobok ČRP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Dospelá osoba – bez zárobkovej činnosti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max. 6 – násobok ČRP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Dieťa (0 – 14 rokov,):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nie je možné dojednať</a:t>
            </a:r>
            <a:endParaRPr lang="sk-SK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C7897EC-14E9-6C4B-B45C-927C5FF84A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844083" eaLnBrk="0" hangingPunct="0"/>
            <a:r>
              <a:rPr lang="sk-SK" alt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KOOP a IK1 (platné OPP 819)</a:t>
            </a:r>
            <a:endParaRPr lang="sk-SK" alt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61334" y="558403"/>
            <a:ext cx="3322754" cy="1560505"/>
            <a:chOff x="-1771" y="16615"/>
            <a:chExt cx="3322754" cy="1560505"/>
          </a:xfrm>
        </p:grpSpPr>
        <p:sp>
          <p:nvSpPr>
            <p:cNvPr id="13" name="Zaoblený obdĺžnik 12"/>
            <p:cNvSpPr/>
            <p:nvPr/>
          </p:nvSpPr>
          <p:spPr>
            <a:xfrm>
              <a:off x="29143" y="16615"/>
              <a:ext cx="3291840" cy="1560505"/>
            </a:xfrm>
            <a:prstGeom prst="roundRect">
              <a:avLst/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4" name="Zaoblený obdĺžnik 4"/>
            <p:cNvSpPr txBox="1"/>
            <p:nvPr/>
          </p:nvSpPr>
          <p:spPr>
            <a:xfrm>
              <a:off x="-1771" y="16615"/>
              <a:ext cx="3139484" cy="151020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marL="0" marR="0" lvl="0" indent="0" algn="ctr" defTabSz="13335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sk-SK" sz="30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ČO JE IK1</a:t>
              </a:r>
              <a:r>
                <a:rPr kumimoji="0" lang="sk-SK" sz="3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?</a:t>
              </a:r>
              <a:endParaRPr kumimoji="0" lang="sk-SK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492248" y="2118908"/>
            <a:ext cx="3291840" cy="1560505"/>
            <a:chOff x="29143" y="16615"/>
            <a:chExt cx="3291840" cy="1560505"/>
          </a:xfrm>
        </p:grpSpPr>
        <p:sp>
          <p:nvSpPr>
            <p:cNvPr id="19" name="Zaoblený obdĺžnik 18"/>
            <p:cNvSpPr/>
            <p:nvPr/>
          </p:nvSpPr>
          <p:spPr>
            <a:xfrm>
              <a:off x="29143" y="16615"/>
              <a:ext cx="3291840" cy="1560505"/>
            </a:xfrm>
            <a:prstGeom prst="roundRect">
              <a:avLst/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0" name="Zaoblený obdĺžnik 4"/>
            <p:cNvSpPr txBox="1"/>
            <p:nvPr/>
          </p:nvSpPr>
          <p:spPr>
            <a:xfrm>
              <a:off x="105321" y="92793"/>
              <a:ext cx="3139484" cy="14081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marL="0" marR="0" lvl="0" indent="0" algn="ctr" defTabSz="13335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sk-SK" sz="30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PARAMETRE</a:t>
              </a:r>
              <a:r>
                <a:rPr kumimoji="0" lang="sk-SK" sz="3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?</a:t>
              </a:r>
              <a:endParaRPr kumimoji="0" lang="sk-SK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534302" y="3478353"/>
            <a:ext cx="3115666" cy="1426157"/>
            <a:chOff x="0" y="3637333"/>
            <a:chExt cx="3288625" cy="1560505"/>
          </a:xfrm>
        </p:grpSpPr>
        <p:sp>
          <p:nvSpPr>
            <p:cNvPr id="25" name="Zaoblený obdĺžnik 24"/>
            <p:cNvSpPr/>
            <p:nvPr/>
          </p:nvSpPr>
          <p:spPr>
            <a:xfrm>
              <a:off x="0" y="3637333"/>
              <a:ext cx="3288625" cy="1560505"/>
            </a:xfrm>
            <a:prstGeom prst="roundRect">
              <a:avLst/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6" name="Zaoblený obdĺžnik 4"/>
            <p:cNvSpPr txBox="1"/>
            <p:nvPr/>
          </p:nvSpPr>
          <p:spPr>
            <a:xfrm>
              <a:off x="76178" y="3713511"/>
              <a:ext cx="3136269" cy="14081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marL="0" marR="0" lvl="0" indent="0" algn="ctr" defTabSz="13335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sk-SK" sz="30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OBMEDZENIA?</a:t>
              </a:r>
              <a:endParaRPr kumimoji="0" lang="sk-SK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91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15" y="675131"/>
            <a:ext cx="3292125" cy="1560711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963" y="1968143"/>
            <a:ext cx="3292125" cy="1560711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963" y="3227119"/>
            <a:ext cx="3292125" cy="1560711"/>
          </a:xfrm>
          <a:prstGeom prst="rect">
            <a:avLst/>
          </a:prstGeom>
        </p:spPr>
      </p:pic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2D0774-93ED-6C4B-AFA1-07A2C96AAFD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649700" y="906087"/>
            <a:ext cx="4341164" cy="3998422"/>
          </a:xfrm>
        </p:spPr>
        <p:txBody>
          <a:bodyPr/>
          <a:lstStyle/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keď bol poistenému do 65 rokov priznaný  invalidný dôchodok zo SP za mieru poklesu schopnosti pracovať nad 70 % resp. nad 40% </a:t>
            </a:r>
            <a:endParaRPr lang="sk-SK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dirty="0" smtClean="0"/>
          </a:p>
          <a:p>
            <a:endParaRPr lang="sk-SK" dirty="0"/>
          </a:p>
          <a:p>
            <a:pPr lvl="0">
              <a:lnSpc>
                <a:spcPct val="100000"/>
              </a:lnSpc>
            </a:pPr>
            <a:endParaRPr lang="sk-SK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 IK </a:t>
            </a: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 40 % ale max 70% - priznané % z PS</a:t>
            </a:r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 </a:t>
            </a: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IK </a:t>
            </a: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 70% celú sumu , </a:t>
            </a:r>
            <a:r>
              <a:rPr lang="sk-SK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možnosť až 170%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</a:t>
            </a: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uplynutí všeobecnej ochrannej </a:t>
            </a: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lehoty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uplynutí ochrannej lehoty 24 mesiacov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oznámení PU + správa z rokovania posudkovej komisie.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C7897EC-14E9-6C4B-B45C-927C5FF84A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844083" eaLnBrk="0" hangingPunct="0"/>
            <a:r>
              <a:rPr lang="sk-SK" alt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KOOP vyplatí peniaze z IK1</a:t>
            </a:r>
            <a:endParaRPr lang="sk-SK" alt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4">
            <a:extLst>
              <a:ext uri="{FF2B5EF4-FFF2-40B4-BE49-F238E27FC236}">
                <a16:creationId xmlns:a16="http://schemas.microsoft.com/office/drawing/2014/main" id="{6C7897EC-14E9-6C4B-B45C-927C5FF84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301" y="76542"/>
            <a:ext cx="7970601" cy="697506"/>
          </a:xfrm>
        </p:spPr>
        <p:txBody>
          <a:bodyPr/>
          <a:lstStyle/>
          <a:p>
            <a:pPr defTabSz="844083" eaLnBrk="0" hangingPunct="0"/>
            <a:r>
              <a:rPr lang="sk-SK" alt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Plnenie sa nevzťahuje na IK1: </a:t>
            </a:r>
            <a:endParaRPr lang="sk-SK" alt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5295"/>
            <a:ext cx="1908213" cy="4554009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2139161" y="774048"/>
            <a:ext cx="589093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 eaLnBrk="0" hangingPunct="0">
              <a:defRPr/>
            </a:pPr>
            <a:endParaRPr lang="sk-SK" sz="1400" dirty="0" smtClean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ak </a:t>
            </a:r>
            <a:r>
              <a:rPr lang="sk-SK" sz="1400">
                <a:latin typeface="Calibri" panose="020F0502020204030204" pitchFamily="34" charset="0"/>
                <a:cs typeface="Calibri" panose="020F0502020204030204" pitchFamily="34" charset="0"/>
              </a:rPr>
              <a:t>príčinou </a:t>
            </a:r>
            <a:r>
              <a:rPr lang="sk-SK" sz="1400" smtClean="0">
                <a:latin typeface="Calibri" panose="020F0502020204030204" pitchFamily="34" charset="0"/>
                <a:cs typeface="Calibri" panose="020F0502020204030204" pitchFamily="34" charset="0"/>
              </a:rPr>
              <a:t>bola </a:t>
            </a: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choroba pred uzavretím </a:t>
            </a: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PZ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ak príčinou </a:t>
            </a: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bola </a:t>
            </a: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choroba </a:t>
            </a: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rokov </a:t>
            </a: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od uzavretia PZ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sk-SK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sk-SK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sk-SK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sk-SK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Pripoistenie </a:t>
            </a:r>
            <a:r>
              <a:rPr lang="sk-SK" sz="1600" b="1" dirty="0">
                <a:latin typeface="Calibri" panose="020F0502020204030204" pitchFamily="34" charset="0"/>
                <a:cs typeface="Calibri" panose="020F0502020204030204" pitchFamily="34" charset="0"/>
              </a:rPr>
              <a:t>nie je možné dojednať</a:t>
            </a: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, ak je klient plne alebo čiastočne invalidný, práceneschopný a hospitalizovaný 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dirty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dirty="0" smtClean="0">
              <a:cs typeface="Calibri" panose="020F0502020204030204" pitchFamily="34" charset="0"/>
            </a:endParaRPr>
          </a:p>
          <a:p>
            <a:pPr defTabSz="844083" eaLnBrk="0" hangingPunct="0">
              <a:defRPr/>
            </a:pPr>
            <a:endParaRPr lang="sk-SK" sz="1400" dirty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dirty="0" smtClean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dirty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b="1" dirty="0" smtClean="0">
                <a:cs typeface="Calibri" panose="020F0502020204030204" pitchFamily="34" charset="0"/>
              </a:rPr>
              <a:t>OCHRANNÉ LEHOTY: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b="1" dirty="0" smtClean="0">
                <a:cs typeface="Calibri" panose="020F0502020204030204" pitchFamily="34" charset="0"/>
              </a:rPr>
              <a:t>Všeobecná ochranná lehota: áno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pl-PL" sz="1400" b="1" dirty="0" smtClean="0">
                <a:cs typeface="Calibri" panose="020F0502020204030204" pitchFamily="34" charset="0"/>
              </a:rPr>
              <a:t>2 roky: áno, </a:t>
            </a:r>
            <a:r>
              <a:rPr lang="pl-PL" sz="1400" dirty="0" smtClean="0">
                <a:cs typeface="Calibri" panose="020F0502020204030204" pitchFamily="34" charset="0"/>
              </a:rPr>
              <a:t>ak príčinou nebol úraz</a:t>
            </a:r>
            <a:endParaRPr lang="sk-SK" sz="1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50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23F31144-51CB-FB4B-A58B-B1448542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15" y="174567"/>
            <a:ext cx="7826002" cy="3786341"/>
          </a:xfrm>
        </p:spPr>
        <p:txBody>
          <a:bodyPr vert="horz">
            <a:normAutofit fontScale="90000"/>
          </a:bodyPr>
          <a:lstStyle/>
          <a:p>
            <a:r>
              <a:rPr lang="sk-SK" sz="2700" b="1" dirty="0" smtClean="0">
                <a:solidFill>
                  <a:schemeClr val="tx1"/>
                </a:solidFill>
                <a:latin typeface="+mn-lt"/>
              </a:rPr>
              <a:t>Výhody IK1 :</a:t>
            </a:r>
            <a:br>
              <a:rPr lang="sk-SK" sz="27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7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700" b="1" dirty="0">
                <a:solidFill>
                  <a:schemeClr val="tx1"/>
                </a:solidFill>
                <a:latin typeface="+mn-lt"/>
              </a:rPr>
              <a:t/>
            </a:r>
            <a:br>
              <a:rPr lang="sk-SK" sz="2700" b="1" dirty="0">
                <a:solidFill>
                  <a:schemeClr val="tx1"/>
                </a:solidFill>
                <a:latin typeface="+mn-lt"/>
              </a:rPr>
            </a:br>
            <a:r>
              <a:rPr lang="sk-SK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7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- platí od 40%</a:t>
            </a:r>
            <a:br>
              <a:rPr lang="sk-SK" sz="1400" dirty="0" smtClean="0">
                <a:solidFill>
                  <a:schemeClr val="tx1"/>
                </a:solidFill>
                <a:latin typeface="+mn-lt"/>
              </a:rPr>
            </a:br>
            <a:r>
              <a:rPr lang="sk-SK" sz="1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1400" dirty="0" smtClean="0">
                <a:solidFill>
                  <a:schemeClr val="tx1"/>
                </a:solidFill>
                <a:latin typeface="+mn-lt"/>
              </a:rPr>
            </a:b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- možné až 170% plnenie</a:t>
            </a:r>
            <a:br>
              <a:rPr lang="sk-SK" sz="1400" dirty="0" smtClean="0">
                <a:solidFill>
                  <a:schemeClr val="tx1"/>
                </a:solidFill>
                <a:latin typeface="+mn-lt"/>
              </a:rPr>
            </a:br>
            <a:r>
              <a:rPr lang="sk-SK" sz="1400" dirty="0">
                <a:solidFill>
                  <a:schemeClr val="tx1"/>
                </a:solidFill>
                <a:latin typeface="+mn-lt"/>
              </a:rPr>
              <a:t/>
            </a:r>
            <a:br>
              <a:rPr lang="sk-SK" sz="1400" dirty="0">
                <a:solidFill>
                  <a:schemeClr val="tx1"/>
                </a:solidFill>
                <a:latin typeface="+mn-lt"/>
              </a:rPr>
            </a:b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- pri čiastočnom plnení, pripoistenie pokračuje, konči až pri priznaní plnej invalidity</a:t>
            </a:r>
            <a:br>
              <a:rPr lang="sk-SK" sz="1400" dirty="0" smtClean="0">
                <a:solidFill>
                  <a:schemeClr val="tx1"/>
                </a:solidFill>
                <a:latin typeface="+mn-lt"/>
              </a:rPr>
            </a:br>
            <a:r>
              <a:rPr lang="sk-SK" sz="1400" dirty="0">
                <a:solidFill>
                  <a:schemeClr val="tx1"/>
                </a:solidFill>
                <a:latin typeface="+mn-lt"/>
              </a:rPr>
              <a:t/>
            </a:r>
            <a:br>
              <a:rPr lang="sk-SK" sz="1400" dirty="0">
                <a:solidFill>
                  <a:schemeClr val="tx1"/>
                </a:solidFill>
                <a:latin typeface="+mn-lt"/>
              </a:rPr>
            </a:b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- možnosť pripoistenia </a:t>
            </a: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samostatných </a:t>
            </a: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rizík IR, I s výplatou poistnej sumy (od 70 %)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+mn-lt"/>
              </a:rPr>
            </a:br>
            <a:r>
              <a:rPr lang="pl-PL" sz="1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200" dirty="0" smtClean="0">
                <a:solidFill>
                  <a:schemeClr val="tx1"/>
                </a:solidFill>
                <a:latin typeface="+mn-lt"/>
              </a:rPr>
            </a:br>
            <a:r>
              <a:rPr lang="pl-PL" sz="1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200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endParaRPr lang="sk-SK" sz="24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13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2D0774-93ED-6C4B-AFA1-07A2C96AAFD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649700" y="773084"/>
            <a:ext cx="4341164" cy="41314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  <a:latin typeface="+mn-lt"/>
              </a:rPr>
              <a:t>Smrť z dôvodu choroby aj úrazu</a:t>
            </a:r>
          </a:p>
          <a:p>
            <a:endParaRPr lang="sk-SK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Minimálny vstupný vek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Maximálny vstupný vek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SA: 60, SALK: 65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Maximálna doba poistenia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SA: 65 roku, SALK: 85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Minimálna poistná suma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500Eur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Maximálna poistná suma :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8 – násobok čistého ročného príjmu </a:t>
            </a:r>
          </a:p>
          <a:p>
            <a:endParaRPr lang="sk-SK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Dospelá osoba zárobkovo činná :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8 – násobok čistého ročného príjmu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chemeClr val="tx1"/>
                </a:solidFill>
                <a:latin typeface="+mn-lt"/>
              </a:rPr>
              <a:t>osoba na materskej/rodičovskej dovolenke: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6 </a:t>
            </a:r>
            <a:r>
              <a:rPr lang="sk-SK" dirty="0">
                <a:solidFill>
                  <a:schemeClr val="tx1"/>
                </a:solidFill>
                <a:latin typeface="+mn-lt"/>
              </a:rPr>
              <a:t>– násobok čistého ročného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príjmu (vychádza sa zo 650 Eur)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Dospelá osoba – bez zárobkovej činnosti</a:t>
            </a:r>
            <a:r>
              <a:rPr lang="sk-SK" dirty="0">
                <a:solidFill>
                  <a:schemeClr val="tx1"/>
                </a:solidFill>
                <a:latin typeface="+mn-lt"/>
              </a:rPr>
              <a:t>: 6 – násobok čistého ročného príjmu vychádza sa zo 650 Eur)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Dieťa (0 – 14 rokov,):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nie je možné dojednať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C7897EC-14E9-6C4B-B45C-927C5FF84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301" y="250287"/>
            <a:ext cx="5442549" cy="458880"/>
          </a:xfrm>
        </p:spPr>
        <p:txBody>
          <a:bodyPr/>
          <a:lstStyle/>
          <a:p>
            <a:pPr defTabSz="844083" eaLnBrk="0" hangingPunct="0"/>
            <a:r>
              <a:rPr lang="sk-SK" alt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KOOP a SA/SALK (platné OPP 891, 882)</a:t>
            </a:r>
            <a:endParaRPr lang="sk-SK" alt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61334" y="558403"/>
            <a:ext cx="3322754" cy="1560505"/>
            <a:chOff x="-1771" y="16615"/>
            <a:chExt cx="3322754" cy="1560505"/>
          </a:xfrm>
        </p:grpSpPr>
        <p:sp>
          <p:nvSpPr>
            <p:cNvPr id="13" name="Zaoblený obdĺžnik 12"/>
            <p:cNvSpPr/>
            <p:nvPr/>
          </p:nvSpPr>
          <p:spPr>
            <a:xfrm>
              <a:off x="29143" y="16615"/>
              <a:ext cx="3291840" cy="1560505"/>
            </a:xfrm>
            <a:prstGeom prst="roundRect">
              <a:avLst/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4" name="Zaoblený obdĺžnik 4"/>
            <p:cNvSpPr txBox="1"/>
            <p:nvPr/>
          </p:nvSpPr>
          <p:spPr>
            <a:xfrm>
              <a:off x="-1771" y="16615"/>
              <a:ext cx="3139484" cy="151020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marL="0" marR="0" lvl="0" indent="0" algn="ctr" defTabSz="13335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sk-SK" sz="30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ČO JE SA/SALK</a:t>
              </a:r>
              <a:r>
                <a:rPr kumimoji="0" lang="sk-SK" sz="3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?</a:t>
              </a:r>
              <a:endParaRPr kumimoji="0" lang="sk-SK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491963" y="1596475"/>
            <a:ext cx="3291840" cy="1560505"/>
            <a:chOff x="29143" y="16615"/>
            <a:chExt cx="3291840" cy="1560505"/>
          </a:xfrm>
        </p:grpSpPr>
        <p:sp>
          <p:nvSpPr>
            <p:cNvPr id="19" name="Zaoblený obdĺžnik 18"/>
            <p:cNvSpPr/>
            <p:nvPr/>
          </p:nvSpPr>
          <p:spPr>
            <a:xfrm>
              <a:off x="29143" y="16615"/>
              <a:ext cx="3291840" cy="1560505"/>
            </a:xfrm>
            <a:prstGeom prst="roundRect">
              <a:avLst/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0" name="Zaoblený obdĺžnik 4"/>
            <p:cNvSpPr txBox="1"/>
            <p:nvPr/>
          </p:nvSpPr>
          <p:spPr>
            <a:xfrm>
              <a:off x="105321" y="92793"/>
              <a:ext cx="3139484" cy="14081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marL="0" marR="0" lvl="0" indent="0" algn="ctr" defTabSz="13335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sk-SK" sz="30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PARAMETRE</a:t>
              </a:r>
              <a:r>
                <a:rPr kumimoji="0" lang="sk-SK" sz="3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?</a:t>
              </a:r>
              <a:endParaRPr kumimoji="0" lang="sk-SK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534302" y="3080802"/>
            <a:ext cx="3115666" cy="1560505"/>
            <a:chOff x="0" y="3637333"/>
            <a:chExt cx="3288625" cy="1560505"/>
          </a:xfrm>
        </p:grpSpPr>
        <p:sp>
          <p:nvSpPr>
            <p:cNvPr id="25" name="Zaoblený obdĺžnik 24"/>
            <p:cNvSpPr/>
            <p:nvPr/>
          </p:nvSpPr>
          <p:spPr>
            <a:xfrm>
              <a:off x="0" y="3637333"/>
              <a:ext cx="3288625" cy="1560505"/>
            </a:xfrm>
            <a:prstGeom prst="roundRect">
              <a:avLst/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6" name="Zaoblený obdĺžnik 4"/>
            <p:cNvSpPr txBox="1"/>
            <p:nvPr/>
          </p:nvSpPr>
          <p:spPr>
            <a:xfrm>
              <a:off x="76178" y="3713511"/>
              <a:ext cx="3136269" cy="14081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marL="0" marR="0" lvl="0" indent="0" algn="ctr" defTabSz="13335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sk-SK" sz="30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OBMEDZENIA?</a:t>
              </a:r>
              <a:endParaRPr kumimoji="0" lang="sk-SK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99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15" y="675131"/>
            <a:ext cx="3292125" cy="1560711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963" y="1968143"/>
            <a:ext cx="3292125" cy="1560711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963" y="3227119"/>
            <a:ext cx="3292125" cy="1560711"/>
          </a:xfrm>
          <a:prstGeom prst="rect">
            <a:avLst/>
          </a:prstGeom>
        </p:spPr>
      </p:pic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2D0774-93ED-6C4B-AFA1-07A2C96AAFD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649700" y="773084"/>
            <a:ext cx="4341164" cy="4131425"/>
          </a:xfrm>
        </p:spPr>
        <p:txBody>
          <a:bodyPr/>
          <a:lstStyle/>
          <a:p>
            <a:endParaRPr lang="sk-SK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keď nastane smrť v dôsledku úrazu alebo choroby prijateľnej do poistenia: dodatok </a:t>
            </a: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OC2</a:t>
            </a:r>
            <a:endParaRPr lang="sk-SK" dirty="0" smtClean="0"/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 výške odporúčanej PS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ako alikvotnú časť PS (SALK</a:t>
            </a: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alikvotná časť sa určí nasledovne: </a:t>
            </a:r>
          </a:p>
          <a:p>
            <a:pPr lvl="0">
              <a:lnSpc>
                <a:spcPct val="150000"/>
              </a:lnSpc>
            </a:pP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Dojednaná PS sa vynásobí nasledovným koeficientom(n-r</a:t>
            </a: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)/n, kde n je poistná doba a r je počet celých uplynutých rokov od začiatku poistenie ku dňu </a:t>
            </a: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úmrtia 100 000€ 30r.-6r=24/30r.=0,80</a:t>
            </a:r>
          </a:p>
          <a:p>
            <a:pPr lvl="0">
              <a:lnSpc>
                <a:spcPct val="150000"/>
              </a:lnSpc>
            </a:pP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100 000/0,80=80 000€</a:t>
            </a:r>
            <a:endParaRPr 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dirty="0"/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uplynutí všeobecnej ochrannej lehoty</a:t>
            </a:r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bezodkladnom oznámení PU s dokumentmi</a:t>
            </a:r>
          </a:p>
          <a:p>
            <a:endParaRPr lang="sk-SK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C7897EC-14E9-6C4B-B45C-927C5FF84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301" y="250287"/>
            <a:ext cx="4943785" cy="458880"/>
          </a:xfrm>
        </p:spPr>
        <p:txBody>
          <a:bodyPr/>
          <a:lstStyle/>
          <a:p>
            <a:pPr defTabSz="844083" eaLnBrk="0" hangingPunct="0"/>
            <a:r>
              <a:rPr lang="sk-SK" alt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KOOP vyplatí peniaze z SA/SALK</a:t>
            </a:r>
            <a:endParaRPr lang="sk-SK" alt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2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4">
            <a:extLst>
              <a:ext uri="{FF2B5EF4-FFF2-40B4-BE49-F238E27FC236}">
                <a16:creationId xmlns:a16="http://schemas.microsoft.com/office/drawing/2014/main" id="{6C7897EC-14E9-6C4B-B45C-927C5FF84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301" y="76542"/>
            <a:ext cx="7970601" cy="697506"/>
          </a:xfrm>
        </p:spPr>
        <p:txBody>
          <a:bodyPr/>
          <a:lstStyle/>
          <a:p>
            <a:pPr defTabSz="844083" eaLnBrk="0" hangingPunct="0"/>
            <a:r>
              <a:rPr lang="sk-SK" alt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Plnenie sa nevzťahuje na SA/SALK vzniknuté pri: </a:t>
            </a:r>
            <a:endParaRPr lang="sk-SK" alt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5295"/>
            <a:ext cx="1908213" cy="4554009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2834640" y="425294"/>
            <a:ext cx="550581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Samovraždu do 1,5 roka</a:t>
            </a:r>
          </a:p>
          <a:p>
            <a:pPr marL="285750" indent="-285750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Ak </a:t>
            </a: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k PU došlo počas Všeobecnej ochrannej lehoty</a:t>
            </a:r>
          </a:p>
          <a:p>
            <a:pPr marL="285750" indent="-285750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Nie je možné dojednať ak je poistený PN, alebo hospitalizovaný</a:t>
            </a:r>
          </a:p>
          <a:p>
            <a:pPr defTabSz="844083" eaLnBrk="0" hangingPunct="0">
              <a:defRPr/>
            </a:pPr>
            <a:endParaRPr lang="sk-SK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844083" eaLnBrk="0" hangingPunct="0">
              <a:defRPr/>
            </a:pPr>
            <a:endParaRPr lang="sk-SK" sz="1400" dirty="0" smtClean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b="1" dirty="0" smtClean="0">
                <a:cs typeface="Calibri" panose="020F0502020204030204" pitchFamily="34" charset="0"/>
              </a:rPr>
              <a:t>OCHRANNÉ LEHOTY: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b="1" dirty="0" smtClean="0">
                <a:cs typeface="Calibri" panose="020F0502020204030204" pitchFamily="34" charset="0"/>
              </a:rPr>
              <a:t>Všeobecná ochranná lehota: áno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b="1" dirty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b="1" dirty="0" smtClean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b="1" dirty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b="1" dirty="0" smtClean="0">
                <a:cs typeface="Calibri" panose="020F0502020204030204" pitchFamily="34" charset="0"/>
              </a:rPr>
              <a:t>VÝHODY: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b="1" dirty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b="1" dirty="0" smtClean="0">
                <a:cs typeface="Calibri" panose="020F0502020204030204" pitchFamily="34" charset="0"/>
              </a:rPr>
              <a:t>Smrť je hneď vyplácaná oprávnenej osobe pokiaľ je určená, nečaká sa na dedičské konanie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b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3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271381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4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23F31144-51CB-FB4B-A58B-B1448542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15" y="174567"/>
            <a:ext cx="7826002" cy="3786341"/>
          </a:xfrm>
        </p:spPr>
        <p:txBody>
          <a:bodyPr vert="horz">
            <a:normAutofit fontScale="90000"/>
          </a:bodyPr>
          <a:lstStyle/>
          <a:p>
            <a:r>
              <a:rPr lang="sk-SK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Široká ponuka pripoistení doplnená o 1 nové pripoistenie</a:t>
            </a:r>
            <a:r>
              <a:rPr lang="sk-SK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600" b="1" dirty="0" smtClean="0">
                <a:solidFill>
                  <a:schemeClr val="tx1"/>
                </a:solidFill>
              </a:rPr>
              <a:t>18 </a:t>
            </a:r>
            <a:r>
              <a:rPr lang="sk-SK" sz="1600" b="1" dirty="0">
                <a:solidFill>
                  <a:schemeClr val="tx1"/>
                </a:solidFill>
              </a:rPr>
              <a:t>možných pripoistení k hlavnému krytiu rizika smrti: </a:t>
            </a:r>
            <a:r>
              <a:rPr lang="sk-SK" sz="1300" b="1" dirty="0"/>
              <a:t/>
            </a:r>
            <a:br>
              <a:rPr lang="sk-SK" sz="1300" b="1" dirty="0"/>
            </a:br>
            <a:r>
              <a:rPr lang="sk-SK" sz="1600" b="1" dirty="0"/>
              <a:t>dočasné pripoistenie pre prípad akejkoľvek smrti – </a:t>
            </a:r>
            <a:r>
              <a:rPr lang="sk-SK" sz="1600" b="1" dirty="0">
                <a:solidFill>
                  <a:srgbClr val="0070C0"/>
                </a:solidFill>
              </a:rPr>
              <a:t>SA1</a:t>
            </a:r>
            <a:r>
              <a:rPr lang="sk-SK" sz="1600" b="1" dirty="0"/>
              <a:t>,</a:t>
            </a:r>
            <a:br>
              <a:rPr lang="sk-SK" sz="1600" b="1" dirty="0"/>
            </a:br>
            <a:r>
              <a:rPr lang="sk-SK" sz="1600" b="1" dirty="0"/>
              <a:t>dočasné pripoistenie pre prípad akejkoľvek smrti s lineárne klesajúcou PS – </a:t>
            </a:r>
            <a:r>
              <a:rPr lang="sk-SK" sz="1600" b="1" dirty="0">
                <a:solidFill>
                  <a:srgbClr val="0070C0"/>
                </a:solidFill>
              </a:rPr>
              <a:t>SALK</a:t>
            </a:r>
            <a:r>
              <a:rPr lang="sk-SK" sz="1300" b="1" dirty="0">
                <a:solidFill>
                  <a:srgbClr val="0070C0"/>
                </a:solidFill>
              </a:rPr>
              <a:t/>
            </a:r>
            <a:br>
              <a:rPr lang="sk-SK" sz="1300" b="1" dirty="0">
                <a:solidFill>
                  <a:srgbClr val="0070C0"/>
                </a:solidFill>
              </a:rPr>
            </a:br>
            <a:r>
              <a:rPr lang="sk-SK" sz="1300" dirty="0"/>
              <a:t>smrť následkom úrazu – </a:t>
            </a:r>
            <a:r>
              <a:rPr lang="sk-SK" sz="1300" b="1" dirty="0">
                <a:solidFill>
                  <a:srgbClr val="0070C0"/>
                </a:solidFill>
              </a:rPr>
              <a:t>SU1</a:t>
            </a:r>
            <a:r>
              <a:rPr lang="sk-SK" sz="1300" dirty="0"/>
              <a:t>,</a:t>
            </a:r>
            <a:br>
              <a:rPr lang="sk-SK" sz="1300" dirty="0"/>
            </a:br>
            <a:r>
              <a:rPr lang="sk-SK" sz="1300" dirty="0"/>
              <a:t>trvalé následky úrazu – </a:t>
            </a:r>
            <a:r>
              <a:rPr lang="sk-SK" sz="1300" b="1" dirty="0">
                <a:solidFill>
                  <a:srgbClr val="0070C0"/>
                </a:solidFill>
              </a:rPr>
              <a:t>TN1</a:t>
            </a:r>
            <a:r>
              <a:rPr lang="sk-SK" sz="1300" dirty="0"/>
              <a:t>, </a:t>
            </a:r>
            <a:r>
              <a:rPr lang="sk-SK" sz="1300" b="1" dirty="0">
                <a:solidFill>
                  <a:srgbClr val="0070C0"/>
                </a:solidFill>
              </a:rPr>
              <a:t>TN2</a:t>
            </a:r>
            <a:r>
              <a:rPr lang="sk-SK" sz="1300" dirty="0"/>
              <a:t>, </a:t>
            </a:r>
            <a:r>
              <a:rPr lang="sk-SK" sz="1300" b="1" dirty="0">
                <a:solidFill>
                  <a:srgbClr val="0070C0"/>
                </a:solidFill>
              </a:rPr>
              <a:t>TN3</a:t>
            </a:r>
            <a:br>
              <a:rPr lang="sk-SK" sz="1300" b="1" dirty="0">
                <a:solidFill>
                  <a:srgbClr val="0070C0"/>
                </a:solidFill>
              </a:rPr>
            </a:br>
            <a:r>
              <a:rPr lang="sk-SK" sz="1300" dirty="0"/>
              <a:t>čas nevyhnutného liečenia úrazu  </a:t>
            </a:r>
            <a:r>
              <a:rPr lang="sk-SK" sz="1300" b="1" dirty="0">
                <a:solidFill>
                  <a:srgbClr val="0070C0"/>
                </a:solidFill>
              </a:rPr>
              <a:t>ČNL</a:t>
            </a:r>
            <a:r>
              <a:rPr lang="sk-SK" sz="1300" dirty="0"/>
              <a:t>,</a:t>
            </a:r>
            <a:br>
              <a:rPr lang="sk-SK" sz="1300" dirty="0"/>
            </a:br>
            <a:r>
              <a:rPr lang="sk-SK" sz="1600" b="1" dirty="0"/>
              <a:t>denná dávka pre prípad dočasnej práceneschopnosti – </a:t>
            </a:r>
            <a:r>
              <a:rPr lang="sk-SK" sz="1600" b="1" dirty="0">
                <a:solidFill>
                  <a:srgbClr val="0070C0"/>
                </a:solidFill>
              </a:rPr>
              <a:t>DDPN2</a:t>
            </a:r>
            <a:r>
              <a:rPr lang="sk-SK" sz="1600" b="1" dirty="0"/>
              <a:t>,</a:t>
            </a:r>
            <a:r>
              <a:rPr lang="sk-SK" sz="1300" dirty="0"/>
              <a:t/>
            </a:r>
            <a:br>
              <a:rPr lang="sk-SK" sz="1300" dirty="0"/>
            </a:br>
            <a:r>
              <a:rPr lang="sk-SK" sz="1300" dirty="0"/>
              <a:t>denné odškodné za pobyt v nemocnici – </a:t>
            </a:r>
            <a:r>
              <a:rPr lang="sk-SK" sz="1300" b="1" dirty="0">
                <a:solidFill>
                  <a:srgbClr val="0070C0"/>
                </a:solidFill>
              </a:rPr>
              <a:t>DON2</a:t>
            </a:r>
            <a:r>
              <a:rPr lang="sk-SK" sz="1300" dirty="0" smtClean="0"/>
              <a:t>,</a:t>
            </a:r>
            <a:br>
              <a:rPr lang="sk-SK" sz="1300" dirty="0" smtClean="0"/>
            </a:br>
            <a:r>
              <a:rPr lang="sk-SK" sz="1300" b="1" dirty="0" smtClean="0">
                <a:solidFill>
                  <a:srgbClr val="00B050"/>
                </a:solidFill>
              </a:rPr>
              <a:t>denné odškodné za čas nevyhnutného liečenia </a:t>
            </a:r>
            <a:r>
              <a:rPr lang="sk-SK" sz="1300" b="1" dirty="0" smtClean="0"/>
              <a:t>- </a:t>
            </a:r>
            <a:r>
              <a:rPr lang="sk-SK" sz="1300" b="1" dirty="0" smtClean="0">
                <a:solidFill>
                  <a:srgbClr val="0070C0"/>
                </a:solidFill>
              </a:rPr>
              <a:t>DOČNL</a:t>
            </a:r>
            <a:r>
              <a:rPr lang="sk-SK" sz="1300" dirty="0"/>
              <a:t/>
            </a:r>
            <a:br>
              <a:rPr lang="sk-SK" sz="1300" dirty="0"/>
            </a:br>
            <a:r>
              <a:rPr lang="sk-SK" sz="1300" dirty="0"/>
              <a:t>pripoistenie odškodného za chirurgický zákrok – </a:t>
            </a:r>
            <a:r>
              <a:rPr lang="sk-SK" sz="1300" b="1" dirty="0">
                <a:solidFill>
                  <a:srgbClr val="0070C0"/>
                </a:solidFill>
              </a:rPr>
              <a:t>OCHZ1</a:t>
            </a:r>
            <a:r>
              <a:rPr lang="sk-SK" sz="1300" dirty="0"/>
              <a:t>,</a:t>
            </a:r>
            <a:br>
              <a:rPr lang="sk-SK" sz="1300" dirty="0"/>
            </a:br>
            <a:r>
              <a:rPr lang="sk-SK" sz="1600" b="1" dirty="0"/>
              <a:t>invalidita s výplatou dôchodku alebo s výplatou poistnej sumy – </a:t>
            </a:r>
            <a:r>
              <a:rPr lang="sk-SK" sz="1600" b="1" dirty="0">
                <a:solidFill>
                  <a:srgbClr val="0070C0"/>
                </a:solidFill>
              </a:rPr>
              <a:t>IR1</a:t>
            </a:r>
            <a:r>
              <a:rPr lang="sk-SK" sz="1600" b="1" dirty="0"/>
              <a:t>, </a:t>
            </a:r>
            <a:r>
              <a:rPr lang="sk-SK" sz="1600" b="1" dirty="0">
                <a:solidFill>
                  <a:srgbClr val="0070C0"/>
                </a:solidFill>
              </a:rPr>
              <a:t>I1</a:t>
            </a:r>
            <a:r>
              <a:rPr lang="sk-SK" sz="1600" b="1" dirty="0"/>
              <a:t>,</a:t>
            </a:r>
            <a:r>
              <a:rPr lang="sk-SK" sz="1300" dirty="0"/>
              <a:t/>
            </a:r>
            <a:br>
              <a:rPr lang="sk-SK" sz="1300" dirty="0"/>
            </a:br>
            <a:r>
              <a:rPr lang="sk-SK" sz="1600" b="1" dirty="0"/>
              <a:t>pripoistenie vážnych chorôb – </a:t>
            </a:r>
            <a:r>
              <a:rPr lang="sk-SK" sz="1600" b="1" dirty="0">
                <a:solidFill>
                  <a:srgbClr val="0070C0"/>
                </a:solidFill>
              </a:rPr>
              <a:t>VCH1</a:t>
            </a:r>
            <a:r>
              <a:rPr lang="sk-SK" sz="1600" b="1" dirty="0"/>
              <a:t>,</a:t>
            </a:r>
            <a:r>
              <a:rPr lang="sk-SK" sz="1300" dirty="0"/>
              <a:t/>
            </a:r>
            <a:br>
              <a:rPr lang="sk-SK" sz="1300" dirty="0"/>
            </a:br>
            <a:r>
              <a:rPr lang="sk-SK" sz="1300" dirty="0"/>
              <a:t>Pripoistenie detských vážnych chorôb - </a:t>
            </a:r>
            <a:r>
              <a:rPr lang="sk-SK" sz="1300" b="1" dirty="0">
                <a:solidFill>
                  <a:srgbClr val="0070C0"/>
                </a:solidFill>
              </a:rPr>
              <a:t>DVCH</a:t>
            </a:r>
            <a:br>
              <a:rPr lang="sk-SK" sz="1300" b="1" dirty="0">
                <a:solidFill>
                  <a:srgbClr val="0070C0"/>
                </a:solidFill>
              </a:rPr>
            </a:br>
            <a:r>
              <a:rPr lang="sk-SK" sz="1300" dirty="0"/>
              <a:t>pripoistenie oslobodenia od platenia v prípade plnej invalidity – </a:t>
            </a:r>
            <a:r>
              <a:rPr lang="sk-SK" sz="1300" b="1" dirty="0">
                <a:solidFill>
                  <a:srgbClr val="0070C0"/>
                </a:solidFill>
              </a:rPr>
              <a:t>OI1</a:t>
            </a:r>
            <a:r>
              <a:rPr lang="sk-SK" sz="1300" dirty="0"/>
              <a:t>.</a:t>
            </a:r>
            <a:br>
              <a:rPr lang="sk-SK" sz="1300" dirty="0"/>
            </a:br>
            <a:r>
              <a:rPr lang="sk-SK" sz="1600" b="1" dirty="0"/>
              <a:t>pripoistenie invalidity komplet – </a:t>
            </a:r>
            <a:r>
              <a:rPr lang="sk-SK" sz="1600" b="1" dirty="0">
                <a:solidFill>
                  <a:srgbClr val="0070C0"/>
                </a:solidFill>
              </a:rPr>
              <a:t>IK1</a:t>
            </a:r>
            <a:r>
              <a:rPr lang="sk-SK" sz="1300" b="1" dirty="0">
                <a:solidFill>
                  <a:srgbClr val="0070C0"/>
                </a:solidFill>
              </a:rPr>
              <a:t/>
            </a:r>
            <a:br>
              <a:rPr lang="sk-SK" sz="1300" b="1" dirty="0">
                <a:solidFill>
                  <a:srgbClr val="0070C0"/>
                </a:solidFill>
              </a:rPr>
            </a:br>
            <a:r>
              <a:rPr lang="sk-SK" sz="1300" dirty="0"/>
              <a:t>pripoistenie onkologických chorôb – </a:t>
            </a:r>
            <a:r>
              <a:rPr lang="sk-SK" sz="1300" b="1" dirty="0">
                <a:solidFill>
                  <a:srgbClr val="0070C0"/>
                </a:solidFill>
              </a:rPr>
              <a:t>ONKO</a:t>
            </a:r>
            <a:br>
              <a:rPr lang="sk-SK" sz="1300" b="1" dirty="0">
                <a:solidFill>
                  <a:srgbClr val="0070C0"/>
                </a:solidFill>
              </a:rPr>
            </a:br>
            <a:r>
              <a:rPr lang="sk-SK" sz="1300" b="1" dirty="0" err="1">
                <a:solidFill>
                  <a:srgbClr val="0070C0"/>
                </a:solidFill>
              </a:rPr>
              <a:t>Benefitný</a:t>
            </a:r>
            <a:r>
              <a:rPr lang="sk-SK" sz="1300" b="1" dirty="0">
                <a:solidFill>
                  <a:srgbClr val="0070C0"/>
                </a:solidFill>
              </a:rPr>
              <a:t> program- </a:t>
            </a:r>
            <a:r>
              <a:rPr lang="sk-SK" sz="1300" dirty="0">
                <a:solidFill>
                  <a:srgbClr val="FF0000"/>
                </a:solidFill>
              </a:rPr>
              <a:t>zlomeniny, DON ARO/JIS, výmena </a:t>
            </a:r>
            <a:r>
              <a:rPr lang="sk-SK" sz="1300" dirty="0" smtClean="0">
                <a:solidFill>
                  <a:srgbClr val="FF0000"/>
                </a:solidFill>
              </a:rPr>
              <a:t>kĺbov, </a:t>
            </a:r>
            <a:r>
              <a:rPr lang="sk-SK" sz="1300" dirty="0">
                <a:solidFill>
                  <a:srgbClr val="FF0000"/>
                </a:solidFill>
                <a:ea typeface="MS PGothic" pitchFamily="34" charset="-128"/>
                <a:cs typeface="Calibri" panose="020F0502020204030204" pitchFamily="34" charset="0"/>
              </a:rPr>
              <a:t>Preplácanie rozšíreného krvného testu pri preventívnej </a:t>
            </a:r>
            <a:r>
              <a:rPr lang="sk-SK" sz="1300" dirty="0" smtClean="0">
                <a:solidFill>
                  <a:srgbClr val="FF0000"/>
                </a:solidFill>
                <a:ea typeface="MS PGothic" pitchFamily="34" charset="-128"/>
                <a:cs typeface="Calibri" panose="020F0502020204030204" pitchFamily="34" charset="0"/>
              </a:rPr>
              <a:t>prehliadke, </a:t>
            </a:r>
            <a:r>
              <a:rPr lang="sk-SK" sz="1300" dirty="0">
                <a:solidFill>
                  <a:srgbClr val="FF0000"/>
                </a:solidFill>
                <a:ea typeface="MS PGothic" pitchFamily="34" charset="-128"/>
                <a:cs typeface="Calibri" panose="020F0502020204030204" pitchFamily="34" charset="0"/>
              </a:rPr>
              <a:t>Preplácanie dentálnej hygieny </a:t>
            </a:r>
            <a:endParaRPr lang="sk-SK" sz="1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7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23F31144-51CB-FB4B-A58B-B1448542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15" y="174567"/>
            <a:ext cx="7826002" cy="3786341"/>
          </a:xfrm>
        </p:spPr>
        <p:txBody>
          <a:bodyPr vert="horz">
            <a:normAutofit fontScale="90000"/>
          </a:bodyPr>
          <a:lstStyle/>
          <a:p>
            <a:r>
              <a:rPr lang="sk-SK" sz="2700" b="1" dirty="0" smtClean="0">
                <a:solidFill>
                  <a:schemeClr val="tx1"/>
                </a:solidFill>
                <a:latin typeface="+mn-lt"/>
              </a:rPr>
              <a:t>A ČO MÁME NOVÉ:</a:t>
            </a:r>
            <a:br>
              <a:rPr lang="sk-SK" sz="27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7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7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700" b="1" dirty="0">
                <a:solidFill>
                  <a:schemeClr val="tx1"/>
                </a:solidFill>
                <a:latin typeface="+mn-lt"/>
              </a:rPr>
              <a:t/>
            </a:r>
            <a:br>
              <a:rPr lang="sk-SK" sz="2700" b="1" dirty="0">
                <a:solidFill>
                  <a:schemeClr val="tx1"/>
                </a:solidFill>
                <a:latin typeface="+mn-lt"/>
              </a:rPr>
            </a:br>
            <a:r>
              <a:rPr lang="sk-SK" sz="1300" dirty="0" smtClean="0">
                <a:solidFill>
                  <a:schemeClr val="tx1"/>
                </a:solidFill>
                <a:latin typeface="+mn-lt"/>
              </a:rPr>
              <a:t>- Nové asistenčné služby (aj na hlavné riziko smrti aj na DOČNL)</a:t>
            </a:r>
            <a:br>
              <a:rPr lang="sk-SK" sz="1300" dirty="0" smtClean="0">
                <a:solidFill>
                  <a:schemeClr val="tx1"/>
                </a:solidFill>
                <a:latin typeface="+mn-lt"/>
              </a:rPr>
            </a:br>
            <a:r>
              <a:rPr lang="sk-SK" sz="1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1300" dirty="0" smtClean="0">
                <a:solidFill>
                  <a:schemeClr val="tx1"/>
                </a:solidFill>
                <a:latin typeface="+mn-lt"/>
              </a:rPr>
            </a:br>
            <a:r>
              <a:rPr lang="sk-SK" sz="1300" dirty="0" smtClean="0">
                <a:solidFill>
                  <a:schemeClr val="tx1"/>
                </a:solidFill>
                <a:latin typeface="+mn-lt"/>
              </a:rPr>
              <a:t>- Nové benefity (rozšírené krvné </a:t>
            </a: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testy – na SA – 5000 Eur, zuby- OCHZ – 3000)</a:t>
            </a:r>
            <a:br>
              <a:rPr lang="sk-SK" sz="1400" dirty="0" smtClean="0">
                <a:solidFill>
                  <a:schemeClr val="tx1"/>
                </a:solidFill>
                <a:latin typeface="+mn-lt"/>
              </a:rPr>
            </a:br>
            <a:r>
              <a:rPr lang="sk-SK" sz="1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1400" dirty="0" smtClean="0">
                <a:solidFill>
                  <a:schemeClr val="tx1"/>
                </a:solidFill>
                <a:latin typeface="+mn-lt"/>
              </a:rPr>
            </a:b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- Nové riziko DOČNL</a:t>
            </a:r>
            <a:br>
              <a:rPr lang="sk-SK" sz="1400" dirty="0" smtClean="0">
                <a:solidFill>
                  <a:schemeClr val="tx1"/>
                </a:solidFill>
                <a:latin typeface="+mn-lt"/>
              </a:rPr>
            </a:br>
            <a:r>
              <a:rPr lang="sk-SK" sz="1400" dirty="0">
                <a:solidFill>
                  <a:schemeClr val="tx1"/>
                </a:solidFill>
                <a:latin typeface="+mn-lt"/>
              </a:rPr>
              <a:t/>
            </a:r>
            <a:br>
              <a:rPr lang="sk-SK" sz="1400" dirty="0">
                <a:solidFill>
                  <a:schemeClr val="tx1"/>
                </a:solidFill>
                <a:latin typeface="+mn-lt"/>
              </a:rPr>
            </a:b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sk-SK" sz="1400" dirty="0" err="1" smtClean="0">
                <a:solidFill>
                  <a:schemeClr val="tx1"/>
                </a:solidFill>
                <a:latin typeface="+mn-lt"/>
              </a:rPr>
              <a:t>Magnum</a:t>
            </a: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 Go Interview – možnosť ocenenia zdravotného stavu už priamo v KOWA</a:t>
            </a:r>
            <a:br>
              <a:rPr lang="sk-SK" sz="1400" dirty="0" smtClean="0">
                <a:solidFill>
                  <a:schemeClr val="tx1"/>
                </a:solidFill>
                <a:latin typeface="+mn-lt"/>
              </a:rPr>
            </a:br>
            <a:r>
              <a:rPr lang="sk-SK" sz="1400" dirty="0">
                <a:solidFill>
                  <a:schemeClr val="tx1"/>
                </a:solidFill>
                <a:latin typeface="+mn-lt"/>
              </a:rPr>
              <a:t/>
            </a:r>
            <a:br>
              <a:rPr lang="sk-SK" sz="1400" dirty="0">
                <a:solidFill>
                  <a:schemeClr val="tx1"/>
                </a:solidFill>
                <a:latin typeface="+mn-lt"/>
              </a:rPr>
            </a:b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- Nový </a:t>
            </a:r>
            <a:r>
              <a:rPr lang="sk-SK" sz="1400" smtClean="0">
                <a:solidFill>
                  <a:schemeClr val="tx1"/>
                </a:solidFill>
                <a:latin typeface="+mn-lt"/>
              </a:rPr>
              <a:t>BBO (SA/SALK – 5000 Eur, DOČNL – 20 Eur)</a:t>
            </a:r>
            <a:br>
              <a:rPr lang="sk-SK" sz="1400" smtClean="0">
                <a:solidFill>
                  <a:schemeClr val="tx1"/>
                </a:solidFill>
                <a:latin typeface="+mn-lt"/>
              </a:rPr>
            </a:br>
            <a: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+mn-lt"/>
              </a:rPr>
            </a:br>
            <a:r>
              <a:rPr lang="pl-PL" sz="1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200" dirty="0" smtClean="0">
                <a:solidFill>
                  <a:schemeClr val="tx1"/>
                </a:solidFill>
                <a:latin typeface="+mn-lt"/>
              </a:rPr>
            </a:br>
            <a:r>
              <a:rPr lang="pl-PL" sz="1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1200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endParaRPr lang="sk-SK" sz="24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269087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5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D569FAB9-485E-2240-AB98-E3E8F4D29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830" y="1967537"/>
            <a:ext cx="8048670" cy="927012"/>
          </a:xfrm>
        </p:spPr>
        <p:txBody>
          <a:bodyPr vert="horz"/>
          <a:lstStyle/>
          <a:p>
            <a:pPr algn="ctr"/>
            <a:r>
              <a:rPr lang="sk-SK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Ďakujeme za pozornosť</a:t>
            </a:r>
            <a:endParaRPr lang="sk-SK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1"/>
          <a:stretch/>
        </p:blipFill>
        <p:spPr>
          <a:xfrm>
            <a:off x="2888686" y="182880"/>
            <a:ext cx="2619375" cy="171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6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2D0774-93ED-6C4B-AFA1-07A2C96AAFD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649700" y="773084"/>
            <a:ext cx="4341164" cy="41314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  <a:latin typeface="+mn-lt"/>
              </a:rPr>
              <a:t>Pripoistenie DDPN slúži v rámci pripoistenia na výplatu poistného plnenia v </a:t>
            </a:r>
            <a:r>
              <a:rPr lang="sk-SK" b="1" dirty="0" smtClean="0">
                <a:solidFill>
                  <a:schemeClr val="tx1"/>
                </a:solidFill>
                <a:latin typeface="+mn-lt"/>
              </a:rPr>
              <a:t>prípade straty na zárobku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počas PN poisteného v dôsledku </a:t>
            </a:r>
            <a:r>
              <a:rPr lang="sk-SK" b="1" dirty="0" smtClean="0">
                <a:solidFill>
                  <a:schemeClr val="tx1"/>
                </a:solidFill>
                <a:latin typeface="+mn-lt"/>
              </a:rPr>
              <a:t>choroby, alebo úrazu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Minimálny vstupný vek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Maximálny vstupný vek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60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Maximálna doba poistenia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do 65 roku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Minimálna poistná suma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5 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Maximálna poistná suma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(bez výnimky): 50 Eur (iba v  prípade produktu 1409)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Dospelá osoba zárobkovo činná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50 Eur (na všetkých PZ), a zároveň nepresahuje denný čistý príjem ( príjem / 30 )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chemeClr val="tx1"/>
                </a:solidFill>
                <a:latin typeface="+mn-lt"/>
              </a:rPr>
              <a:t>osoba na materskej/rodičovskej </a:t>
            </a:r>
            <a:r>
              <a:rPr lang="sk-SK" b="1" dirty="0" smtClean="0">
                <a:solidFill>
                  <a:schemeClr val="tx1"/>
                </a:solidFill>
                <a:latin typeface="+mn-lt"/>
              </a:rPr>
              <a:t>dovolenke: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nie je možné dojednať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Dospelá osoba – bez zárobkovej činnosti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nie je možné dojednať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Dieťa (0 – 14 rokov,):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nie je možné dojednať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C7897EC-14E9-6C4B-B45C-927C5FF84A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844083" eaLnBrk="0" hangingPunct="0"/>
            <a:r>
              <a:rPr lang="sk-SK" alt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KOOP a DDPN (platné OPP 870)</a:t>
            </a:r>
            <a:endParaRPr lang="sk-SK" alt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61334" y="558403"/>
            <a:ext cx="3322754" cy="1560505"/>
            <a:chOff x="-1771" y="16615"/>
            <a:chExt cx="3322754" cy="1560505"/>
          </a:xfrm>
        </p:grpSpPr>
        <p:sp>
          <p:nvSpPr>
            <p:cNvPr id="13" name="Zaoblený obdĺžnik 12"/>
            <p:cNvSpPr/>
            <p:nvPr/>
          </p:nvSpPr>
          <p:spPr>
            <a:xfrm>
              <a:off x="29143" y="16615"/>
              <a:ext cx="3291840" cy="1560505"/>
            </a:xfrm>
            <a:prstGeom prst="roundRect">
              <a:avLst/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4" name="Zaoblený obdĺžnik 4"/>
            <p:cNvSpPr txBox="1"/>
            <p:nvPr/>
          </p:nvSpPr>
          <p:spPr>
            <a:xfrm>
              <a:off x="-1771" y="16615"/>
              <a:ext cx="3139484" cy="151020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marL="0" marR="0" lvl="0" indent="0" algn="ctr" defTabSz="13335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sk-SK" sz="30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ČO JE DDPN</a:t>
              </a:r>
              <a:r>
                <a:rPr kumimoji="0" lang="sk-SK" sz="3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?</a:t>
              </a:r>
              <a:endParaRPr kumimoji="0" lang="sk-SK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491963" y="1817378"/>
            <a:ext cx="3291840" cy="1560505"/>
            <a:chOff x="29143" y="16615"/>
            <a:chExt cx="3291840" cy="1560505"/>
          </a:xfrm>
        </p:grpSpPr>
        <p:sp>
          <p:nvSpPr>
            <p:cNvPr id="19" name="Zaoblený obdĺžnik 18"/>
            <p:cNvSpPr/>
            <p:nvPr/>
          </p:nvSpPr>
          <p:spPr>
            <a:xfrm>
              <a:off x="29143" y="16615"/>
              <a:ext cx="3291840" cy="1560505"/>
            </a:xfrm>
            <a:prstGeom prst="roundRect">
              <a:avLst/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0" name="Zaoblený obdĺžnik 4"/>
            <p:cNvSpPr txBox="1"/>
            <p:nvPr/>
          </p:nvSpPr>
          <p:spPr>
            <a:xfrm>
              <a:off x="105321" y="92793"/>
              <a:ext cx="3139484" cy="14081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marL="0" marR="0" lvl="0" indent="0" algn="ctr" defTabSz="13335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sk-SK" sz="30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PARAMETRE</a:t>
              </a:r>
              <a:r>
                <a:rPr kumimoji="0" lang="sk-SK" sz="3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?</a:t>
              </a:r>
              <a:endParaRPr kumimoji="0" lang="sk-SK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534302" y="3327587"/>
            <a:ext cx="3115666" cy="1560505"/>
            <a:chOff x="0" y="3637333"/>
            <a:chExt cx="3288625" cy="1560505"/>
          </a:xfrm>
        </p:grpSpPr>
        <p:sp>
          <p:nvSpPr>
            <p:cNvPr id="25" name="Zaoblený obdĺžnik 24"/>
            <p:cNvSpPr/>
            <p:nvPr/>
          </p:nvSpPr>
          <p:spPr>
            <a:xfrm>
              <a:off x="0" y="3637333"/>
              <a:ext cx="3288625" cy="1560505"/>
            </a:xfrm>
            <a:prstGeom prst="roundRect">
              <a:avLst/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6" name="Zaoblený obdĺžnik 4"/>
            <p:cNvSpPr txBox="1"/>
            <p:nvPr/>
          </p:nvSpPr>
          <p:spPr>
            <a:xfrm>
              <a:off x="76178" y="3713511"/>
              <a:ext cx="3136269" cy="14081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marL="0" marR="0" lvl="0" indent="0" algn="ctr" defTabSz="13335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sk-SK" sz="30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OBMEDZENIA?</a:t>
              </a:r>
              <a:endParaRPr kumimoji="0" lang="sk-SK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389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15" y="675131"/>
            <a:ext cx="3292125" cy="1560711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963" y="1968143"/>
            <a:ext cx="3292125" cy="1560711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963" y="3227119"/>
            <a:ext cx="3292125" cy="1560711"/>
          </a:xfrm>
          <a:prstGeom prst="rect">
            <a:avLst/>
          </a:prstGeom>
        </p:spPr>
      </p:pic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2D0774-93ED-6C4B-AFA1-07A2C96AAFD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649700" y="773084"/>
            <a:ext cx="4341164" cy="4131425"/>
          </a:xfrm>
        </p:spPr>
        <p:txBody>
          <a:bodyPr/>
          <a:lstStyle/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keď bola lekárom na území Európy vystavená dočasná práceneschopnosť z dôvodu choroby alebo úrazu.</a:t>
            </a:r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povinnosť preukázať, že došlo k strate na zárobku</a:t>
            </a:r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nárok nie je, keď poistený túto skutočnosť nepreukáže potvrdením od zamestnávateľa, pri SZČO povinný doklad zo SP o poberaní </a:t>
            </a: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nemocenských dávok</a:t>
            </a:r>
            <a:endParaRPr 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ako dennú stratu na zárobku za max. 365 dní/Dg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</a:t>
            </a: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uplynutí všeobecnej ochrannej lehoty</a:t>
            </a:r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uplynutí ochrannej lehoty </a:t>
            </a:r>
            <a:r>
              <a:rPr lang="sk-SK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3/12</a:t>
            </a:r>
            <a:r>
              <a:rPr lang="sk-SK" altLang="sk-SK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sk-SK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keď klient nie je invalidný dôchodca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keď SP vypláca nemocenské dávky alebo zamestnávateľ náhradu príjmu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oznámení PN + doklady z celej liečby</a:t>
            </a:r>
          </a:p>
          <a:p>
            <a:endParaRPr lang="sk-SK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C7897EC-14E9-6C4B-B45C-927C5FF84A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844083" eaLnBrk="0" hangingPunct="0"/>
            <a:r>
              <a:rPr lang="sk-SK" alt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KOOP vyplatí peniaze z DDPN</a:t>
            </a:r>
            <a:endParaRPr lang="sk-SK" alt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1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4">
            <a:extLst>
              <a:ext uri="{FF2B5EF4-FFF2-40B4-BE49-F238E27FC236}">
                <a16:creationId xmlns:a16="http://schemas.microsoft.com/office/drawing/2014/main" id="{6C7897EC-14E9-6C4B-B45C-927C5FF84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301" y="76542"/>
            <a:ext cx="7970601" cy="697506"/>
          </a:xfrm>
        </p:spPr>
        <p:txBody>
          <a:bodyPr/>
          <a:lstStyle/>
          <a:p>
            <a:pPr defTabSz="844083" eaLnBrk="0" hangingPunct="0"/>
            <a:r>
              <a:rPr lang="sk-SK" alt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Plnenie sa nevzťahuje na PN vzniknutú pri: </a:t>
            </a:r>
            <a:endParaRPr lang="sk-SK" alt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5295"/>
            <a:ext cx="1908213" cy="4554009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2139161" y="425295"/>
            <a:ext cx="620129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 smtClean="0">
                <a:cs typeface="Calibri" panose="020F0502020204030204" pitchFamily="34" charset="0"/>
              </a:rPr>
              <a:t>ak </a:t>
            </a:r>
            <a:r>
              <a:rPr lang="sk-SK" sz="1400" dirty="0">
                <a:cs typeface="Calibri" panose="020F0502020204030204" pitchFamily="34" charset="0"/>
              </a:rPr>
              <a:t>dôvodom </a:t>
            </a:r>
            <a:r>
              <a:rPr lang="sk-SK" sz="1400" dirty="0" smtClean="0">
                <a:cs typeface="Calibri" panose="020F0502020204030204" pitchFamily="34" charset="0"/>
              </a:rPr>
              <a:t>PN </a:t>
            </a:r>
            <a:r>
              <a:rPr lang="sk-SK" sz="1400" dirty="0">
                <a:cs typeface="Calibri" panose="020F0502020204030204" pitchFamily="34" charset="0"/>
              </a:rPr>
              <a:t>sú občasné kontroly alebo rehabilitácie na zmiernenie bolesti</a:t>
            </a:r>
            <a:r>
              <a:rPr lang="sk-SK" sz="1400" dirty="0" smtClean="0">
                <a:cs typeface="Calibri" panose="020F0502020204030204" pitchFamily="34" charset="0"/>
              </a:rPr>
              <a:t>. (kúpeľná liečba, rekondičný pobyt) (platí predchorobie)</a:t>
            </a:r>
          </a:p>
          <a:p>
            <a:pPr marL="285750" indent="-285750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dirty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>
                <a:cs typeface="Calibri" panose="020F0502020204030204" pitchFamily="34" charset="0"/>
              </a:rPr>
              <a:t>študentovi/žene na MD, </a:t>
            </a:r>
            <a:r>
              <a:rPr lang="sk-SK" sz="1400" dirty="0" smtClean="0">
                <a:cs typeface="Calibri" panose="020F0502020204030204" pitchFamily="34" charset="0"/>
              </a:rPr>
              <a:t>nezamestnaný, pri páchaní trestného činu, pod vplyvom, </a:t>
            </a:r>
            <a:r>
              <a:rPr lang="sk-SK" sz="1400" dirty="0" err="1" smtClean="0">
                <a:cs typeface="Calibri" panose="020F0502020204030204" pitchFamily="34" charset="0"/>
              </a:rPr>
              <a:t>sebapoškodzovanie</a:t>
            </a:r>
            <a:r>
              <a:rPr lang="sk-SK" sz="1400" dirty="0" smtClean="0">
                <a:cs typeface="Calibri" panose="020F0502020204030204" pitchFamily="34" charset="0"/>
              </a:rPr>
              <a:t>, </a:t>
            </a:r>
            <a:r>
              <a:rPr lang="sk-SK" sz="1400" dirty="0" err="1" smtClean="0">
                <a:cs typeface="Calibri" panose="020F0502020204030204" pitchFamily="34" charset="0"/>
              </a:rPr>
              <a:t>odvykacie</a:t>
            </a:r>
            <a:r>
              <a:rPr lang="sk-SK" sz="1400" dirty="0" smtClean="0">
                <a:cs typeface="Calibri" panose="020F0502020204030204" pitchFamily="34" charset="0"/>
              </a:rPr>
              <a:t> kúry, liečenia psychických, duševných porúch klasifikovaných podľa Medzinárodnej klasifikácie chorôb kódom F00 až F99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dirty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 smtClean="0">
                <a:cs typeface="Calibri" panose="020F0502020204030204" pitchFamily="34" charset="0"/>
              </a:rPr>
              <a:t>Vyšetrenia, prehliadky vykonané v osobnom záujme poisteného, ktoré nemajú liečebný účel – sú vykonané preventívne/kozmetická úprava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dirty="0" smtClean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 smtClean="0">
                <a:cs typeface="Calibri" panose="020F0502020204030204" pitchFamily="34" charset="0"/>
              </a:rPr>
              <a:t>Umelé prerušenie tehotenstva, vykonané na žiadosť poistenej osoby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dirty="0" smtClean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 smtClean="0">
                <a:cs typeface="Calibri" panose="020F0502020204030204" pitchFamily="34" charset="0"/>
              </a:rPr>
              <a:t>PN pri ktorej nevzniká nárok na nemocenské dávky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endParaRPr lang="sk-SK" sz="1400" dirty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b="1" dirty="0" smtClean="0">
                <a:cs typeface="Calibri" panose="020F0502020204030204" pitchFamily="34" charset="0"/>
              </a:rPr>
              <a:t>OCHRANNÉ LEHOTY: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b="1" dirty="0" smtClean="0">
                <a:cs typeface="Calibri" panose="020F0502020204030204" pitchFamily="34" charset="0"/>
              </a:rPr>
              <a:t>Všeobecná ochranná lehota: áno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b="1" dirty="0" smtClean="0">
                <a:cs typeface="Calibri" panose="020F0502020204030204" pitchFamily="34" charset="0"/>
              </a:rPr>
              <a:t>3 – mesačná (plní sa len úraz): </a:t>
            </a:r>
            <a:r>
              <a:rPr lang="pl-PL" sz="1400" b="1" dirty="0" smtClean="0">
                <a:cs typeface="Calibri" panose="020F0502020204030204" pitchFamily="34" charset="0"/>
              </a:rPr>
              <a:t>Áno - z dôvodu choroby alebo zdravotných problémov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pl-PL" sz="1400" b="1" dirty="0" smtClean="0">
                <a:cs typeface="Calibri" panose="020F0502020204030204" pitchFamily="34" charset="0"/>
              </a:rPr>
              <a:t>1 rok: chrbtica a chrbát, tehotenstvo, umelé oplodnenie, potrat, pôrodom a ich následkami</a:t>
            </a:r>
            <a:endParaRPr lang="sk-SK" sz="1400" b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7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23F31144-51CB-FB4B-A58B-B1448542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15" y="174567"/>
            <a:ext cx="7826002" cy="3786341"/>
          </a:xfrm>
        </p:spPr>
        <p:txBody>
          <a:bodyPr vert="horz">
            <a:normAutofit/>
          </a:bodyPr>
          <a:lstStyle/>
          <a:p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>Výhody DDPN :</a:t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>
                <a:solidFill>
                  <a:schemeClr val="tx1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>
                <a:solidFill>
                  <a:schemeClr val="tx1"/>
                </a:solidFill>
                <a:latin typeface="+mn-lt"/>
              </a:rPr>
            </a:b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- Pripoistenie sa vzťahuje na PU vzniknuté na území Európy</a:t>
            </a:r>
            <a:br>
              <a:rPr lang="sk-SK" sz="1400" dirty="0" smtClean="0">
                <a:solidFill>
                  <a:schemeClr val="tx1"/>
                </a:solidFill>
                <a:latin typeface="+mn-lt"/>
              </a:rPr>
            </a:br>
            <a:r>
              <a:rPr lang="sk-SK" sz="1400" dirty="0">
                <a:solidFill>
                  <a:schemeClr val="tx1"/>
                </a:solidFill>
                <a:latin typeface="+mn-lt"/>
              </a:rPr>
              <a:t/>
            </a:r>
            <a:br>
              <a:rPr lang="sk-SK" sz="1400" dirty="0">
                <a:solidFill>
                  <a:schemeClr val="tx1"/>
                </a:solidFill>
                <a:latin typeface="+mn-lt"/>
              </a:rPr>
            </a:b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- Max. denná dávka je 50 Eur</a:t>
            </a:r>
            <a:br>
              <a:rPr lang="sk-SK" sz="1400" dirty="0" smtClean="0">
                <a:solidFill>
                  <a:schemeClr val="tx1"/>
                </a:solidFill>
                <a:latin typeface="+mn-lt"/>
              </a:rPr>
            </a:br>
            <a:r>
              <a:rPr lang="sk-SK" sz="1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1400" dirty="0" smtClean="0">
                <a:solidFill>
                  <a:schemeClr val="tx1"/>
                </a:solidFill>
                <a:latin typeface="+mn-lt"/>
              </a:rPr>
            </a:b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- Poisťujeme aj SZČO</a:t>
            </a:r>
            <a:br>
              <a:rPr lang="sk-SK" sz="1400" dirty="0" smtClean="0">
                <a:solidFill>
                  <a:schemeClr val="tx1"/>
                </a:solidFill>
                <a:latin typeface="+mn-lt"/>
              </a:rPr>
            </a:br>
            <a:r>
              <a:rPr lang="sk-SK" sz="1400" dirty="0">
                <a:solidFill>
                  <a:schemeClr val="tx1"/>
                </a:solidFill>
                <a:latin typeface="+mn-lt"/>
              </a:rPr>
              <a:t/>
            </a:r>
            <a:br>
              <a:rPr lang="sk-SK" sz="1400" dirty="0">
                <a:solidFill>
                  <a:schemeClr val="tx1"/>
                </a:solidFill>
                <a:latin typeface="+mn-lt"/>
              </a:rPr>
            </a:br>
            <a:r>
              <a:rPr lang="sk-SK" sz="1400" dirty="0">
                <a:solidFill>
                  <a:schemeClr val="tx1"/>
                </a:solidFill>
                <a:latin typeface="+mn-lt"/>
              </a:rPr>
              <a:t>- plnenie poskytujeme za všetky dni práceneschopnosti </a:t>
            </a:r>
            <a:r>
              <a:rPr lang="sk-SK" sz="1400" dirty="0" err="1">
                <a:solidFill>
                  <a:schemeClr val="tx1"/>
                </a:solidFill>
                <a:latin typeface="+mn-lt"/>
              </a:rPr>
              <a:t>t.j</a:t>
            </a:r>
            <a:r>
              <a:rPr lang="sk-SK" sz="1400" dirty="0">
                <a:solidFill>
                  <a:schemeClr val="tx1"/>
                </a:solidFill>
                <a:latin typeface="+mn-lt"/>
              </a:rPr>
              <a:t>. piatok-sviatok, </a:t>
            </a: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sobota-nedeľa</a:t>
            </a:r>
            <a:br>
              <a:rPr lang="sk-SK" sz="1400" dirty="0" smtClean="0">
                <a:solidFill>
                  <a:schemeClr val="tx1"/>
                </a:solidFill>
                <a:latin typeface="+mn-lt"/>
              </a:rPr>
            </a:br>
            <a:r>
              <a:rPr lang="sk-SK" sz="1400" dirty="0" smtClean="0">
                <a:solidFill>
                  <a:schemeClr val="tx1"/>
                </a:solidFill>
                <a:latin typeface="+mn-lt"/>
              </a:rPr>
              <a:t>- súčasť BBO (max 20 Eur)</a:t>
            </a:r>
            <a:r>
              <a:rPr lang="sk-SK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chemeClr val="tx1"/>
                </a:solidFill>
                <a:latin typeface="+mn-lt"/>
              </a:rPr>
            </a:br>
            <a:r>
              <a:rPr lang="sk-SK" sz="2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sk-SK" sz="2400" b="1" dirty="0">
                <a:solidFill>
                  <a:schemeClr val="tx1"/>
                </a:solidFill>
                <a:latin typeface="+mn-lt"/>
              </a:rPr>
            </a:br>
            <a:endParaRPr lang="sk-SK" sz="24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66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2D0774-93ED-6C4B-AFA1-07A2C96AAFD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649700" y="773084"/>
            <a:ext cx="4341164" cy="41314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  <a:latin typeface="+mn-lt"/>
              </a:rPr>
              <a:t>Závažná porucha zdravia. Pre účely tohto pripoistenia, sú to VCH, operácie, alebo transplantácie, označené kódom diagnózy, ktoré sú definované v týchto OPP v čl. 2, v tabuľke 1.</a:t>
            </a:r>
          </a:p>
          <a:p>
            <a:endParaRPr lang="sk-SK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Minimálny vstupný vek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Maximálny vstupný vek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60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Maximálna doba poistenia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do 65 roku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Minimálna poistná suma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1 000 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Maximálna poistná suma :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50 000 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Dospelá osoba zárobkovo činná (aj osoba na materskej/rodičovskej dovolenke):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50 000 Eur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Dospelá osoba – bez zárobkovej činnosti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: 50 000 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  <a:latin typeface="+mn-lt"/>
              </a:rPr>
              <a:t>Dieťa (0 – 14 rokov,): </a:t>
            </a:r>
            <a:r>
              <a:rPr lang="sk-SK" dirty="0" smtClean="0">
                <a:solidFill>
                  <a:schemeClr val="tx1"/>
                </a:solidFill>
                <a:latin typeface="+mn-lt"/>
              </a:rPr>
              <a:t>nie je možné dojednať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C7897EC-14E9-6C4B-B45C-927C5FF84A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844083" eaLnBrk="0" hangingPunct="0"/>
            <a:r>
              <a:rPr lang="sk-SK" alt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KOOP a VCH (platné OPP 827)</a:t>
            </a:r>
            <a:endParaRPr lang="sk-SK" alt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61334" y="558403"/>
            <a:ext cx="3322754" cy="1560505"/>
            <a:chOff x="-1771" y="16615"/>
            <a:chExt cx="3322754" cy="1560505"/>
          </a:xfrm>
        </p:grpSpPr>
        <p:sp>
          <p:nvSpPr>
            <p:cNvPr id="13" name="Zaoblený obdĺžnik 12"/>
            <p:cNvSpPr/>
            <p:nvPr/>
          </p:nvSpPr>
          <p:spPr>
            <a:xfrm>
              <a:off x="29143" y="16615"/>
              <a:ext cx="3291840" cy="1560505"/>
            </a:xfrm>
            <a:prstGeom prst="roundRect">
              <a:avLst/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4" name="Zaoblený obdĺžnik 4"/>
            <p:cNvSpPr txBox="1"/>
            <p:nvPr/>
          </p:nvSpPr>
          <p:spPr>
            <a:xfrm>
              <a:off x="-1771" y="16615"/>
              <a:ext cx="3139484" cy="151020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marL="0" marR="0" lvl="0" indent="0" algn="ctr" defTabSz="13335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sk-SK" sz="30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ČO JE VCH</a:t>
              </a:r>
              <a:r>
                <a:rPr kumimoji="0" lang="sk-SK" sz="3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?</a:t>
              </a:r>
              <a:endParaRPr kumimoji="0" lang="sk-SK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491963" y="1817378"/>
            <a:ext cx="3291840" cy="1560505"/>
            <a:chOff x="29143" y="16615"/>
            <a:chExt cx="3291840" cy="1560505"/>
          </a:xfrm>
        </p:grpSpPr>
        <p:sp>
          <p:nvSpPr>
            <p:cNvPr id="19" name="Zaoblený obdĺžnik 18"/>
            <p:cNvSpPr/>
            <p:nvPr/>
          </p:nvSpPr>
          <p:spPr>
            <a:xfrm>
              <a:off x="29143" y="16615"/>
              <a:ext cx="3291840" cy="1560505"/>
            </a:xfrm>
            <a:prstGeom prst="roundRect">
              <a:avLst/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0" name="Zaoblený obdĺžnik 4"/>
            <p:cNvSpPr txBox="1"/>
            <p:nvPr/>
          </p:nvSpPr>
          <p:spPr>
            <a:xfrm>
              <a:off x="105321" y="92793"/>
              <a:ext cx="3139484" cy="14081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marL="0" marR="0" lvl="0" indent="0" algn="ctr" defTabSz="13335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sk-SK" sz="30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PARAMETRE</a:t>
              </a:r>
              <a:r>
                <a:rPr kumimoji="0" lang="sk-SK" sz="3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?</a:t>
              </a:r>
              <a:endParaRPr kumimoji="0" lang="sk-SK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534302" y="3327587"/>
            <a:ext cx="3115666" cy="1560505"/>
            <a:chOff x="0" y="3637333"/>
            <a:chExt cx="3288625" cy="1560505"/>
          </a:xfrm>
        </p:grpSpPr>
        <p:sp>
          <p:nvSpPr>
            <p:cNvPr id="25" name="Zaoblený obdĺžnik 24"/>
            <p:cNvSpPr/>
            <p:nvPr/>
          </p:nvSpPr>
          <p:spPr>
            <a:xfrm>
              <a:off x="0" y="3637333"/>
              <a:ext cx="3288625" cy="1560505"/>
            </a:xfrm>
            <a:prstGeom prst="roundRect">
              <a:avLst/>
            </a:prstGeom>
            <a:solidFill>
              <a:srgbClr val="BBE0E3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6" name="Zaoblený obdĺžnik 4"/>
            <p:cNvSpPr txBox="1"/>
            <p:nvPr/>
          </p:nvSpPr>
          <p:spPr>
            <a:xfrm>
              <a:off x="76178" y="3713511"/>
              <a:ext cx="3136269" cy="14081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marL="0" marR="0" lvl="0" indent="0" algn="ctr" defTabSz="13335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sk-SK" sz="30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OBMEDZENIA?</a:t>
              </a:r>
              <a:endParaRPr kumimoji="0" lang="sk-SK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07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15" y="675131"/>
            <a:ext cx="3292125" cy="1560711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963" y="1968143"/>
            <a:ext cx="3292125" cy="1560711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963" y="3227119"/>
            <a:ext cx="3292125" cy="1560711"/>
          </a:xfrm>
          <a:prstGeom prst="rect">
            <a:avLst/>
          </a:prstGeom>
        </p:spPr>
      </p:pic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2D0774-93ED-6C4B-AFA1-07A2C96AAFD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649700" y="773084"/>
            <a:ext cx="4341164" cy="4131425"/>
          </a:xfrm>
        </p:spPr>
        <p:txBody>
          <a:bodyPr/>
          <a:lstStyle/>
          <a:p>
            <a:endParaRPr lang="sk-SK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keď bola </a:t>
            </a: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prvý krát </a:t>
            </a: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diagnostikovaná niektorá z VCH odborným lekárom – v zmysle OPP pri každej Dg. </a:t>
            </a:r>
            <a:endParaRPr lang="sk-SK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 výške poistnej </a:t>
            </a: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sumy, riziko zaniká</a:t>
            </a:r>
            <a:endParaRPr 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Počas prvých </a:t>
            </a: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6/12 </a:t>
            </a: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mesiacov vraciame 100% </a:t>
            </a:r>
            <a:r>
              <a:rPr 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zaplateného poistného </a:t>
            </a: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riziko zaniká </a:t>
            </a:r>
          </a:p>
          <a:p>
            <a:endParaRPr lang="sk-SK" dirty="0" smtClean="0"/>
          </a:p>
          <a:p>
            <a:endParaRPr lang="sk-SK" dirty="0"/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uplynutí všeobecnej ochrannej lehoty</a:t>
            </a:r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uplynutí ochrannej lehoty 6/12 mesiacov</a:t>
            </a:r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ostatné popísané priamo pri dg</a:t>
            </a:r>
          </a:p>
          <a:p>
            <a:endParaRPr lang="sk-SK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C7897EC-14E9-6C4B-B45C-927C5FF84A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844083" eaLnBrk="0" hangingPunct="0"/>
            <a:r>
              <a:rPr lang="sk-SK" alt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KOOP vyplatí peniaze z VCH</a:t>
            </a:r>
            <a:endParaRPr lang="sk-SK" alt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4">
            <a:extLst>
              <a:ext uri="{FF2B5EF4-FFF2-40B4-BE49-F238E27FC236}">
                <a16:creationId xmlns:a16="http://schemas.microsoft.com/office/drawing/2014/main" id="{6C7897EC-14E9-6C4B-B45C-927C5FF84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301" y="76542"/>
            <a:ext cx="7970601" cy="697506"/>
          </a:xfrm>
        </p:spPr>
        <p:txBody>
          <a:bodyPr/>
          <a:lstStyle/>
          <a:p>
            <a:pPr defTabSz="844083" eaLnBrk="0" hangingPunct="0"/>
            <a:r>
              <a:rPr lang="sk-SK" altLang="sk-SK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Plnenie sa nevzťahuje na VCH vzniknuté pri: </a:t>
            </a:r>
            <a:endParaRPr lang="sk-SK" altLang="sk-SK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5295"/>
            <a:ext cx="1908213" cy="4554009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2139161" y="425295"/>
            <a:ext cx="620129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ak bola VCH/jej príznaky </a:t>
            </a: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prvý krát </a:t>
            </a:r>
            <a:r>
              <a:rPr lang="sk-SK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diagn</a:t>
            </a: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6/12 M (vraciame 100% zaplateného poistného, riziko zaniká)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ak VCH </a:t>
            </a: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neverifikoval </a:t>
            </a: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odborný lekár v zmysle </a:t>
            </a: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OPP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za všetky vymenované VCH, </a:t>
            </a: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ktoré boli </a:t>
            </a: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vylúčené </a:t>
            </a: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dodatkom </a:t>
            </a: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pri </a:t>
            </a: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OC2, </a:t>
            </a:r>
            <a:r>
              <a:rPr lang="sk-SK" sz="1400" dirty="0">
                <a:latin typeface="Calibri" panose="020F0502020204030204" pitchFamily="34" charset="0"/>
                <a:cs typeface="Calibri" panose="020F0502020204030204" pitchFamily="34" charset="0"/>
              </a:rPr>
              <a:t>alebo dodatkom po </a:t>
            </a: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PU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Ak poistený zamlčal skutočnosti 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Nie je možné dojednať ak je poistený PN, alebo hospitalizovaný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Samovražda, </a:t>
            </a:r>
            <a:r>
              <a:rPr lang="sk-SK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sebapoškodzovanie</a:t>
            </a:r>
            <a:r>
              <a:rPr lang="sk-SK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zneužitím liekov, alkohol drogy, omamné látky, v dôsledku choroby AIDS, infekcie HIV</a:t>
            </a:r>
            <a:endParaRPr lang="sk-SK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844083" eaLnBrk="0" hangingPunct="0">
              <a:defRPr/>
            </a:pPr>
            <a:endParaRPr lang="sk-SK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844083" eaLnBrk="0" hangingPunct="0">
              <a:defRPr/>
            </a:pPr>
            <a:endParaRPr lang="sk-SK" sz="1400" dirty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b="1" dirty="0" smtClean="0">
                <a:cs typeface="Calibri" panose="020F0502020204030204" pitchFamily="34" charset="0"/>
              </a:rPr>
              <a:t>OCHRANNÉ LEHOTY: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b="1" dirty="0" smtClean="0">
                <a:cs typeface="Calibri" panose="020F0502020204030204" pitchFamily="34" charset="0"/>
              </a:rPr>
              <a:t>Všeobecná ochranná lehota: áno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sk-SK" sz="1400" b="1" dirty="0">
                <a:cs typeface="Calibri" panose="020F0502020204030204" pitchFamily="34" charset="0"/>
              </a:rPr>
              <a:t>6</a:t>
            </a:r>
            <a:r>
              <a:rPr lang="sk-SK" sz="1400" b="1" dirty="0" smtClean="0">
                <a:cs typeface="Calibri" panose="020F0502020204030204" pitchFamily="34" charset="0"/>
              </a:rPr>
              <a:t> – mesačná : </a:t>
            </a:r>
            <a:r>
              <a:rPr lang="pl-PL" sz="1400" b="1" dirty="0" smtClean="0">
                <a:cs typeface="Calibri" panose="020F0502020204030204" pitchFamily="34" charset="0"/>
              </a:rPr>
              <a:t>Áno </a:t>
            </a:r>
            <a:r>
              <a:rPr lang="pl-PL" sz="1400" b="1" dirty="0">
                <a:cs typeface="Calibri" panose="020F0502020204030204" pitchFamily="34" charset="0"/>
              </a:rPr>
              <a:t>- </a:t>
            </a:r>
            <a:r>
              <a:rPr lang="pl-PL" sz="1400" dirty="0">
                <a:cs typeface="Calibri" panose="020F0502020204030204" pitchFamily="34" charset="0"/>
              </a:rPr>
              <a:t>na prvotné príznaky vážnej </a:t>
            </a:r>
            <a:r>
              <a:rPr lang="pl-PL" sz="1400" dirty="0" smtClean="0">
                <a:cs typeface="Calibri" panose="020F0502020204030204" pitchFamily="34" charset="0"/>
              </a:rPr>
              <a:t>choroby</a:t>
            </a:r>
            <a:r>
              <a:rPr lang="pl-PL" sz="1400" dirty="0">
                <a:cs typeface="Calibri" panose="020F0502020204030204" pitchFamily="34" charset="0"/>
              </a:rPr>
              <a:t>, pri transplantácií telesného orgánu (30 dní nažive, vraciame 100% zo zaplateného pripoistenia)</a:t>
            </a:r>
            <a:endParaRPr lang="pl-PL" sz="1400" dirty="0" smtClean="0">
              <a:cs typeface="Calibri" panose="020F0502020204030204" pitchFamily="34" charset="0"/>
            </a:endParaRP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pl-PL" sz="1400" b="1" dirty="0" smtClean="0">
                <a:cs typeface="Calibri" panose="020F0502020204030204" pitchFamily="34" charset="0"/>
              </a:rPr>
              <a:t>1 </a:t>
            </a:r>
            <a:r>
              <a:rPr lang="pl-PL" sz="1400" b="1" dirty="0">
                <a:cs typeface="Calibri" panose="020F0502020204030204" pitchFamily="34" charset="0"/>
              </a:rPr>
              <a:t>rok: </a:t>
            </a:r>
            <a:r>
              <a:rPr lang="pl-PL" sz="1400" dirty="0" smtClean="0">
                <a:cs typeface="Calibri" panose="020F0502020204030204" pitchFamily="34" charset="0"/>
              </a:rPr>
              <a:t>skleróza multiplex</a:t>
            </a:r>
          </a:p>
          <a:p>
            <a:pPr marL="316531" indent="-316531" defTabSz="844083" eaLnBrk="0" hangingPunct="0">
              <a:buFont typeface="Arial" panose="020B0604020202020204" pitchFamily="34" charset="0"/>
              <a:buChar char="•"/>
              <a:defRPr/>
            </a:pPr>
            <a:r>
              <a:rPr lang="pl-PL" sz="1400" b="1" dirty="0" smtClean="0">
                <a:cs typeface="Calibri" panose="020F0502020204030204" pitchFamily="34" charset="0"/>
              </a:rPr>
              <a:t>Čakacie doby: </a:t>
            </a:r>
            <a:r>
              <a:rPr lang="pl-PL" sz="1400" dirty="0" smtClean="0">
                <a:cs typeface="Calibri" panose="020F0502020204030204" pitchFamily="34" charset="0"/>
              </a:rPr>
              <a:t>je doba, ktorá musí uplynúť od dátumu diagnostikovania choroby, alebo podstúpenie operácie, alebo transplantácie, zvlášť v čl.2 týchto OPP (stanovená pre každú chorobu samostatne)</a:t>
            </a:r>
            <a:endParaRPr lang="sk-SK" sz="1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3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82929B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lastný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F8A13A266E244C8025DC85F4CB1DBD" ma:contentTypeVersion="2" ma:contentTypeDescription="Umožňuje vytvoriť nový dokument." ma:contentTypeScope="" ma:versionID="6c19fc165580aaf6a823ff64823c6fcc">
  <xsd:schema xmlns:xsd="http://www.w3.org/2001/XMLSchema" xmlns:xs="http://www.w3.org/2001/XMLSchema" xmlns:p="http://schemas.microsoft.com/office/2006/metadata/properties" xmlns:ns2="9b18e0ec-7359-41fe-a7b8-c0d4b1c30ae8" targetNamespace="http://schemas.microsoft.com/office/2006/metadata/properties" ma:root="true" ma:fieldsID="8af2b4b9f6108997142631213c958a89" ns2:_="">
    <xsd:import namespace="9b18e0ec-7359-41fe-a7b8-c0d4b1c30a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18e0ec-7359-41fe-a7b8-c0d4b1c30a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B16E59-940B-454E-BBC9-CBD015E0C5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18e0ec-7359-41fe-a7b8-c0d4b1c30a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838B69-D45C-4298-AECA-F05E52A4FD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2D60F0-F03B-48C9-8B5E-2CD106CA4A6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9b18e0ec-7359-41fe-a7b8-c0d4b1c30ae8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2015</Words>
  <Application>Microsoft Office PowerPoint</Application>
  <PresentationFormat>Prezentácia na obrazovke (16:9)</PresentationFormat>
  <Paragraphs>198</Paragraphs>
  <Slides>21</Slides>
  <Notes>10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30" baseType="lpstr">
      <vt:lpstr>MS PGothic</vt:lpstr>
      <vt:lpstr>Arial</vt:lpstr>
      <vt:lpstr>Calibri</vt:lpstr>
      <vt:lpstr>Calibri Light</vt:lpstr>
      <vt:lpstr>Juli Sans</vt:lpstr>
      <vt:lpstr>Juli Sans Light</vt:lpstr>
      <vt:lpstr>Motív balíka Office</vt:lpstr>
      <vt:lpstr>Vlastný návrh</vt:lpstr>
      <vt:lpstr>think-cell Slide</vt:lpstr>
      <vt:lpstr>S7 Profi komplet</vt:lpstr>
      <vt:lpstr>Široká ponuka pripoistení doplnená o 1 nové pripoistenie  18 možných pripoistení k hlavnému krytiu rizika smrti:  dočasné pripoistenie pre prípad akejkoľvek smrti – SA1, dočasné pripoistenie pre prípad akejkoľvek smrti s lineárne klesajúcou PS – SALK smrť následkom úrazu – SU1, trvalé následky úrazu – TN1, TN2, TN3 čas nevyhnutného liečenia úrazu  ČNL, denná dávka pre prípad dočasnej práceneschopnosti – DDPN2, denné odškodné za pobyt v nemocnici – DON2, denné odškodné za čas nevyhnutného liečenia - DOČNL pripoistenie odškodného za chirurgický zákrok – OCHZ1, invalidita s výplatou dôchodku alebo s výplatou poistnej sumy – IR1, I1, pripoistenie vážnych chorôb – VCH1, Pripoistenie detských vážnych chorôb - DVCH pripoistenie oslobodenia od platenia v prípade plnej invalidity – OI1. pripoistenie invalidity komplet – IK1 pripoistenie onkologických chorôb – ONKO Benefitný program- zlomeniny, DON ARO/JIS, výmena kĺbov, Preplácanie rozšíreného krvného testu pri preventívnej prehliadke, Preplácanie dentálnej hygieny </vt:lpstr>
      <vt:lpstr>KOOP a DDPN (platné OPP 870)</vt:lpstr>
      <vt:lpstr>KOOP vyplatí peniaze z DDPN</vt:lpstr>
      <vt:lpstr>Plnenie sa nevzťahuje na PN vzniknutú pri: </vt:lpstr>
      <vt:lpstr>Výhody DDPN :    - Pripoistenie sa vzťahuje na PU vzniknuté na území Európy  - Max. denná dávka je 50 Eur  - Poisťujeme aj SZČO  - plnenie poskytujeme za všetky dni práceneschopnosti t.j. piatok-sviatok, sobota-nedeľa - súčasť BBO (max 20 Eur)  </vt:lpstr>
      <vt:lpstr>KOOP a VCH (platné OPP 827)</vt:lpstr>
      <vt:lpstr>KOOP vyplatí peniaze z VCH</vt:lpstr>
      <vt:lpstr>Plnenie sa nevzťahuje na VCH vzniknuté pri: </vt:lpstr>
      <vt:lpstr>Výhody VCH :  -Je možné riziko dojednať opätovne  - Diagnózy sú abecedne zoradené   - Prehľadné spracovanie diagnóz do tabuľky (každá diagnóza má určenú čakaciu dobu, výnimka: nezhubný nádor mozgu- tu sú dve: 1. operovateľný : 30 dní, 2. neoperovateľný : 90 dní – chemo, ožarovanie, neurol. Deficit))  - Pre každú diagnózu prehľadné informácie napr. čo nie je poistná udalosť  - Špecifikovanie zdravotnej dokumentácie pre každú diagnózu    - Umožňujeme poistiť aj klientov, ktorí niektorú z vymenovaných vážnych chorôb v poistných podmienkach prekonali. Na tú chorobu potom platí výluka z poistenia, ale pri vzniku inej vážnej choroby je poskytnuté poistné plnenie vo výške 100%.         </vt:lpstr>
      <vt:lpstr>Výhody VCH :  - územná platnosť Európa  - Možnosť poistenia detí na DVCH1 –Maximálne poistné plnenie možné až do výšky 130% dojednanej poistnej sumy. Vážne choroby rozdelené do dvoch skupín – za vážnu chorobu v jednej skupine (menej závažné) je plnenie 30%, za choroby v druhej skupine je plnenie 100%. Ak najskôr ochorie poistené dieťa na menej závažnú vážnu chorobu, tak plníme 30%, ak následne ochorie na závažnejšiu chorobu po uplynutí potrebnej čakacej doby, tak vyplatíme ďalších 100%, teda spolu 130%.   - Program MSO (Medical Second Opinion) : overenie správnosti stanovenej diagnózy a navrhnutej liečby v zahraničnom zdravotníckom zariadení, ktoré sa špecializuje na liečbu vážnej choroby        </vt:lpstr>
      <vt:lpstr>Ukážka:           </vt:lpstr>
      <vt:lpstr>KOOP a IK1 (platné OPP 819)</vt:lpstr>
      <vt:lpstr>KOOP vyplatí peniaze z IK1</vt:lpstr>
      <vt:lpstr>Plnenie sa nevzťahuje na IK1: </vt:lpstr>
      <vt:lpstr>Výhody IK1 :    - platí od 40%  - možné až 170% plnenie  - pri čiastočnom plnení, pripoistenie pokračuje, konči až pri priznaní plnej invalidity  - možnosť pripoistenia samostatných rizík IR, I s výplatou poistnej sumy (od 70 %)        </vt:lpstr>
      <vt:lpstr>KOOP a SA/SALK (platné OPP 891, 882)</vt:lpstr>
      <vt:lpstr>KOOP vyplatí peniaze z SA/SALK</vt:lpstr>
      <vt:lpstr>Plnenie sa nevzťahuje na SA/SALK vzniknuté pri: </vt:lpstr>
      <vt:lpstr>A ČO MÁME NOVÉ:   - Nové asistenčné služby (aj na hlavné riziko smrti aj na DOČNL)  - Nové benefity (rozšírené krvné testy – na SA – 5000 Eur, zuby- OCHZ – 3000)  - Nové riziko DOČNL  - Magnum Go Interview – možnosť ocenenia zdravotného stavu už priamo v KOWA  - Nový BBO (SA/SALK – 5000 Eur, DOČNL – 20 Eur)        </vt:lpstr>
      <vt:lpstr>Ďakujeme za pozornosť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subject/>
  <dc:creator>Hartmanová Zlatica</dc:creator>
  <cp:keywords/>
  <dc:description/>
  <cp:lastModifiedBy>Brezničanová Ivana Mgr.</cp:lastModifiedBy>
  <cp:revision>359</cp:revision>
  <dcterms:created xsi:type="dcterms:W3CDTF">2021-05-27T10:27:35Z</dcterms:created>
  <dcterms:modified xsi:type="dcterms:W3CDTF">2022-04-05T13:54:18Z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0x010100BEF8A13A266E244C8025DC85F4CB1DBD</vt:lpwstr>
  </property>
</Properties>
</file>